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21"/>
  </p:notesMasterIdLst>
  <p:handoutMasterIdLst>
    <p:handoutMasterId r:id="rId22"/>
  </p:handoutMasterIdLst>
  <p:sldIdLst>
    <p:sldId id="276" r:id="rId2"/>
    <p:sldId id="296" r:id="rId3"/>
    <p:sldId id="277" r:id="rId4"/>
    <p:sldId id="279" r:id="rId5"/>
    <p:sldId id="282" r:id="rId6"/>
    <p:sldId id="284" r:id="rId7"/>
    <p:sldId id="283" r:id="rId8"/>
    <p:sldId id="281" r:id="rId9"/>
    <p:sldId id="297" r:id="rId10"/>
    <p:sldId id="286" r:id="rId11"/>
    <p:sldId id="287" r:id="rId12"/>
    <p:sldId id="285" r:id="rId13"/>
    <p:sldId id="289" r:id="rId14"/>
    <p:sldId id="295" r:id="rId15"/>
    <p:sldId id="280" r:id="rId16"/>
    <p:sldId id="290" r:id="rId17"/>
    <p:sldId id="293" r:id="rId18"/>
    <p:sldId id="294" r:id="rId19"/>
    <p:sldId id="292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0580"/>
    <a:srgbClr val="000000"/>
    <a:srgbClr val="003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08" autoAdjust="0"/>
    <p:restoredTop sz="64378" autoAdjust="0"/>
  </p:normalViewPr>
  <p:slideViewPr>
    <p:cSldViewPr>
      <p:cViewPr varScale="1">
        <p:scale>
          <a:sx n="44" d="100"/>
          <a:sy n="44" d="100"/>
        </p:scale>
        <p:origin x="198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2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448E6-7FF9-4E57-BE4E-DE1D292965D7}" type="datetimeFigureOut">
              <a:rPr lang="en-US" smtClean="0"/>
              <a:pPr/>
              <a:t>7/29/2016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72630-1F06-40B2-9540-196632C9C4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999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EDDA0F7-BB27-45D6-A5CE-AEC59009A5B9}" type="datetimeFigureOut">
              <a:rPr lang="en-US"/>
              <a:pPr/>
              <a:t>7/29/2016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6159C16-962D-45B7-9AE3-AA455C3EA8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756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Lop KTD – ket thuc slide 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2833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9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&lt;</a:t>
            </a:r>
            <a:r>
              <a:rPr lang="en-US" err="1"/>
              <a:t>string.h</a:t>
            </a:r>
            <a:r>
              <a:rPr lang="en-US"/>
              <a:t>&gt;</a:t>
            </a:r>
          </a:p>
          <a:p>
            <a:endParaRPr lang="en-US"/>
          </a:p>
          <a:p>
            <a:r>
              <a:rPr lang="en-US" err="1"/>
              <a:t>int</a:t>
            </a:r>
            <a:r>
              <a:rPr lang="en-US"/>
              <a:t> </a:t>
            </a:r>
            <a:r>
              <a:rPr lang="en-US" err="1"/>
              <a:t>strcmp</a:t>
            </a:r>
            <a:r>
              <a:rPr lang="en-US"/>
              <a:t>(</a:t>
            </a:r>
            <a:r>
              <a:rPr lang="en-US" err="1"/>
              <a:t>const</a:t>
            </a:r>
            <a:r>
              <a:rPr lang="en-US"/>
              <a:t> char *</a:t>
            </a:r>
            <a:r>
              <a:rPr lang="en-US" i="1"/>
              <a:t>s1</a:t>
            </a:r>
            <a:r>
              <a:rPr lang="en-US"/>
              <a:t>, </a:t>
            </a:r>
            <a:r>
              <a:rPr lang="en-US" err="1"/>
              <a:t>const</a:t>
            </a:r>
            <a:r>
              <a:rPr lang="en-US"/>
              <a:t> char *</a:t>
            </a:r>
            <a:r>
              <a:rPr lang="en-US" i="1"/>
              <a:t>s2</a:t>
            </a:r>
            <a:r>
              <a:rPr lang="en-US"/>
              <a:t>);</a:t>
            </a:r>
          </a:p>
          <a:p>
            <a:r>
              <a:rPr lang="en-US"/>
              <a:t>The</a:t>
            </a:r>
            <a:r>
              <a:rPr lang="en-US" baseline="0"/>
              <a:t> </a:t>
            </a:r>
            <a:r>
              <a:rPr lang="en-US" baseline="0" err="1"/>
              <a:t>strcmp</a:t>
            </a:r>
            <a:r>
              <a:rPr lang="en-US" baseline="0"/>
              <a:t>(...) starts comparing the first character of each string. If they are equal to each other, it continues with the following pairs until the characters differ or until a terminating null-character is reached. This function performs a binary comparison of the characters. For a function that takes into account locale-specific rules, see </a:t>
            </a:r>
            <a:r>
              <a:rPr lang="en-US" baseline="0" err="1"/>
              <a:t>strcoll</a:t>
            </a:r>
            <a:r>
              <a:rPr lang="en-US" baseline="0"/>
              <a:t>. (1, 0, -1): Visual studio.</a:t>
            </a:r>
            <a:endParaRPr lang="en-US"/>
          </a:p>
          <a:p>
            <a:r>
              <a:rPr lang="en-US"/>
              <a:t>Upon completion, </a:t>
            </a:r>
            <a:r>
              <a:rPr lang="en-US" i="1" err="1"/>
              <a:t>strcmp</a:t>
            </a:r>
            <a:r>
              <a:rPr lang="en-US"/>
              <a:t>() shall return an integer greater than, equal to, or less than 0, if the string pointed to by </a:t>
            </a:r>
            <a:r>
              <a:rPr lang="en-US" i="1"/>
              <a:t>s1</a:t>
            </a:r>
            <a:r>
              <a:rPr lang="en-US"/>
              <a:t> is greater than, equal to, or less than the string pointed to by </a:t>
            </a:r>
            <a:r>
              <a:rPr lang="en-US" i="1"/>
              <a:t>s2</a:t>
            </a:r>
            <a:r>
              <a:rPr lang="en-US"/>
              <a:t>, respectively (ANSI C).</a:t>
            </a:r>
          </a:p>
          <a:p>
            <a:endParaRPr lang="en-US"/>
          </a:p>
          <a:p>
            <a:r>
              <a:rPr lang="en-US"/>
              <a:t>The </a:t>
            </a:r>
            <a:r>
              <a:rPr lang="en-US" i="1" err="1"/>
              <a:t>strstr</a:t>
            </a:r>
            <a:r>
              <a:rPr lang="en-US"/>
              <a:t>(...) function return</a:t>
            </a:r>
            <a:r>
              <a:rPr lang="en-US" baseline="0"/>
              <a:t> a pointer to </a:t>
            </a:r>
            <a:r>
              <a:rPr lang="en-US"/>
              <a:t>the first occurrence of str2 in str1, or a null pointer if str2 is not part of str1. The matching process does not include</a:t>
            </a:r>
            <a:r>
              <a:rPr lang="en-US" baseline="0"/>
              <a:t> the terminating null-characters, but it stops there.</a:t>
            </a:r>
          </a:p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548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#include &lt;</a:t>
            </a:r>
            <a:r>
              <a:rPr lang="en-US" err="1"/>
              <a:t>stdio.h</a:t>
            </a:r>
            <a:r>
              <a:rPr lang="en-US"/>
              <a:t>&gt; #include &lt;</a:t>
            </a:r>
            <a:r>
              <a:rPr lang="en-US" err="1"/>
              <a:t>stdlib.h</a:t>
            </a:r>
            <a:r>
              <a:rPr lang="en-US"/>
              <a:t>&gt; </a:t>
            </a:r>
            <a:r>
              <a:rPr lang="en-US" err="1"/>
              <a:t>int</a:t>
            </a:r>
            <a:r>
              <a:rPr lang="en-US"/>
              <a:t> main(</a:t>
            </a:r>
            <a:r>
              <a:rPr lang="en-US" err="1"/>
              <a:t>int</a:t>
            </a:r>
            <a:r>
              <a:rPr lang="en-US"/>
              <a:t> </a:t>
            </a:r>
            <a:r>
              <a:rPr lang="en-US" err="1"/>
              <a:t>argc</a:t>
            </a:r>
            <a:r>
              <a:rPr lang="en-US"/>
              <a:t>, char **</a:t>
            </a:r>
            <a:r>
              <a:rPr lang="en-US" err="1"/>
              <a:t>argv</a:t>
            </a:r>
            <a:r>
              <a:rPr lang="en-US"/>
              <a:t>) { while(</a:t>
            </a:r>
            <a:r>
              <a:rPr lang="en-US" err="1"/>
              <a:t>argc</a:t>
            </a:r>
            <a:r>
              <a:rPr lang="en-US"/>
              <a:t>--) </a:t>
            </a:r>
            <a:r>
              <a:rPr lang="en-US" err="1"/>
              <a:t>printf</a:t>
            </a:r>
            <a:r>
              <a:rPr lang="en-US"/>
              <a:t>("%s\n", *</a:t>
            </a:r>
            <a:r>
              <a:rPr lang="en-US" err="1"/>
              <a:t>argv</a:t>
            </a:r>
            <a:r>
              <a:rPr lang="en-US"/>
              <a:t>++); exit(EXIT_SUCCESS); }</a:t>
            </a:r>
          </a:p>
          <a:p>
            <a:endParaRPr lang="en-US"/>
          </a:p>
          <a:p>
            <a:r>
              <a:rPr lang="en-US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>
                <a:latin typeface="Courier New" pitchFamily="49" charset="0"/>
                <a:cs typeface="Courier New" pitchFamily="49" charset="0"/>
              </a:rPr>
              <a:t> </a:t>
            </a:r>
            <a:r>
              <a:rPr lang="en-US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aseline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>
                <a:latin typeface="Courier New" pitchFamily="49" charset="0"/>
                <a:cs typeface="Courier New" pitchFamily="49" charset="0"/>
              </a:rPr>
              <a:t>char* </a:t>
            </a:r>
            <a:r>
              <a:rPr lang="en-US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>
                <a:latin typeface="Courier New" pitchFamily="49" charset="0"/>
                <a:cs typeface="Courier New" pitchFamily="49" charset="0"/>
              </a:rPr>
              <a:t>[]) </a:t>
            </a:r>
          </a:p>
          <a:p>
            <a:endParaRPr lang="en-US">
              <a:latin typeface="Courier New" pitchFamily="49" charset="0"/>
              <a:cs typeface="Courier New" pitchFamily="49" charset="0"/>
            </a:endParaRP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atoi(s)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3411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Tại</a:t>
            </a:r>
            <a:r>
              <a:rPr lang="en-US" baseline="0"/>
              <a:t> sao không nên dùng realloc: </a:t>
            </a:r>
            <a:r>
              <a:rPr lang="en-US"/>
              <a:t>http://www.iso-9899.info/wiki/Why_not_realloc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806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010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907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09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Lop thu 6, da lam 1, 2, 3, 4, 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80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78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10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866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861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95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84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430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148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rgbClr val="0036A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fld id="{26B269CE-12F4-4F4F-BF2F-21E0A343DA4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vi-VN" noProof="1"/>
              <a:t>EE3490: Kỹ thuật lập trình – HK1 2015/2016</a:t>
            </a:r>
          </a:p>
          <a:p>
            <a:pPr algn="r"/>
            <a:r>
              <a:rPr lang="vi-VN" noProof="1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fld id="{26B269CE-12F4-4F4F-BF2F-21E0A343DA4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vi-VN" noProof="1"/>
              <a:t>EE3490: Kỹ thuật lập trình – HK1 2015/2016</a:t>
            </a:r>
          </a:p>
          <a:p>
            <a:pPr algn="r"/>
            <a:r>
              <a:rPr lang="vi-VN" noProof="1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4pPr>
              <a:buFont typeface="Wingdings 3" pitchFamily="18" charset="2"/>
              <a:buChar char=""/>
              <a:defRPr/>
            </a:lvl4pPr>
            <a:lvl5pPr>
              <a:buFont typeface="Wingdings 3" pitchFamily="18" charset="2"/>
              <a:buChar char="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vi-VN" noProof="1"/>
              <a:t>EE3490: Kỹ thuật lập trình – HK1 2015/2016</a:t>
            </a:r>
            <a:endParaRPr lang="en-US" noProof="1"/>
          </a:p>
          <a:p>
            <a:pPr algn="r"/>
            <a:r>
              <a:rPr lang="vi-VN" noProof="1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vi-VN" noProof="1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noProof="1"/>
              <a:t>Click to edit Master text styles</a:t>
            </a:r>
          </a:p>
          <a:p>
            <a:pPr lvl="1"/>
            <a:r>
              <a:rPr lang="vi-VN" noProof="1"/>
              <a:t>Second level</a:t>
            </a:r>
          </a:p>
          <a:p>
            <a:pPr lvl="2"/>
            <a:r>
              <a:rPr lang="vi-VN" noProof="1"/>
              <a:t>Third level</a:t>
            </a:r>
          </a:p>
          <a:p>
            <a:pPr lvl="3"/>
            <a:r>
              <a:rPr lang="vi-VN" noProof="1"/>
              <a:t>Fourth level</a:t>
            </a:r>
          </a:p>
          <a:p>
            <a:pPr lvl="4"/>
            <a:r>
              <a:rPr lang="vi-VN" noProof="1"/>
              <a:t>Fifth level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583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vi-VN" noProof="1"/>
              <a:t>EE3490: Kỹ thuật lập trình – HK1 2015/2016</a:t>
            </a:r>
          </a:p>
          <a:p>
            <a:pPr algn="r"/>
            <a:r>
              <a:rPr lang="vi-VN" noProof="1"/>
              <a:t>Đào Trung Kiên, cập nhật bởi Nguyễn Việt Tùng – ĐH Bách khoa Hà Nội</a:t>
            </a:r>
          </a:p>
        </p:txBody>
      </p:sp>
      <p:pic>
        <p:nvPicPr>
          <p:cNvPr id="22" name="Picture 2" descr="D:\lo go dhbk100957AM.jp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66174" y="6372320"/>
            <a:ext cx="225425" cy="33645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1" r:id="rId3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200" kern="1200" baseline="0">
          <a:solidFill>
            <a:srgbClr val="0036A2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Con </a:t>
            </a:r>
            <a:r>
              <a:rPr lang="en-US" err="1"/>
              <a:t>trỏ</a:t>
            </a:r>
            <a:r>
              <a:rPr lang="en-US"/>
              <a:t>, </a:t>
            </a:r>
            <a:r>
              <a:rPr lang="en-US" err="1"/>
              <a:t>mảng</a:t>
            </a:r>
            <a:r>
              <a:rPr lang="en-US"/>
              <a:t> </a:t>
            </a:r>
            <a:r>
              <a:rPr lang="en-US" err="1"/>
              <a:t>và</a:t>
            </a:r>
            <a:r>
              <a:rPr lang="en-US"/>
              <a:t> </a:t>
            </a:r>
            <a:r>
              <a:rPr lang="en-US" err="1"/>
              <a:t>quản</a:t>
            </a:r>
            <a:r>
              <a:rPr lang="en-US"/>
              <a:t> </a:t>
            </a:r>
            <a:r>
              <a:rPr lang="en-US" err="1"/>
              <a:t>lý</a:t>
            </a:r>
            <a:r>
              <a:rPr lang="en-US"/>
              <a:t> </a:t>
            </a:r>
            <a:r>
              <a:rPr lang="en-US" err="1"/>
              <a:t>bộ</a:t>
            </a:r>
            <a:r>
              <a:rPr lang="en-US"/>
              <a:t> </a:t>
            </a:r>
            <a:r>
              <a:rPr lang="en-US" err="1"/>
              <a:t>nhớ</a:t>
            </a:r>
            <a:endParaRPr lang="vi-VN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 </a:t>
            </a:r>
            <a:r>
              <a:rPr lang="en-US" err="1"/>
              <a:t>trỏ</a:t>
            </a:r>
            <a:r>
              <a:rPr lang="en-US"/>
              <a:t> </a:t>
            </a:r>
            <a:r>
              <a:rPr lang="en-US" err="1"/>
              <a:t>và</a:t>
            </a:r>
            <a:r>
              <a:rPr lang="en-US"/>
              <a:t> </a:t>
            </a:r>
            <a:r>
              <a:rPr lang="en-US" err="1"/>
              <a:t>mảng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err="1"/>
              <a:t>Mảng</a:t>
            </a:r>
            <a:r>
              <a:rPr lang="en-US" sz="2000"/>
              <a:t> </a:t>
            </a:r>
            <a:r>
              <a:rPr lang="en-US" sz="2000" err="1"/>
              <a:t>là</a:t>
            </a:r>
            <a:r>
              <a:rPr lang="en-US" sz="2000"/>
              <a:t> </a:t>
            </a:r>
            <a:r>
              <a:rPr lang="en-US" sz="2000" err="1"/>
              <a:t>một</a:t>
            </a:r>
            <a:r>
              <a:rPr lang="en-US" sz="2000"/>
              <a:t> </a:t>
            </a:r>
            <a:r>
              <a:rPr lang="en-US" sz="2000" b="1">
                <a:solidFill>
                  <a:srgbClr val="9D0580"/>
                </a:solidFill>
              </a:rPr>
              <a:t>con </a:t>
            </a:r>
            <a:r>
              <a:rPr lang="en-US" sz="2000" b="1" err="1">
                <a:solidFill>
                  <a:srgbClr val="9D0580"/>
                </a:solidFill>
              </a:rPr>
              <a:t>trỏ</a:t>
            </a:r>
            <a:r>
              <a:rPr lang="en-US" sz="2000" b="1">
                <a:solidFill>
                  <a:srgbClr val="9D0580"/>
                </a:solidFill>
              </a:rPr>
              <a:t> </a:t>
            </a:r>
            <a:r>
              <a:rPr lang="en-US" sz="2000" b="1" err="1">
                <a:solidFill>
                  <a:srgbClr val="9D0580"/>
                </a:solidFill>
              </a:rPr>
              <a:t>tĩnh</a:t>
            </a:r>
            <a:r>
              <a:rPr lang="en-US" sz="2000" b="1">
                <a:solidFill>
                  <a:srgbClr val="9D0580"/>
                </a:solidFill>
              </a:rPr>
              <a:t> </a:t>
            </a:r>
            <a:r>
              <a:rPr lang="en-US" sz="2000"/>
              <a:t>(</a:t>
            </a:r>
            <a:r>
              <a:rPr lang="en-US" sz="2000" err="1"/>
              <a:t>không</a:t>
            </a:r>
            <a:r>
              <a:rPr lang="en-US" sz="2000"/>
              <a:t> </a:t>
            </a:r>
            <a:r>
              <a:rPr lang="en-US" sz="2000" err="1"/>
              <a:t>thể</a:t>
            </a:r>
            <a:r>
              <a:rPr lang="en-US" sz="2000"/>
              <a:t> </a:t>
            </a:r>
            <a:r>
              <a:rPr lang="en-US" sz="2000" err="1"/>
              <a:t>thay</a:t>
            </a:r>
            <a:r>
              <a:rPr lang="en-US" sz="2000"/>
              <a:t> </a:t>
            </a:r>
            <a:r>
              <a:rPr lang="en-US" sz="2000" err="1"/>
              <a:t>đổi</a:t>
            </a:r>
            <a:r>
              <a:rPr lang="en-US" sz="2000"/>
              <a:t> </a:t>
            </a:r>
            <a:r>
              <a:rPr lang="en-US" sz="2000" err="1"/>
              <a:t>địa</a:t>
            </a:r>
            <a:r>
              <a:rPr lang="en-US" sz="2000"/>
              <a:t> </a:t>
            </a:r>
            <a:r>
              <a:rPr lang="en-US" sz="2000" err="1"/>
              <a:t>chỉ</a:t>
            </a:r>
            <a:r>
              <a:rPr lang="en-US" sz="2000"/>
              <a:t>)</a:t>
            </a:r>
          </a:p>
          <a:p>
            <a:pPr lvl="1">
              <a:spcBef>
                <a:spcPts val="0"/>
              </a:spcBef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int x;</a:t>
            </a:r>
          </a:p>
          <a:p>
            <a:pPr marL="549275" lvl="2" indent="0">
              <a:spcBef>
                <a:spcPts val="0"/>
              </a:spcBef>
              <a:buNone/>
            </a:pPr>
            <a:r>
              <a:rPr lang="en-US" sz="1500">
                <a:latin typeface="Courier New" pitchFamily="49" charset="0"/>
                <a:cs typeface="Courier New" pitchFamily="49" charset="0"/>
              </a:rPr>
              <a:t>int arr[] = {1, 2, 3, 4, 5};</a:t>
            </a:r>
          </a:p>
          <a:p>
            <a:pPr lvl="1" indent="19050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arr = &amp;x;		/* lỗi */</a:t>
            </a:r>
            <a:endParaRPr lang="en-US" sz="1700"/>
          </a:p>
          <a:p>
            <a:r>
              <a:rPr lang="en-US" sz="2000"/>
              <a:t>Khi dùng như con trỏ, </a:t>
            </a:r>
            <a:r>
              <a:rPr lang="en-US" sz="2000">
                <a:solidFill>
                  <a:srgbClr val="9D0580"/>
                </a:solidFill>
              </a:rPr>
              <a:t>tên mảng </a:t>
            </a:r>
            <a:r>
              <a:rPr lang="en-US" sz="2000"/>
              <a:t>tương ứng với </a:t>
            </a:r>
            <a:r>
              <a:rPr lang="en-US" sz="2000">
                <a:solidFill>
                  <a:srgbClr val="9D0580"/>
                </a:solidFill>
              </a:rPr>
              <a:t>tên con trỏ trỏ phần tử đầu tiên </a:t>
            </a:r>
            <a:r>
              <a:rPr lang="en-US" sz="2000"/>
              <a:t>của mảng, kiểu của con trỏ này </a:t>
            </a:r>
            <a:r>
              <a:rPr lang="en-US" sz="2000">
                <a:solidFill>
                  <a:srgbClr val="9D0580"/>
                </a:solidFill>
              </a:rPr>
              <a:t>là kiểu của phần tử </a:t>
            </a:r>
            <a:r>
              <a:rPr lang="en-US" sz="2000"/>
              <a:t>của mảng =&gt; Có </a:t>
            </a:r>
            <a:r>
              <a:rPr lang="en-US" sz="2000" err="1"/>
              <a:t>thể</a:t>
            </a:r>
            <a:r>
              <a:rPr lang="en-US" sz="2000"/>
              <a:t> </a:t>
            </a:r>
            <a:r>
              <a:rPr lang="en-US" sz="2000" err="1"/>
              <a:t>thao</a:t>
            </a:r>
            <a:r>
              <a:rPr lang="en-US" sz="2000"/>
              <a:t> </a:t>
            </a:r>
            <a:r>
              <a:rPr lang="en-US" sz="2000" err="1"/>
              <a:t>tác</a:t>
            </a:r>
            <a:r>
              <a:rPr lang="en-US" sz="2000"/>
              <a:t> </a:t>
            </a:r>
            <a:r>
              <a:rPr lang="en-US" sz="2000" err="1"/>
              <a:t>với</a:t>
            </a:r>
            <a:r>
              <a:rPr lang="en-US" sz="2000"/>
              <a:t> </a:t>
            </a:r>
            <a:r>
              <a:rPr lang="en-US" sz="2000" err="1"/>
              <a:t>biến</a:t>
            </a:r>
            <a:r>
              <a:rPr lang="en-US" sz="2000"/>
              <a:t> </a:t>
            </a:r>
            <a:r>
              <a:rPr lang="en-US" sz="2000" err="1"/>
              <a:t>kiểu</a:t>
            </a:r>
            <a:r>
              <a:rPr lang="en-US" sz="2000"/>
              <a:t> </a:t>
            </a:r>
            <a:r>
              <a:rPr lang="en-US" sz="2000" err="1"/>
              <a:t>mảng</a:t>
            </a:r>
            <a:r>
              <a:rPr lang="en-US" sz="2000"/>
              <a:t> </a:t>
            </a:r>
            <a:r>
              <a:rPr lang="en-US" sz="2000" err="1"/>
              <a:t>như</a:t>
            </a:r>
            <a:r>
              <a:rPr lang="en-US" sz="2000"/>
              <a:t> </a:t>
            </a:r>
            <a:r>
              <a:rPr lang="en-US" sz="2000" err="1"/>
              <a:t>thao</a:t>
            </a:r>
            <a:r>
              <a:rPr lang="en-US" sz="2000"/>
              <a:t> </a:t>
            </a:r>
            <a:r>
              <a:rPr lang="en-US" sz="2000" err="1"/>
              <a:t>tác</a:t>
            </a:r>
            <a:r>
              <a:rPr lang="en-US" sz="2000"/>
              <a:t> </a:t>
            </a:r>
            <a:r>
              <a:rPr lang="en-US" sz="2000" err="1"/>
              <a:t>với</a:t>
            </a:r>
            <a:r>
              <a:rPr lang="en-US" sz="2000"/>
              <a:t> con trỏ</a:t>
            </a:r>
          </a:p>
          <a:p>
            <a:pPr lvl="1">
              <a:spcBef>
                <a:spcPts val="0"/>
              </a:spcBef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int arr[] = {1, 2, 3, 4, 5};</a:t>
            </a:r>
          </a:p>
          <a:p>
            <a:pPr lvl="1" indent="19050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int x;</a:t>
            </a:r>
          </a:p>
          <a:p>
            <a:pPr lvl="1" indent="19050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 = 10; 		/* </a:t>
            </a:r>
            <a:r>
              <a:rPr lang="en-US" sz="1600" err="1">
                <a:latin typeface="Courier New" pitchFamily="49" charset="0"/>
                <a:cs typeface="Courier New" pitchFamily="49" charset="0"/>
              </a:rPr>
              <a:t>như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[0] = 10; */</a:t>
            </a:r>
          </a:p>
          <a:p>
            <a:pPr lvl="1" indent="19050">
              <a:spcBef>
                <a:spcPts val="0"/>
              </a:spcBef>
              <a:buNone/>
            </a:pPr>
            <a:r>
              <a:rPr lang="en-US" sz="160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("%d", *(arr+2));	/* </a:t>
            </a:r>
            <a:r>
              <a:rPr lang="en-US" sz="160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[2] */</a:t>
            </a:r>
          </a:p>
          <a:p>
            <a:r>
              <a:rPr lang="en-US" sz="2000"/>
              <a:t>Con </a:t>
            </a:r>
            <a:r>
              <a:rPr lang="en-US" sz="2000" err="1"/>
              <a:t>trỏ</a:t>
            </a:r>
            <a:r>
              <a:rPr lang="en-US" sz="2000"/>
              <a:t> </a:t>
            </a:r>
            <a:r>
              <a:rPr lang="en-US" sz="2000" err="1"/>
              <a:t>cũng</a:t>
            </a:r>
            <a:r>
              <a:rPr lang="en-US" sz="2000"/>
              <a:t> có </a:t>
            </a:r>
            <a:r>
              <a:rPr lang="en-US" sz="2000" err="1"/>
              <a:t>thể</a:t>
            </a:r>
            <a:r>
              <a:rPr lang="en-US" sz="2000"/>
              <a:t> </a:t>
            </a:r>
            <a:r>
              <a:rPr lang="en-US" sz="2000" err="1">
                <a:solidFill>
                  <a:srgbClr val="9D0580"/>
                </a:solidFill>
              </a:rPr>
              <a:t>được</a:t>
            </a:r>
            <a:r>
              <a:rPr lang="en-US" sz="2000">
                <a:solidFill>
                  <a:srgbClr val="9D0580"/>
                </a:solidFill>
              </a:rPr>
              <a:t> </a:t>
            </a:r>
            <a:r>
              <a:rPr lang="en-US" sz="2000" err="1">
                <a:solidFill>
                  <a:srgbClr val="9D0580"/>
                </a:solidFill>
              </a:rPr>
              <a:t>thao</a:t>
            </a:r>
            <a:r>
              <a:rPr lang="en-US" sz="2000">
                <a:solidFill>
                  <a:srgbClr val="9D0580"/>
                </a:solidFill>
              </a:rPr>
              <a:t> </a:t>
            </a:r>
            <a:r>
              <a:rPr lang="en-US" sz="2000" err="1">
                <a:solidFill>
                  <a:srgbClr val="9D0580"/>
                </a:solidFill>
              </a:rPr>
              <a:t>tác</a:t>
            </a:r>
            <a:r>
              <a:rPr lang="en-US" sz="2000">
                <a:solidFill>
                  <a:srgbClr val="9D0580"/>
                </a:solidFill>
              </a:rPr>
              <a:t> </a:t>
            </a:r>
            <a:r>
              <a:rPr lang="en-US" sz="2000" err="1">
                <a:solidFill>
                  <a:srgbClr val="9D0580"/>
                </a:solidFill>
              </a:rPr>
              <a:t>như</a:t>
            </a:r>
            <a:r>
              <a:rPr lang="en-US" sz="2000">
                <a:solidFill>
                  <a:srgbClr val="9D0580"/>
                </a:solidFill>
              </a:rPr>
              <a:t> mảng</a:t>
            </a:r>
          </a:p>
          <a:p>
            <a:pPr lvl="1">
              <a:spcBef>
                <a:spcPts val="0"/>
              </a:spcBef>
            </a:pPr>
            <a:r>
              <a:rPr lang="en-US" sz="160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 *p = </a:t>
            </a:r>
            <a:r>
              <a:rPr lang="en-US" sz="160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indent="19050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p[2] = 20;		/* </a:t>
            </a:r>
            <a:r>
              <a:rPr lang="en-US" sz="1600" err="1">
                <a:latin typeface="Courier New" pitchFamily="49" charset="0"/>
                <a:cs typeface="Courier New" pitchFamily="49" charset="0"/>
              </a:rPr>
              <a:t>như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[2] = 20; */</a:t>
            </a:r>
          </a:p>
          <a:p>
            <a:pPr lvl="1" indent="19050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p = arr+2; 	/* </a:t>
            </a:r>
            <a:r>
              <a:rPr lang="en-US" sz="1600" err="1">
                <a:latin typeface="Courier New" pitchFamily="49" charset="0"/>
                <a:cs typeface="Courier New" pitchFamily="49" charset="0"/>
              </a:rPr>
              <a:t>như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: p = &amp;</a:t>
            </a:r>
            <a:r>
              <a:rPr lang="en-US" sz="160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[2]; */</a:t>
            </a:r>
          </a:p>
          <a:p>
            <a:pPr lvl="1" indent="19050">
              <a:spcBef>
                <a:spcPts val="0"/>
              </a:spcBef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p[0] = 30; 	/* </a:t>
            </a:r>
            <a:r>
              <a:rPr lang="en-US" sz="1600" err="1">
                <a:latin typeface="Courier New" pitchFamily="49" charset="0"/>
                <a:cs typeface="Courier New" pitchFamily="49" charset="0"/>
              </a:rPr>
              <a:t>như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[2] = 30; </a:t>
            </a:r>
            <a:r>
              <a:rPr lang="en-US" sz="1600" err="1">
                <a:latin typeface="Courier New" pitchFamily="49" charset="0"/>
                <a:cs typeface="Courier New" pitchFamily="49" charset="0"/>
              </a:rPr>
              <a:t>hoặc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: *p = 30; */</a:t>
            </a:r>
          </a:p>
          <a:p>
            <a:r>
              <a:rPr lang="en-US" sz="2000" err="1"/>
              <a:t>Kết</a:t>
            </a:r>
            <a:r>
              <a:rPr lang="en-US" sz="2000"/>
              <a:t> </a:t>
            </a:r>
            <a:r>
              <a:rPr lang="en-US" sz="2000" err="1"/>
              <a:t>luận</a:t>
            </a:r>
            <a:r>
              <a:rPr lang="en-US" sz="2000"/>
              <a:t>: con </a:t>
            </a:r>
            <a:r>
              <a:rPr lang="en-US" sz="2000" err="1"/>
              <a:t>trỏ</a:t>
            </a:r>
            <a:r>
              <a:rPr lang="en-US" sz="2000"/>
              <a:t> </a:t>
            </a:r>
            <a:r>
              <a:rPr lang="en-US" sz="2000" err="1"/>
              <a:t>và</a:t>
            </a:r>
            <a:r>
              <a:rPr lang="en-US" sz="2000"/>
              <a:t> </a:t>
            </a:r>
            <a:r>
              <a:rPr lang="en-US" sz="2000" err="1"/>
              <a:t>mảng</a:t>
            </a:r>
            <a:r>
              <a:rPr lang="en-US" sz="2000"/>
              <a:t> </a:t>
            </a:r>
            <a:r>
              <a:rPr lang="en-US" sz="2000" err="1"/>
              <a:t>có</a:t>
            </a:r>
            <a:r>
              <a:rPr lang="en-US" sz="2000"/>
              <a:t> </a:t>
            </a:r>
            <a:r>
              <a:rPr lang="en-US" sz="2000" err="1"/>
              <a:t>thể</a:t>
            </a:r>
            <a:r>
              <a:rPr lang="en-US" sz="2000"/>
              <a:t> </a:t>
            </a:r>
            <a:r>
              <a:rPr lang="en-US" sz="2000" err="1"/>
              <a:t>dùng</a:t>
            </a:r>
            <a:r>
              <a:rPr lang="en-US" sz="2000"/>
              <a:t> </a:t>
            </a:r>
            <a:r>
              <a:rPr lang="en-US" sz="2000" err="1"/>
              <a:t>thay</a:t>
            </a:r>
            <a:r>
              <a:rPr lang="en-US" sz="2000"/>
              <a:t> </a:t>
            </a:r>
            <a:r>
              <a:rPr lang="en-US" sz="2000" err="1"/>
              <a:t>thế</a:t>
            </a:r>
            <a:r>
              <a:rPr lang="en-US" sz="2000"/>
              <a:t> </a:t>
            </a:r>
            <a:r>
              <a:rPr lang="en-US" sz="2000" err="1"/>
              <a:t>cho</a:t>
            </a:r>
            <a:r>
              <a:rPr lang="en-US" sz="2000"/>
              <a:t> </a:t>
            </a:r>
            <a:r>
              <a:rPr lang="en-US" sz="2000" err="1"/>
              <a:t>nhau</a:t>
            </a:r>
            <a:r>
              <a:rPr lang="en-US" sz="2000"/>
              <a:t>, </a:t>
            </a:r>
            <a:r>
              <a:rPr lang="en-US" sz="2000" err="1"/>
              <a:t>tuỳ</a:t>
            </a:r>
            <a:r>
              <a:rPr lang="en-US" sz="2000"/>
              <a:t> </a:t>
            </a:r>
            <a:r>
              <a:rPr lang="en-US" sz="2000" err="1"/>
              <a:t>trường</a:t>
            </a:r>
            <a:r>
              <a:rPr lang="en-US" sz="2000"/>
              <a:t> </a:t>
            </a:r>
            <a:r>
              <a:rPr lang="en-US" sz="2000" err="1"/>
              <a:t>hợp</a:t>
            </a:r>
            <a:r>
              <a:rPr lang="en-US" sz="2000"/>
              <a:t> </a:t>
            </a:r>
            <a:r>
              <a:rPr lang="en-US" sz="2000" err="1"/>
              <a:t>mà</a:t>
            </a:r>
            <a:r>
              <a:rPr lang="en-US" sz="2000"/>
              <a:t> </a:t>
            </a:r>
            <a:r>
              <a:rPr lang="en-US" sz="2000" err="1"/>
              <a:t>dùng</a:t>
            </a:r>
            <a:r>
              <a:rPr lang="en-US" sz="2000"/>
              <a:t> </a:t>
            </a:r>
            <a:r>
              <a:rPr lang="en-US" sz="2000" err="1"/>
              <a:t>cái</a:t>
            </a:r>
            <a:r>
              <a:rPr lang="en-US" sz="2000"/>
              <a:t> </a:t>
            </a:r>
            <a:r>
              <a:rPr lang="en-US" sz="2000" err="1"/>
              <a:t>nào</a:t>
            </a:r>
            <a:r>
              <a:rPr lang="en-US" sz="2000"/>
              <a:t> </a:t>
            </a:r>
            <a:r>
              <a:rPr lang="en-US" sz="2000" err="1"/>
              <a:t>cho</a:t>
            </a:r>
            <a:r>
              <a:rPr lang="en-US" sz="2000"/>
              <a:t> </a:t>
            </a:r>
            <a:r>
              <a:rPr lang="en-US" sz="2000" err="1"/>
              <a:t>thuận</a:t>
            </a:r>
            <a:r>
              <a:rPr lang="en-US" sz="2000"/>
              <a:t> </a:t>
            </a:r>
            <a:r>
              <a:rPr lang="en-US" sz="2000" err="1"/>
              <a:t>tiện</a:t>
            </a:r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vi-VN" noProof="1"/>
              <a:t>EE3490: Kỹ thuật lập trình – HK1 2015/2016</a:t>
            </a:r>
            <a:endParaRPr lang="en-US" noProof="1"/>
          </a:p>
          <a:p>
            <a:pPr algn="r"/>
            <a:r>
              <a:rPr lang="vi-VN" noProof="1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 </a:t>
            </a:r>
            <a:r>
              <a:rPr lang="en-US" err="1"/>
              <a:t>trỏ</a:t>
            </a:r>
            <a:r>
              <a:rPr lang="en-US"/>
              <a:t> </a:t>
            </a:r>
            <a:r>
              <a:rPr lang="en-US" err="1"/>
              <a:t>và</a:t>
            </a:r>
            <a:r>
              <a:rPr lang="en-US"/>
              <a:t> </a:t>
            </a:r>
            <a:r>
              <a:rPr lang="en-US" err="1"/>
              <a:t>mảng</a:t>
            </a:r>
            <a:r>
              <a:rPr lang="en-US" i="1"/>
              <a:t> (khác nhau)</a:t>
            </a:r>
            <a:endParaRPr lang="vi-VN" i="1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vi-VN" sz="2400" b="1">
                <a:solidFill>
                  <a:srgbClr val="9D0580"/>
                </a:solidFill>
              </a:rPr>
              <a:t>Khác biệt</a:t>
            </a:r>
            <a:endParaRPr lang="vi-VN" sz="2400"/>
          </a:p>
          <a:p>
            <a:pPr lvl="1"/>
            <a:r>
              <a:rPr lang="vi-VN" sz="2000" b="1">
                <a:solidFill>
                  <a:srgbClr val="9D0580"/>
                </a:solidFill>
              </a:rPr>
              <a:t>Không gán được </a:t>
            </a:r>
            <a:r>
              <a:rPr lang="vi-VN" sz="2000"/>
              <a:t>địa chỉ mới cho biến kiểu mảng</a:t>
            </a:r>
          </a:p>
          <a:p>
            <a:pPr lvl="1"/>
            <a:r>
              <a:rPr lang="vi-VN" sz="2000"/>
              <a:t>Biến kiểu mảng được cấp phát bộ nhớ cho các phần tử (trong stack) ngay </a:t>
            </a:r>
            <a:r>
              <a:rPr lang="vi-VN" sz="2000" b="1">
                <a:solidFill>
                  <a:srgbClr val="9D0580"/>
                </a:solidFill>
              </a:rPr>
              <a:t>từ khi khai báo</a:t>
            </a:r>
            <a:endParaRPr lang="en-US" sz="2000" b="1">
              <a:solidFill>
                <a:srgbClr val="9D0580"/>
              </a:solidFill>
            </a:endParaRPr>
          </a:p>
          <a:p>
            <a:pPr lvl="1"/>
            <a:r>
              <a:rPr lang="en-US" sz="1900">
                <a:latin typeface="Courier New" panose="02070309020205020404" pitchFamily="49" charset="0"/>
                <a:cs typeface="Courier New" panose="02070309020205020404" pitchFamily="49" charset="0"/>
              </a:rPr>
              <a:t>sizeof() </a:t>
            </a:r>
            <a:r>
              <a:rPr lang="en-US" sz="2000"/>
              <a:t>với </a:t>
            </a:r>
            <a:r>
              <a:rPr lang="en-US" sz="2000" err="1"/>
              <a:t>mảng</a:t>
            </a:r>
            <a:r>
              <a:rPr lang="en-US" sz="2000"/>
              <a:t> trả về </a:t>
            </a:r>
            <a:r>
              <a:rPr lang="en-US" sz="2000" b="1">
                <a:solidFill>
                  <a:srgbClr val="9D0580"/>
                </a:solidFill>
              </a:rPr>
              <a:t>kích </a:t>
            </a:r>
            <a:r>
              <a:rPr lang="en-US" sz="2000" b="1" err="1">
                <a:solidFill>
                  <a:srgbClr val="9D0580"/>
                </a:solidFill>
              </a:rPr>
              <a:t>thước</a:t>
            </a:r>
            <a:r>
              <a:rPr lang="en-US" sz="2000" b="1">
                <a:solidFill>
                  <a:srgbClr val="9D0580"/>
                </a:solidFill>
              </a:rPr>
              <a:t> </a:t>
            </a:r>
            <a:r>
              <a:rPr lang="en-US" sz="2000" b="1" err="1">
                <a:solidFill>
                  <a:srgbClr val="9D0580"/>
                </a:solidFill>
              </a:rPr>
              <a:t>thực</a:t>
            </a:r>
            <a:r>
              <a:rPr lang="en-US" sz="2000" b="1">
                <a:solidFill>
                  <a:srgbClr val="9D0580"/>
                </a:solidFill>
              </a:rPr>
              <a:t> </a:t>
            </a:r>
            <a:r>
              <a:rPr lang="en-US" sz="2000" err="1"/>
              <a:t>của</a:t>
            </a:r>
            <a:r>
              <a:rPr lang="en-US" sz="2000"/>
              <a:t> </a:t>
            </a:r>
            <a:r>
              <a:rPr lang="en-US" sz="2000" err="1"/>
              <a:t>mảng</a:t>
            </a:r>
            <a:r>
              <a:rPr lang="en-US" sz="2000"/>
              <a:t> (</a:t>
            </a:r>
            <a:r>
              <a:rPr lang="en-US" sz="2000" err="1">
                <a:solidFill>
                  <a:schemeClr val="tx1"/>
                </a:solidFill>
              </a:rPr>
              <a:t>tổng</a:t>
            </a:r>
            <a:r>
              <a:rPr lang="en-US" sz="2000">
                <a:solidFill>
                  <a:schemeClr val="tx1"/>
                </a:solidFill>
              </a:rPr>
              <a:t> </a:t>
            </a:r>
            <a:r>
              <a:rPr lang="en-US" sz="2000" err="1">
                <a:solidFill>
                  <a:schemeClr val="tx1"/>
                </a:solidFill>
              </a:rPr>
              <a:t>các</a:t>
            </a:r>
            <a:r>
              <a:rPr lang="en-US" sz="2000">
                <a:solidFill>
                  <a:schemeClr val="tx1"/>
                </a:solidFill>
              </a:rPr>
              <a:t> </a:t>
            </a:r>
            <a:r>
              <a:rPr lang="en-US" sz="2000" err="1">
                <a:solidFill>
                  <a:schemeClr val="tx1"/>
                </a:solidFill>
              </a:rPr>
              <a:t>phần</a:t>
            </a:r>
            <a:r>
              <a:rPr lang="en-US" sz="2000">
                <a:solidFill>
                  <a:schemeClr val="tx1"/>
                </a:solidFill>
              </a:rPr>
              <a:t> </a:t>
            </a:r>
            <a:r>
              <a:rPr lang="en-US" sz="2000" err="1">
                <a:solidFill>
                  <a:schemeClr val="tx1"/>
                </a:solidFill>
              </a:rPr>
              <a:t>tử</a:t>
            </a:r>
            <a:r>
              <a:rPr lang="en-US" sz="2000"/>
              <a:t>), </a:t>
            </a: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sizeof()</a:t>
            </a:r>
            <a:r>
              <a:rPr lang="en-US" sz="2000"/>
              <a:t>với con </a:t>
            </a:r>
            <a:r>
              <a:rPr lang="en-US" sz="2000" err="1"/>
              <a:t>trỏ</a:t>
            </a:r>
            <a:r>
              <a:rPr lang="en-US" sz="2000"/>
              <a:t> trả về </a:t>
            </a:r>
            <a:r>
              <a:rPr lang="en-US" sz="2000" err="1">
                <a:solidFill>
                  <a:srgbClr val="9D0580"/>
                </a:solidFill>
              </a:rPr>
              <a:t>kích</a:t>
            </a:r>
            <a:r>
              <a:rPr lang="en-US" sz="2000">
                <a:solidFill>
                  <a:srgbClr val="9D0580"/>
                </a:solidFill>
              </a:rPr>
              <a:t> </a:t>
            </a:r>
            <a:r>
              <a:rPr lang="en-US" sz="2000" err="1">
                <a:solidFill>
                  <a:srgbClr val="9D0580"/>
                </a:solidFill>
              </a:rPr>
              <a:t>thước</a:t>
            </a:r>
            <a:r>
              <a:rPr lang="en-US" sz="2000">
                <a:solidFill>
                  <a:srgbClr val="9D0580"/>
                </a:solidFill>
              </a:rPr>
              <a:t> </a:t>
            </a:r>
            <a:r>
              <a:rPr lang="en-US" sz="2000" err="1">
                <a:solidFill>
                  <a:srgbClr val="9D0580"/>
                </a:solidFill>
              </a:rPr>
              <a:t>của</a:t>
            </a:r>
            <a:r>
              <a:rPr lang="en-US" sz="2000">
                <a:solidFill>
                  <a:srgbClr val="9D0580"/>
                </a:solidFill>
              </a:rPr>
              <a:t> </a:t>
            </a:r>
            <a:r>
              <a:rPr lang="en-US" sz="2000" err="1">
                <a:solidFill>
                  <a:srgbClr val="9D0580"/>
                </a:solidFill>
              </a:rPr>
              <a:t>bản</a:t>
            </a:r>
            <a:r>
              <a:rPr lang="en-US" sz="2000">
                <a:solidFill>
                  <a:srgbClr val="9D0580"/>
                </a:solidFill>
              </a:rPr>
              <a:t> </a:t>
            </a:r>
            <a:r>
              <a:rPr lang="en-US" sz="2000" err="1">
                <a:solidFill>
                  <a:srgbClr val="9D0580"/>
                </a:solidFill>
              </a:rPr>
              <a:t>thân</a:t>
            </a:r>
            <a:r>
              <a:rPr lang="en-US" sz="2000">
                <a:solidFill>
                  <a:srgbClr val="9D0580"/>
                </a:solidFill>
              </a:rPr>
              <a:t> con trỏ </a:t>
            </a:r>
            <a:r>
              <a:rPr lang="en-US" sz="2000"/>
              <a:t>(kích thước kiểu số nguyên)</a:t>
            </a:r>
          </a:p>
          <a:p>
            <a:pPr lvl="2">
              <a:spcBef>
                <a:spcPts val="0"/>
              </a:spcBef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sz="180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[5];	</a:t>
            </a:r>
            <a:r>
              <a:rPr lang="en-US" sz="1800"/>
              <a:t>	</a:t>
            </a:r>
            <a:r>
              <a:rPr lang="en-US" sz="1800">
                <a:sym typeface="Wingdings" pitchFamily="2" charset="2"/>
              </a:rPr>
              <a:t> </a:t>
            </a:r>
            <a:r>
              <a:rPr lang="en-US" sz="1800" err="1">
                <a:sym typeface="Wingdings" pitchFamily="2" charset="2"/>
              </a:rPr>
              <a:t>sizeof</a:t>
            </a:r>
            <a:r>
              <a:rPr lang="en-US" sz="1800">
                <a:sym typeface="Wingdings" pitchFamily="2" charset="2"/>
              </a:rPr>
              <a:t>(</a:t>
            </a:r>
            <a:r>
              <a:rPr lang="en-US" sz="1800" err="1">
                <a:sym typeface="Wingdings" pitchFamily="2" charset="2"/>
              </a:rPr>
              <a:t>arr</a:t>
            </a:r>
            <a:r>
              <a:rPr lang="en-US" sz="1800">
                <a:sym typeface="Wingdings" pitchFamily="2" charset="2"/>
              </a:rPr>
              <a:t>) </a:t>
            </a:r>
            <a:r>
              <a:rPr lang="en-US" sz="1800" err="1">
                <a:sym typeface="Wingdings" pitchFamily="2" charset="2"/>
              </a:rPr>
              <a:t>trả</a:t>
            </a:r>
            <a:r>
              <a:rPr lang="en-US" sz="1800">
                <a:sym typeface="Wingdings" pitchFamily="2" charset="2"/>
              </a:rPr>
              <a:t> </a:t>
            </a:r>
            <a:r>
              <a:rPr lang="en-US" sz="1800" err="1">
                <a:sym typeface="Wingdings" pitchFamily="2" charset="2"/>
              </a:rPr>
              <a:t>về</a:t>
            </a:r>
            <a:r>
              <a:rPr lang="en-US" sz="1800">
                <a:sym typeface="Wingdings" pitchFamily="2" charset="2"/>
              </a:rPr>
              <a:t> 20 (5*4)</a:t>
            </a:r>
          </a:p>
          <a:p>
            <a:pPr lvl="2">
              <a:spcBef>
                <a:spcPts val="0"/>
              </a:spcBef>
            </a:pPr>
            <a:r>
              <a:rPr lang="en-US" sz="1800">
                <a:latin typeface="Courier New" pitchFamily="49" charset="0"/>
                <a:cs typeface="Courier New" pitchFamily="49" charset="0"/>
                <a:sym typeface="Wingdings" pitchFamily="2" charset="2"/>
              </a:rPr>
              <a:t>float* p = </a:t>
            </a:r>
            <a:r>
              <a:rPr lang="en-US" sz="180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arr</a:t>
            </a:r>
            <a:r>
              <a:rPr lang="en-US" sz="1800">
                <a:latin typeface="Courier New" pitchFamily="49" charset="0"/>
                <a:cs typeface="Courier New" pitchFamily="49" charset="0"/>
                <a:sym typeface="Wingdings" pitchFamily="2" charset="2"/>
              </a:rPr>
              <a:t>;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/>
              <a:t>	</a:t>
            </a:r>
            <a:r>
              <a:rPr lang="en-US" sz="1800">
                <a:sym typeface="Wingdings" pitchFamily="2" charset="2"/>
              </a:rPr>
              <a:t> </a:t>
            </a:r>
            <a:r>
              <a:rPr lang="en-US" sz="1800" err="1">
                <a:sym typeface="Wingdings" pitchFamily="2" charset="2"/>
              </a:rPr>
              <a:t>sizeof</a:t>
            </a:r>
            <a:r>
              <a:rPr lang="en-US" sz="1800">
                <a:sym typeface="Wingdings" pitchFamily="2" charset="2"/>
              </a:rPr>
              <a:t>(p)   trả </a:t>
            </a:r>
            <a:r>
              <a:rPr lang="en-US" sz="1800" err="1">
                <a:sym typeface="Wingdings" pitchFamily="2" charset="2"/>
              </a:rPr>
              <a:t>về</a:t>
            </a:r>
            <a:r>
              <a:rPr lang="en-US" sz="1800">
                <a:sym typeface="Wingdings" pitchFamily="2" charset="2"/>
              </a:rPr>
              <a:t> 4 (với </a:t>
            </a:r>
            <a:r>
              <a:rPr lang="en-US" sz="1800" err="1">
                <a:sym typeface="Wingdings" pitchFamily="2" charset="2"/>
              </a:rPr>
              <a:t>hệ</a:t>
            </a:r>
            <a:r>
              <a:rPr lang="en-US" sz="1800">
                <a:sym typeface="Wingdings" pitchFamily="2" charset="2"/>
              </a:rPr>
              <a:t> </a:t>
            </a:r>
            <a:r>
              <a:rPr lang="en-US" sz="1800" err="1">
                <a:sym typeface="Wingdings" pitchFamily="2" charset="2"/>
              </a:rPr>
              <a:t>thống</a:t>
            </a:r>
            <a:r>
              <a:rPr lang="en-US" sz="1800">
                <a:sym typeface="Wingdings" pitchFamily="2" charset="2"/>
              </a:rPr>
              <a:t> 32 bit)</a:t>
            </a:r>
          </a:p>
          <a:p>
            <a:pPr lvl="2">
              <a:spcBef>
                <a:spcPts val="0"/>
              </a:spcBef>
            </a:pPr>
            <a:r>
              <a:rPr lang="en-US" sz="1800" err="1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)/</a:t>
            </a:r>
            <a:r>
              <a:rPr lang="en-US" sz="1800" err="1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[0])</a:t>
            </a:r>
            <a:r>
              <a:rPr lang="en-US" sz="1800">
                <a:sym typeface="Wingdings" pitchFamily="2" charset="2"/>
              </a:rPr>
              <a:t> </a:t>
            </a:r>
            <a:r>
              <a:rPr lang="en-US" sz="1800" err="1">
                <a:sym typeface="Wingdings" pitchFamily="2" charset="2"/>
              </a:rPr>
              <a:t>số</a:t>
            </a:r>
            <a:r>
              <a:rPr lang="en-US" sz="1800">
                <a:sym typeface="Wingdings" pitchFamily="2" charset="2"/>
              </a:rPr>
              <a:t> </a:t>
            </a:r>
            <a:r>
              <a:rPr lang="en-US" sz="1800" err="1">
                <a:sym typeface="Wingdings" pitchFamily="2" charset="2"/>
              </a:rPr>
              <a:t>phần</a:t>
            </a:r>
            <a:r>
              <a:rPr lang="en-US" sz="1800">
                <a:sym typeface="Wingdings" pitchFamily="2" charset="2"/>
              </a:rPr>
              <a:t> </a:t>
            </a:r>
            <a:r>
              <a:rPr lang="en-US" sz="1800" err="1">
                <a:sym typeface="Wingdings" pitchFamily="2" charset="2"/>
              </a:rPr>
              <a:t>tử</a:t>
            </a:r>
            <a:r>
              <a:rPr lang="en-US" sz="1800">
                <a:sym typeface="Wingdings" pitchFamily="2" charset="2"/>
              </a:rPr>
              <a:t> </a:t>
            </a:r>
            <a:r>
              <a:rPr lang="en-US" sz="1800" err="1">
                <a:sym typeface="Wingdings" pitchFamily="2" charset="2"/>
              </a:rPr>
              <a:t>của</a:t>
            </a:r>
            <a:r>
              <a:rPr lang="en-US" sz="1800">
                <a:sym typeface="Wingdings" pitchFamily="2" charset="2"/>
              </a:rPr>
              <a:t> </a:t>
            </a:r>
            <a:r>
              <a:rPr lang="en-US" sz="1800" err="1">
                <a:sym typeface="Wingdings" pitchFamily="2" charset="2"/>
              </a:rPr>
              <a:t>mảng</a:t>
            </a:r>
            <a:endParaRPr lang="vi-VN" sz="1800"/>
          </a:p>
          <a:p>
            <a:pPr lvl="1"/>
            <a:r>
              <a:rPr lang="en-US" sz="2100"/>
              <a:t>Dùng </a:t>
            </a:r>
            <a:r>
              <a:rPr lang="en-US" sz="2100" err="1"/>
              <a:t>được</a:t>
            </a:r>
            <a:r>
              <a:rPr lang="en-US" sz="2100"/>
              <a:t> </a:t>
            </a:r>
            <a:r>
              <a:rPr lang="en-US" sz="2100" b="1" err="1">
                <a:solidFill>
                  <a:srgbClr val="9D0580"/>
                </a:solidFill>
              </a:rPr>
              <a:t>chỉ</a:t>
            </a:r>
            <a:r>
              <a:rPr lang="en-US" sz="2100" b="1">
                <a:solidFill>
                  <a:srgbClr val="9D0580"/>
                </a:solidFill>
              </a:rPr>
              <a:t> </a:t>
            </a:r>
            <a:r>
              <a:rPr lang="en-US" sz="2100" b="1" err="1">
                <a:solidFill>
                  <a:srgbClr val="9D0580"/>
                </a:solidFill>
              </a:rPr>
              <a:t>số</a:t>
            </a:r>
            <a:r>
              <a:rPr lang="en-US" sz="2100" b="1">
                <a:solidFill>
                  <a:srgbClr val="9D0580"/>
                </a:solidFill>
              </a:rPr>
              <a:t> </a:t>
            </a:r>
            <a:r>
              <a:rPr lang="en-US" sz="2100" b="1" err="1">
                <a:solidFill>
                  <a:srgbClr val="9D0580"/>
                </a:solidFill>
              </a:rPr>
              <a:t>âm</a:t>
            </a:r>
            <a:r>
              <a:rPr lang="en-US" sz="2100" b="1">
                <a:solidFill>
                  <a:srgbClr val="9D0580"/>
                </a:solidFill>
              </a:rPr>
              <a:t> </a:t>
            </a:r>
            <a:r>
              <a:rPr lang="en-US" sz="2100"/>
              <a:t>trong trường hợp con trỏ được dùng như mảng:</a:t>
            </a:r>
          </a:p>
          <a:p>
            <a:pPr lvl="2">
              <a:spcBef>
                <a:spcPts val="0"/>
              </a:spcBef>
            </a:pPr>
            <a:r>
              <a:rPr lang="en-US" sz="180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[] = {1, 2, 3, 4, 5};</a:t>
            </a:r>
          </a:p>
          <a:p>
            <a:pPr lvl="2" indent="-23813">
              <a:spcBef>
                <a:spcPts val="0"/>
              </a:spcBef>
              <a:buNone/>
            </a:pPr>
            <a:r>
              <a:rPr lang="en-US" sz="180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 *p = </a:t>
            </a:r>
            <a:r>
              <a:rPr lang="en-US" sz="180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 + 2;</a:t>
            </a:r>
          </a:p>
          <a:p>
            <a:pPr lvl="2" indent="-23813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p[-1] = 10;	/* </a:t>
            </a:r>
            <a:r>
              <a:rPr lang="en-US" sz="1800" err="1">
                <a:latin typeface="Courier New" pitchFamily="49" charset="0"/>
                <a:cs typeface="Courier New" pitchFamily="49" charset="0"/>
              </a:rPr>
              <a:t>như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[1] = 10; */</a:t>
            </a:r>
            <a:endParaRPr lang="vi-VN" sz="18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vi-VN" noProof="1"/>
              <a:t>EE3490: Kỹ thuật lập trình – HK1 2015/2016</a:t>
            </a:r>
            <a:endParaRPr lang="en-US" noProof="1"/>
          </a:p>
          <a:p>
            <a:pPr algn="r"/>
            <a:r>
              <a:rPr lang="vi-VN" noProof="1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 </a:t>
            </a:r>
            <a:r>
              <a:rPr lang="en-US" err="1"/>
              <a:t>trỏ</a:t>
            </a:r>
            <a:r>
              <a:rPr lang="en-US"/>
              <a:t> </a:t>
            </a:r>
            <a:r>
              <a:rPr lang="en-US" err="1"/>
              <a:t>tới</a:t>
            </a:r>
            <a:r>
              <a:rPr lang="en-US"/>
              <a:t> con </a:t>
            </a:r>
            <a:r>
              <a:rPr lang="en-US" err="1"/>
              <a:t>trỏ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Con </a:t>
            </a:r>
            <a:r>
              <a:rPr lang="en-US" err="1"/>
              <a:t>trỏ</a:t>
            </a:r>
            <a:r>
              <a:rPr lang="en-US"/>
              <a:t> </a:t>
            </a:r>
            <a:r>
              <a:rPr lang="en-US" err="1"/>
              <a:t>có</a:t>
            </a:r>
            <a:r>
              <a:rPr lang="en-US"/>
              <a:t> </a:t>
            </a:r>
            <a:r>
              <a:rPr lang="en-US" err="1"/>
              <a:t>thể</a:t>
            </a:r>
            <a:r>
              <a:rPr lang="en-US"/>
              <a:t> </a:t>
            </a:r>
            <a:r>
              <a:rPr lang="en-US" b="1" err="1">
                <a:solidFill>
                  <a:srgbClr val="9D0580"/>
                </a:solidFill>
              </a:rPr>
              <a:t>trỏ</a:t>
            </a:r>
            <a:r>
              <a:rPr lang="en-US" b="1">
                <a:solidFill>
                  <a:srgbClr val="9D0580"/>
                </a:solidFill>
              </a:rPr>
              <a:t> </a:t>
            </a:r>
            <a:r>
              <a:rPr lang="en-US" b="1" err="1">
                <a:solidFill>
                  <a:srgbClr val="9D0580"/>
                </a:solidFill>
              </a:rPr>
              <a:t>tới</a:t>
            </a:r>
            <a:r>
              <a:rPr lang="en-US" b="1">
                <a:solidFill>
                  <a:srgbClr val="9D0580"/>
                </a:solidFill>
              </a:rPr>
              <a:t> </a:t>
            </a:r>
            <a:r>
              <a:rPr lang="en-US" b="1" err="1">
                <a:solidFill>
                  <a:srgbClr val="9D0580"/>
                </a:solidFill>
              </a:rPr>
              <a:t>một</a:t>
            </a:r>
            <a:r>
              <a:rPr lang="en-US" b="1">
                <a:solidFill>
                  <a:srgbClr val="9D0580"/>
                </a:solidFill>
              </a:rPr>
              <a:t> con </a:t>
            </a:r>
            <a:r>
              <a:rPr lang="en-US" b="1" err="1">
                <a:solidFill>
                  <a:srgbClr val="9D0580"/>
                </a:solidFill>
              </a:rPr>
              <a:t>trỏ</a:t>
            </a:r>
            <a:r>
              <a:rPr lang="en-US" b="1">
                <a:solidFill>
                  <a:srgbClr val="9D0580"/>
                </a:solidFill>
              </a:rPr>
              <a:t> khác</a:t>
            </a:r>
            <a:endParaRPr lang="en-US"/>
          </a:p>
          <a:p>
            <a:pPr lvl="1"/>
            <a:r>
              <a:rPr lang="en-US" sz="1800">
                <a:latin typeface="Courier New" pitchFamily="49" charset="0"/>
                <a:cs typeface="Courier New" pitchFamily="49" charset="0"/>
              </a:rPr>
              <a:t>float x = 1.5;</a:t>
            </a:r>
          </a:p>
          <a:p>
            <a:pPr lvl="1" indent="19050"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float *</a:t>
            </a:r>
            <a:r>
              <a:rPr lang="en-US" sz="1800" err="1">
                <a:latin typeface="Courier New" pitchFamily="49" charset="0"/>
                <a:cs typeface="Courier New" pitchFamily="49" charset="0"/>
              </a:rPr>
              <a:t>pX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 = &amp;x;		/* pX trỏ đến x */</a:t>
            </a:r>
          </a:p>
          <a:p>
            <a:pPr lvl="1" indent="19050"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float **</a:t>
            </a:r>
            <a:r>
              <a:rPr lang="en-US" sz="1800" err="1">
                <a:latin typeface="Courier New" pitchFamily="49" charset="0"/>
                <a:cs typeface="Courier New" pitchFamily="49" charset="0"/>
              </a:rPr>
              <a:t>ppX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 = &amp;</a:t>
            </a:r>
            <a:r>
              <a:rPr lang="en-US" sz="1800" err="1">
                <a:latin typeface="Courier New" pitchFamily="49" charset="0"/>
                <a:cs typeface="Courier New" pitchFamily="49" charset="0"/>
              </a:rPr>
              <a:t>pX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;	/* ppX trỏ đến pX */</a:t>
            </a:r>
          </a:p>
          <a:p>
            <a:pPr lvl="1" indent="19050">
              <a:buNone/>
            </a:pPr>
            <a:r>
              <a:rPr lang="en-US" sz="180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("%f", **</a:t>
            </a:r>
            <a:r>
              <a:rPr lang="en-US" sz="1800" err="1">
                <a:latin typeface="Courier New" pitchFamily="49" charset="0"/>
                <a:cs typeface="Courier New" pitchFamily="49" charset="0"/>
              </a:rPr>
              <a:t>ppX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);	/* in </a:t>
            </a:r>
            <a:r>
              <a:rPr lang="en-US" sz="1800" err="1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err="1">
                <a:latin typeface="Courier New" pitchFamily="49" charset="0"/>
                <a:cs typeface="Courier New" pitchFamily="49" charset="0"/>
              </a:rPr>
              <a:t>giá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err="1">
                <a:latin typeface="Courier New" pitchFamily="49" charset="0"/>
                <a:cs typeface="Courier New" pitchFamily="49" charset="0"/>
              </a:rPr>
              <a:t>trị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 1.5 */</a:t>
            </a:r>
          </a:p>
          <a:p>
            <a:pPr lvl="1" indent="19050">
              <a:buNone/>
            </a:pPr>
            <a:endParaRPr lang="en-US" sz="1800">
              <a:latin typeface="Courier New" pitchFamily="49" charset="0"/>
              <a:cs typeface="Courier New" pitchFamily="49" charset="0"/>
            </a:endParaRPr>
          </a:p>
          <a:p>
            <a:pPr lvl="1" indent="19050">
              <a:buNone/>
            </a:pPr>
            <a:endParaRPr lang="en-US" sz="1800">
              <a:latin typeface="Courier New" pitchFamily="49" charset="0"/>
              <a:cs typeface="Courier New" pitchFamily="49" charset="0"/>
            </a:endParaRPr>
          </a:p>
          <a:p>
            <a:pPr lvl="1" indent="19050">
              <a:buNone/>
            </a:pPr>
            <a:endParaRPr lang="en-US" sz="1800">
              <a:latin typeface="Courier New" pitchFamily="49" charset="0"/>
              <a:cs typeface="Courier New" pitchFamily="49" charset="0"/>
            </a:endParaRPr>
          </a:p>
          <a:p>
            <a:pPr lvl="1" indent="19050"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**</a:t>
            </a:r>
            <a:r>
              <a:rPr lang="en-US" sz="1800" err="1">
                <a:latin typeface="Courier New" pitchFamily="49" charset="0"/>
                <a:cs typeface="Courier New" pitchFamily="49" charset="0"/>
              </a:rPr>
              <a:t>ppX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 = 2.3;</a:t>
            </a:r>
          </a:p>
          <a:p>
            <a:endParaRPr lang="en-US"/>
          </a:p>
          <a:p>
            <a:endParaRPr lang="en-US"/>
          </a:p>
          <a:p>
            <a:r>
              <a:rPr lang="en-US" err="1"/>
              <a:t>Tương</a:t>
            </a:r>
            <a:r>
              <a:rPr lang="en-US"/>
              <a:t> </a:t>
            </a:r>
            <a:r>
              <a:rPr lang="en-US" err="1"/>
              <a:t>tự</a:t>
            </a:r>
            <a:r>
              <a:rPr lang="en-US"/>
              <a:t> </a:t>
            </a:r>
            <a:r>
              <a:rPr lang="en-US" err="1"/>
              <a:t>như</a:t>
            </a:r>
            <a:r>
              <a:rPr lang="en-US"/>
              <a:t> </a:t>
            </a:r>
            <a:r>
              <a:rPr lang="en-US" err="1"/>
              <a:t>mảng</a:t>
            </a:r>
            <a:r>
              <a:rPr lang="en-US"/>
              <a:t> 2 </a:t>
            </a:r>
            <a:r>
              <a:rPr lang="en-US" err="1"/>
              <a:t>chiều</a:t>
            </a:r>
            <a:r>
              <a:rPr lang="en-US"/>
              <a:t> (hay </a:t>
            </a:r>
            <a:r>
              <a:rPr lang="en-US" err="1"/>
              <a:t>mảng</a:t>
            </a:r>
            <a:r>
              <a:rPr lang="en-US"/>
              <a:t> </a:t>
            </a:r>
            <a:r>
              <a:rPr lang="en-US" err="1"/>
              <a:t>của</a:t>
            </a:r>
            <a:r>
              <a:rPr lang="en-US"/>
              <a:t> </a:t>
            </a:r>
            <a:r>
              <a:rPr lang="en-US" err="1"/>
              <a:t>mảng</a:t>
            </a:r>
            <a:r>
              <a:rPr lang="en-US"/>
              <a:t>, con </a:t>
            </a:r>
            <a:r>
              <a:rPr lang="en-US" err="1"/>
              <a:t>trỏ</a:t>
            </a:r>
            <a:r>
              <a:rPr lang="en-US"/>
              <a:t> </a:t>
            </a:r>
            <a:r>
              <a:rPr lang="en-US" err="1"/>
              <a:t>tới</a:t>
            </a:r>
            <a:r>
              <a:rPr lang="en-US"/>
              <a:t> </a:t>
            </a:r>
            <a:r>
              <a:rPr lang="en-US" err="1"/>
              <a:t>mảng</a:t>
            </a:r>
            <a:r>
              <a:rPr lang="en-US"/>
              <a:t>, </a:t>
            </a:r>
            <a:r>
              <a:rPr lang="en-US" err="1"/>
              <a:t>mảng</a:t>
            </a:r>
            <a:r>
              <a:rPr lang="en-US"/>
              <a:t> </a:t>
            </a:r>
            <a:r>
              <a:rPr lang="en-US" err="1"/>
              <a:t>các</a:t>
            </a:r>
            <a:r>
              <a:rPr lang="en-US"/>
              <a:t> con </a:t>
            </a:r>
            <a:r>
              <a:rPr lang="en-US" err="1"/>
              <a:t>trỏ</a:t>
            </a:r>
            <a:r>
              <a:rPr lang="en-US"/>
              <a:t>)</a:t>
            </a:r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1905000" y="3048000"/>
            <a:ext cx="5029200" cy="708361"/>
            <a:chOff x="1905000" y="3200400"/>
            <a:chExt cx="5029200" cy="708361"/>
          </a:xfrm>
        </p:grpSpPr>
        <p:sp>
          <p:nvSpPr>
            <p:cNvPr id="7" name="Text Box 10"/>
            <p:cNvSpPr txBox="1">
              <a:spLocks noChangeArrowheads="1"/>
            </p:cNvSpPr>
            <p:nvPr/>
          </p:nvSpPr>
          <p:spPr bwMode="auto">
            <a:xfrm>
              <a:off x="4233666" y="3200400"/>
              <a:ext cx="434854" cy="340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err="1">
                  <a:latin typeface="Arial" charset="0"/>
                </a:rPr>
                <a:t>pX</a:t>
              </a:r>
              <a:endParaRPr lang="en-US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3770376" y="3627758"/>
              <a:ext cx="1312672" cy="28100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5621528" y="3627758"/>
              <a:ext cx="1312672" cy="28100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>
              <a:off x="4530344" y="3768259"/>
              <a:ext cx="11054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6174232" y="3206254"/>
              <a:ext cx="283701" cy="340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latin typeface="Arial" charset="0"/>
                </a:rPr>
                <a:t>x</a:t>
              </a:r>
              <a:endParaRPr lang="en-US"/>
            </a:p>
          </p:txBody>
        </p:sp>
        <p:sp>
          <p:nvSpPr>
            <p:cNvPr id="13" name="Text Box 16"/>
            <p:cNvSpPr txBox="1">
              <a:spLocks noChangeArrowheads="1"/>
            </p:cNvSpPr>
            <p:nvPr/>
          </p:nvSpPr>
          <p:spPr bwMode="auto">
            <a:xfrm>
              <a:off x="2319528" y="3206254"/>
              <a:ext cx="542405" cy="340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err="1">
                  <a:latin typeface="Courier New" pitchFamily="49" charset="0"/>
                </a:rPr>
                <a:t>ppX</a:t>
              </a:r>
              <a:endParaRPr lang="en-US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905000" y="3627758"/>
              <a:ext cx="1312672" cy="28100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2664968" y="3768259"/>
              <a:ext cx="11054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5621528" y="3621904"/>
              <a:ext cx="13126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>
                  <a:latin typeface="Arial" charset="0"/>
                </a:rPr>
                <a:t>1.5</a:t>
              </a:r>
              <a:endParaRPr lang="en-US" sz="120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905000" y="4343400"/>
            <a:ext cx="5029200" cy="708361"/>
            <a:chOff x="1905000" y="3200400"/>
            <a:chExt cx="5029200" cy="708361"/>
          </a:xfrm>
        </p:grpSpPr>
        <p:sp>
          <p:nvSpPr>
            <p:cNvPr id="20" name="Text Box 10"/>
            <p:cNvSpPr txBox="1">
              <a:spLocks noChangeArrowheads="1"/>
            </p:cNvSpPr>
            <p:nvPr/>
          </p:nvSpPr>
          <p:spPr bwMode="auto">
            <a:xfrm>
              <a:off x="4233666" y="3200400"/>
              <a:ext cx="434854" cy="340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err="1">
                  <a:latin typeface="Arial" charset="0"/>
                </a:rPr>
                <a:t>pX</a:t>
              </a:r>
              <a:endParaRPr lang="en-US"/>
            </a:p>
          </p:txBody>
        </p:sp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>
              <a:off x="3770376" y="3627758"/>
              <a:ext cx="1312672" cy="28100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" name="Rectangle 12"/>
            <p:cNvSpPr>
              <a:spLocks noChangeArrowheads="1"/>
            </p:cNvSpPr>
            <p:nvPr/>
          </p:nvSpPr>
          <p:spPr bwMode="auto">
            <a:xfrm>
              <a:off x="5621528" y="3627758"/>
              <a:ext cx="1312672" cy="28100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3" name="Line 13"/>
            <p:cNvSpPr>
              <a:spLocks noChangeShapeType="1"/>
            </p:cNvSpPr>
            <p:nvPr/>
          </p:nvSpPr>
          <p:spPr bwMode="auto">
            <a:xfrm>
              <a:off x="4530344" y="3768259"/>
              <a:ext cx="11054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5" name="Text Box 15"/>
            <p:cNvSpPr txBox="1">
              <a:spLocks noChangeArrowheads="1"/>
            </p:cNvSpPr>
            <p:nvPr/>
          </p:nvSpPr>
          <p:spPr bwMode="auto">
            <a:xfrm>
              <a:off x="6174232" y="3206254"/>
              <a:ext cx="283701" cy="340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latin typeface="Arial" charset="0"/>
                </a:rPr>
                <a:t>x</a:t>
              </a:r>
              <a:endParaRPr lang="en-US"/>
            </a:p>
          </p:txBody>
        </p:sp>
        <p:sp>
          <p:nvSpPr>
            <p:cNvPr id="26" name="Text Box 16"/>
            <p:cNvSpPr txBox="1">
              <a:spLocks noChangeArrowheads="1"/>
            </p:cNvSpPr>
            <p:nvPr/>
          </p:nvSpPr>
          <p:spPr bwMode="auto">
            <a:xfrm>
              <a:off x="2319528" y="3206254"/>
              <a:ext cx="542405" cy="340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err="1">
                  <a:latin typeface="Courier New" pitchFamily="49" charset="0"/>
                </a:rPr>
                <a:t>ppX</a:t>
              </a:r>
              <a:endParaRPr lang="en-US"/>
            </a:p>
          </p:txBody>
        </p:sp>
        <p:sp>
          <p:nvSpPr>
            <p:cNvPr id="27" name="Rectangle 17"/>
            <p:cNvSpPr>
              <a:spLocks noChangeArrowheads="1"/>
            </p:cNvSpPr>
            <p:nvPr/>
          </p:nvSpPr>
          <p:spPr bwMode="auto">
            <a:xfrm>
              <a:off x="1905000" y="3627758"/>
              <a:ext cx="1312672" cy="28100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" name="Line 19"/>
            <p:cNvSpPr>
              <a:spLocks noChangeShapeType="1"/>
            </p:cNvSpPr>
            <p:nvPr/>
          </p:nvSpPr>
          <p:spPr bwMode="auto">
            <a:xfrm>
              <a:off x="2664968" y="3768525"/>
              <a:ext cx="11054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" name="Text Box 15"/>
            <p:cNvSpPr txBox="1">
              <a:spLocks noChangeArrowheads="1"/>
            </p:cNvSpPr>
            <p:nvPr/>
          </p:nvSpPr>
          <p:spPr bwMode="auto">
            <a:xfrm>
              <a:off x="5621528" y="3621904"/>
              <a:ext cx="13126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>
                  <a:latin typeface="Arial" charset="0"/>
                </a:rPr>
                <a:t>2.3</a:t>
              </a:r>
              <a:endParaRPr lang="en-US" sz="1200"/>
            </a:p>
          </p:txBody>
        </p:sp>
      </p:grp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vi-VN" noProof="1"/>
              <a:t>EE3490: Kỹ thuật lập trình – HK1 2015/2016</a:t>
            </a:r>
            <a:endParaRPr lang="en-US" noProof="1"/>
          </a:p>
          <a:p>
            <a:pPr algn="r"/>
            <a:r>
              <a:rPr lang="vi-VN" noProof="1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Kiểu</a:t>
            </a:r>
            <a:r>
              <a:rPr lang="en-US"/>
              <a:t> </a:t>
            </a:r>
            <a:r>
              <a:rPr lang="en-US" err="1"/>
              <a:t>chuỗi</a:t>
            </a:r>
            <a:r>
              <a:rPr lang="en-US"/>
              <a:t> </a:t>
            </a:r>
            <a:r>
              <a:rPr lang="en-US" err="1"/>
              <a:t>ký</a:t>
            </a:r>
            <a:r>
              <a:rPr lang="en-US"/>
              <a:t> </a:t>
            </a:r>
            <a:r>
              <a:rPr lang="en-US" err="1"/>
              <a:t>tự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/>
          <a:lstStyle/>
          <a:p>
            <a:r>
              <a:rPr lang="en-US" sz="1800" dirty="0" err="1"/>
              <a:t>Là</a:t>
            </a:r>
            <a:r>
              <a:rPr lang="en-US" sz="1800" dirty="0"/>
              <a:t> </a:t>
            </a:r>
            <a:r>
              <a:rPr lang="en-US" sz="1800" dirty="0" err="1"/>
              <a:t>mảng</a:t>
            </a:r>
            <a:r>
              <a:rPr lang="en-US" sz="1800" dirty="0"/>
              <a:t> </a:t>
            </a:r>
            <a:r>
              <a:rPr lang="en-US" sz="1800" dirty="0" err="1"/>
              <a:t>ký</a:t>
            </a:r>
            <a:r>
              <a:rPr lang="en-US" sz="1800" dirty="0"/>
              <a:t> </a:t>
            </a:r>
            <a:r>
              <a:rPr lang="en-US" sz="1800" dirty="0" err="1"/>
              <a:t>tự</a:t>
            </a:r>
            <a:r>
              <a:rPr lang="en-US" sz="1800" dirty="0"/>
              <a:t>, </a:t>
            </a:r>
            <a:r>
              <a:rPr lang="en-US" sz="1800" dirty="0" err="1">
                <a:solidFill>
                  <a:srgbClr val="9D0580"/>
                </a:solidFill>
              </a:rPr>
              <a:t>kết</a:t>
            </a:r>
            <a:r>
              <a:rPr lang="en-US" sz="1800" dirty="0">
                <a:solidFill>
                  <a:srgbClr val="9D0580"/>
                </a:solidFill>
              </a:rPr>
              <a:t> </a:t>
            </a:r>
            <a:r>
              <a:rPr lang="en-US" sz="1800" dirty="0" err="1">
                <a:solidFill>
                  <a:srgbClr val="9D0580"/>
                </a:solidFill>
              </a:rPr>
              <a:t>thúc</a:t>
            </a:r>
            <a:r>
              <a:rPr lang="en-US" sz="1800" dirty="0">
                <a:solidFill>
                  <a:srgbClr val="9D0580"/>
                </a:solidFill>
              </a:rPr>
              <a:t> </a:t>
            </a:r>
            <a:r>
              <a:rPr lang="en-US" sz="1800" dirty="0" err="1">
                <a:solidFill>
                  <a:srgbClr val="9D0580"/>
                </a:solidFill>
              </a:rPr>
              <a:t>bằng</a:t>
            </a:r>
            <a:r>
              <a:rPr lang="en-US" sz="1800" dirty="0">
                <a:solidFill>
                  <a:srgbClr val="9D0580"/>
                </a:solidFill>
              </a:rPr>
              <a:t> </a:t>
            </a:r>
            <a:r>
              <a:rPr lang="en-US" sz="1800" dirty="0" err="1">
                <a:solidFill>
                  <a:srgbClr val="9D0580"/>
                </a:solidFill>
              </a:rPr>
              <a:t>ký</a:t>
            </a:r>
            <a:r>
              <a:rPr lang="en-US" sz="1800" dirty="0">
                <a:solidFill>
                  <a:srgbClr val="9D0580"/>
                </a:solidFill>
              </a:rPr>
              <a:t> </a:t>
            </a:r>
            <a:r>
              <a:rPr lang="en-US" sz="1800" dirty="0" err="1">
                <a:solidFill>
                  <a:srgbClr val="9D0580"/>
                </a:solidFill>
              </a:rPr>
              <a:t>tự</a:t>
            </a:r>
            <a:r>
              <a:rPr lang="en-US" sz="1800" dirty="0">
                <a:solidFill>
                  <a:srgbClr val="9D0580"/>
                </a:solidFill>
              </a:rPr>
              <a:t> </a:t>
            </a:r>
            <a:r>
              <a:rPr lang="en-US" sz="1800" dirty="0"/>
              <a:t>'\0'</a:t>
            </a:r>
          </a:p>
          <a:p>
            <a:pPr marL="617538" lvl="1" indent="-342900">
              <a:spcBef>
                <a:spcPts val="600"/>
              </a:spcBef>
              <a:buClrTx/>
              <a:buFont typeface="+mj-lt"/>
              <a:buAutoNum type="arabicPeriod"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char ten[10] = "Tung";</a:t>
            </a:r>
            <a:r>
              <a:rPr lang="en-US" sz="1600" dirty="0"/>
              <a:t>    (</a:t>
            </a:r>
            <a:r>
              <a:rPr lang="en-US" sz="1600" dirty="0" err="1"/>
              <a:t>khởi</a:t>
            </a:r>
            <a:r>
              <a:rPr lang="en-US" sz="1600" dirty="0"/>
              <a:t> </a:t>
            </a:r>
            <a:r>
              <a:rPr lang="en-US" sz="1600" dirty="0" err="1"/>
              <a:t>tạo</a:t>
            </a:r>
            <a:r>
              <a:rPr lang="en-US" sz="1600" dirty="0"/>
              <a:t> </a:t>
            </a:r>
            <a:r>
              <a:rPr lang="en-US" sz="1600" dirty="0" err="1"/>
              <a:t>mảng</a:t>
            </a:r>
            <a:r>
              <a:rPr lang="en-US" sz="1600" dirty="0"/>
              <a:t> </a:t>
            </a:r>
            <a:r>
              <a:rPr lang="en-US" sz="1600" dirty="0" err="1"/>
              <a:t>bằng</a:t>
            </a:r>
            <a:r>
              <a:rPr lang="en-US" sz="1600" dirty="0"/>
              <a:t> con </a:t>
            </a:r>
            <a:r>
              <a:rPr lang="en-US" sz="1600" dirty="0" err="1"/>
              <a:t>trỏ</a:t>
            </a:r>
            <a:r>
              <a:rPr lang="en-US" sz="1600" dirty="0"/>
              <a:t>)</a:t>
            </a:r>
          </a:p>
          <a:p>
            <a:pPr marL="617538" lvl="1" indent="-342900">
              <a:spcBef>
                <a:spcPts val="600"/>
              </a:spcBef>
              <a:buClrTx/>
              <a:buFont typeface="+mj-lt"/>
              <a:buAutoNum type="arabicPeriod"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char ten[10] = {'T', 'u', 'n', 'g', '\0' };</a:t>
            </a:r>
            <a:r>
              <a:rPr lang="en-US" sz="1600" dirty="0"/>
              <a:t>  (</a:t>
            </a:r>
            <a:r>
              <a:rPr lang="en-US" sz="1600" dirty="0" err="1"/>
              <a:t>bằng</a:t>
            </a:r>
            <a:r>
              <a:rPr lang="en-US" sz="1600" dirty="0"/>
              <a:t> </a:t>
            </a:r>
            <a:r>
              <a:rPr lang="en-US" sz="1600" dirty="0" err="1"/>
              <a:t>mảng</a:t>
            </a:r>
            <a:r>
              <a:rPr lang="en-US" sz="1600" dirty="0"/>
              <a:t>)</a:t>
            </a:r>
          </a:p>
          <a:p>
            <a:pPr marL="549275" lvl="2" indent="0">
              <a:spcBef>
                <a:spcPts val="60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(ten) == 10 */</a:t>
            </a:r>
          </a:p>
          <a:p>
            <a:pPr marL="617538" lvl="1" indent="-342900">
              <a:spcBef>
                <a:spcPts val="600"/>
              </a:spcBef>
              <a:buClrTx/>
              <a:buFont typeface="+mj-lt"/>
              <a:buAutoNum type="arabicPeriod"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char *ten = “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VietTung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";    (</a:t>
            </a:r>
            <a:r>
              <a:rPr lang="en-US" sz="1600" dirty="0" err="1"/>
              <a:t>khởi</a:t>
            </a:r>
            <a:r>
              <a:rPr lang="en-US" sz="1600" dirty="0"/>
              <a:t> </a:t>
            </a:r>
            <a:r>
              <a:rPr lang="en-US" sz="1600" dirty="0" err="1"/>
              <a:t>tạo</a:t>
            </a:r>
            <a:r>
              <a:rPr lang="en-US" sz="1600" dirty="0"/>
              <a:t> con </a:t>
            </a:r>
            <a:r>
              <a:rPr lang="en-US" sz="1600" dirty="0" err="1"/>
              <a:t>trỏ</a:t>
            </a:r>
            <a:r>
              <a:rPr lang="en-US" sz="1600" dirty="0"/>
              <a:t> </a:t>
            </a:r>
            <a:r>
              <a:rPr lang="en-US" sz="1600" dirty="0" err="1"/>
              <a:t>bằng</a:t>
            </a:r>
            <a:r>
              <a:rPr lang="en-US" sz="1600" dirty="0"/>
              <a:t> con </a:t>
            </a:r>
            <a:r>
              <a:rPr lang="en-US" sz="1600" dirty="0" err="1"/>
              <a:t>trỏ</a:t>
            </a:r>
            <a:r>
              <a:rPr lang="en-US" sz="1600" dirty="0"/>
              <a:t>)</a:t>
            </a:r>
          </a:p>
          <a:p>
            <a:pPr marL="549275" lvl="2" indent="0">
              <a:spcBef>
                <a:spcPts val="600"/>
              </a:spcBef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(ten) == 4,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trên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hệ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32 bit */</a:t>
            </a:r>
          </a:p>
          <a:p>
            <a:pPr marL="617538" lvl="1" indent="-342900">
              <a:spcBef>
                <a:spcPts val="600"/>
              </a:spcBef>
              <a:buClrTx/>
              <a:buFont typeface="+mj-lt"/>
              <a:buAutoNum type="arabicPeriod"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char *ten = {'T', 'u', 'n', 'g', '\0' };	/*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sai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*/</a:t>
            </a:r>
          </a:p>
          <a:p>
            <a:r>
              <a:rPr lang="en-US" sz="1800" dirty="0" err="1"/>
              <a:t>Tính</a:t>
            </a:r>
            <a:r>
              <a:rPr lang="en-US" sz="1800" dirty="0"/>
              <a:t> </a:t>
            </a:r>
            <a:r>
              <a:rPr lang="en-US" sz="1800" dirty="0" err="1"/>
              <a:t>độ</a:t>
            </a:r>
            <a:r>
              <a:rPr lang="en-US" sz="1800" dirty="0"/>
              <a:t> </a:t>
            </a:r>
            <a:r>
              <a:rPr lang="en-US" sz="1800" dirty="0" err="1"/>
              <a:t>dài</a:t>
            </a:r>
            <a:r>
              <a:rPr lang="en-US" sz="1800" dirty="0"/>
              <a:t> </a:t>
            </a:r>
            <a:r>
              <a:rPr lang="en-US" sz="1800" dirty="0" err="1"/>
              <a:t>của</a:t>
            </a:r>
            <a:r>
              <a:rPr lang="en-US" sz="1800" dirty="0"/>
              <a:t> </a:t>
            </a:r>
            <a:r>
              <a:rPr lang="en-US" sz="1800" dirty="0" err="1"/>
              <a:t>chuỗi</a:t>
            </a:r>
            <a:r>
              <a:rPr lang="en-US" sz="1800" dirty="0"/>
              <a:t>:</a:t>
            </a:r>
          </a:p>
          <a:p>
            <a:pPr lvl="1">
              <a:spcBef>
                <a:spcPts val="6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for (n=0; *s; n++, s++) ;</a:t>
            </a:r>
          </a:p>
          <a:p>
            <a:r>
              <a:rPr lang="en-US" sz="1800" dirty="0" err="1"/>
              <a:t>Một</a:t>
            </a:r>
            <a:r>
              <a:rPr lang="en-US" sz="1800" dirty="0"/>
              <a:t> </a:t>
            </a:r>
            <a:r>
              <a:rPr lang="en-US" sz="1800" dirty="0" err="1"/>
              <a:t>số</a:t>
            </a:r>
            <a:r>
              <a:rPr lang="en-US" sz="1800" dirty="0"/>
              <a:t> </a:t>
            </a:r>
            <a:r>
              <a:rPr lang="en-US" sz="1800" dirty="0" err="1"/>
              <a:t>hàm</a:t>
            </a:r>
            <a:r>
              <a:rPr lang="en-US" sz="1800" dirty="0"/>
              <a:t> </a:t>
            </a:r>
            <a:r>
              <a:rPr lang="en-US" sz="1800" dirty="0" err="1"/>
              <a:t>xử</a:t>
            </a:r>
            <a:r>
              <a:rPr lang="en-US" sz="1800" dirty="0"/>
              <a:t> </a:t>
            </a:r>
            <a:r>
              <a:rPr lang="en-US" sz="1800" dirty="0" err="1"/>
              <a:t>lý</a:t>
            </a:r>
            <a:r>
              <a:rPr lang="en-US" sz="1800" dirty="0"/>
              <a:t> </a:t>
            </a:r>
            <a:r>
              <a:rPr lang="en-US" sz="1800" dirty="0" err="1"/>
              <a:t>chuỗi</a:t>
            </a:r>
            <a:r>
              <a:rPr lang="en-US" sz="1800" dirty="0"/>
              <a:t> thông </a:t>
            </a:r>
            <a:r>
              <a:rPr lang="en-US" sz="1800" dirty="0" err="1"/>
              <a:t>dụng</a:t>
            </a:r>
            <a:endParaRPr lang="en-US" sz="1800" dirty="0"/>
          </a:p>
          <a:p>
            <a:pPr lvl="1" defTabSz="457200">
              <a:spcBef>
                <a:spcPts val="6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string.h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 defTabSz="457200">
              <a:spcBef>
                <a:spcPts val="600"/>
              </a:spcBef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(s)</a:t>
            </a:r>
            <a:r>
              <a:rPr lang="en-US" sz="1600" dirty="0"/>
              <a:t> 	  		</a:t>
            </a:r>
            <a:r>
              <a:rPr lang="en-US" sz="1600" dirty="0">
                <a:sym typeface="Wingdings" pitchFamily="2" charset="2"/>
              </a:rPr>
              <a:t> </a:t>
            </a:r>
            <a:r>
              <a:rPr lang="en-US" sz="1600" dirty="0" err="1">
                <a:sym typeface="Wingdings" pitchFamily="2" charset="2"/>
              </a:rPr>
              <a:t>tính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độ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dài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chuỗi</a:t>
            </a:r>
            <a:r>
              <a:rPr lang="en-US" sz="1600" dirty="0">
                <a:sym typeface="Wingdings" pitchFamily="2" charset="2"/>
              </a:rPr>
              <a:t> s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lvl="1" defTabSz="457200">
              <a:spcBef>
                <a:spcPts val="6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ym typeface="Wingdings" pitchFamily="2" charset="2"/>
              </a:rPr>
              <a:t> copy </a:t>
            </a:r>
            <a:r>
              <a:rPr lang="en-US" sz="1600" dirty="0" err="1">
                <a:sym typeface="Wingdings" pitchFamily="2" charset="2"/>
              </a:rPr>
              <a:t>chuỗi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src</a:t>
            </a:r>
            <a:r>
              <a:rPr lang="en-US" sz="1600" dirty="0">
                <a:sym typeface="Wingdings" pitchFamily="2" charset="2"/>
              </a:rPr>
              <a:t> sang </a:t>
            </a:r>
            <a:r>
              <a:rPr lang="en-US" sz="1600" dirty="0" err="1">
                <a:sym typeface="Wingdings" pitchFamily="2" charset="2"/>
              </a:rPr>
              <a:t>chuỗi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dst</a:t>
            </a:r>
            <a:r>
              <a:rPr lang="en-US" sz="1600" dirty="0">
                <a:sym typeface="Wingdings" pitchFamily="2" charset="2"/>
              </a:rPr>
              <a:t>, </a:t>
            </a:r>
            <a:r>
              <a:rPr lang="en-US" sz="1600" dirty="0" err="1">
                <a:sym typeface="Wingdings" pitchFamily="2" charset="2"/>
              </a:rPr>
              <a:t>trả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về</a:t>
            </a:r>
            <a:r>
              <a:rPr lang="en-US" sz="1600" dirty="0">
                <a:sym typeface="Wingdings" pitchFamily="2" charset="2"/>
              </a:rPr>
              <a:t> con </a:t>
            </a:r>
            <a:r>
              <a:rPr lang="en-US" sz="1600" dirty="0" err="1">
                <a:sym typeface="Wingdings" pitchFamily="2" charset="2"/>
              </a:rPr>
              <a:t>trỏ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đến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dst</a:t>
            </a:r>
            <a:endParaRPr lang="en-US" sz="1600" dirty="0"/>
          </a:p>
          <a:p>
            <a:pPr lvl="1" defTabSz="457200">
              <a:spcBef>
                <a:spcPts val="600"/>
              </a:spcBef>
            </a:pPr>
            <a:r>
              <a:rPr lang="vi-VN" sz="1600" dirty="0">
                <a:latin typeface="Courier New" pitchFamily="49" charset="0"/>
                <a:cs typeface="Courier New" pitchFamily="49" charset="0"/>
              </a:rPr>
              <a:t>char *strcat(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s1</a:t>
            </a:r>
            <a:r>
              <a:rPr lang="vi-VN" sz="1600" dirty="0">
                <a:latin typeface="Courier New" pitchFamily="49" charset="0"/>
                <a:cs typeface="Courier New" pitchFamily="49" charset="0"/>
              </a:rPr>
              <a:t>, 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vi-VN" sz="16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/>
              <a:t>	</a:t>
            </a:r>
            <a:r>
              <a:rPr lang="en-US" sz="1600" dirty="0">
                <a:sym typeface="Wingdings" pitchFamily="2" charset="2"/>
              </a:rPr>
              <a:t> </a:t>
            </a:r>
            <a:r>
              <a:rPr lang="en-US" sz="1600" dirty="0" err="1">
                <a:sym typeface="Wingdings" pitchFamily="2" charset="2"/>
              </a:rPr>
              <a:t>nối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chuỗi</a:t>
            </a:r>
            <a:r>
              <a:rPr lang="en-US" sz="1600" dirty="0">
                <a:sym typeface="Wingdings" pitchFamily="2" charset="2"/>
              </a:rPr>
              <a:t> s2 </a:t>
            </a:r>
            <a:r>
              <a:rPr lang="en-US" sz="1600" dirty="0" err="1">
                <a:sym typeface="Wingdings" pitchFamily="2" charset="2"/>
              </a:rPr>
              <a:t>vào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chuỗi</a:t>
            </a:r>
            <a:r>
              <a:rPr lang="en-US" sz="1600" dirty="0">
                <a:sym typeface="Wingdings" pitchFamily="2" charset="2"/>
              </a:rPr>
              <a:t> s1, </a:t>
            </a:r>
            <a:r>
              <a:rPr lang="en-US" sz="1600" dirty="0" err="1">
                <a:sym typeface="Wingdings" pitchFamily="2" charset="2"/>
              </a:rPr>
              <a:t>trả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về</a:t>
            </a:r>
            <a:r>
              <a:rPr lang="en-US" sz="1600" dirty="0">
                <a:sym typeface="Wingdings" pitchFamily="2" charset="2"/>
              </a:rPr>
              <a:t> con </a:t>
            </a:r>
            <a:r>
              <a:rPr lang="en-US" sz="1600" dirty="0" err="1">
                <a:sym typeface="Wingdings" pitchFamily="2" charset="2"/>
              </a:rPr>
              <a:t>trỏ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đến</a:t>
            </a:r>
            <a:r>
              <a:rPr lang="en-US" sz="1600" dirty="0">
                <a:sym typeface="Wingdings" pitchFamily="2" charset="2"/>
              </a:rPr>
              <a:t> s1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lvl="1" defTabSz="457200">
              <a:spcBef>
                <a:spcPts val="600"/>
              </a:spcBef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(s1, s2)</a:t>
            </a:r>
            <a:r>
              <a:rPr lang="en-US" sz="1600" dirty="0">
                <a:sym typeface="Wingdings" pitchFamily="2" charset="2"/>
              </a:rPr>
              <a:t> so </a:t>
            </a:r>
            <a:r>
              <a:rPr lang="en-US" sz="1600" dirty="0" err="1">
                <a:sym typeface="Wingdings" pitchFamily="2" charset="2"/>
              </a:rPr>
              <a:t>sánh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chuỗi</a:t>
            </a:r>
            <a:r>
              <a:rPr lang="en-US" sz="1600" dirty="0">
                <a:sym typeface="Wingdings" pitchFamily="2" charset="2"/>
              </a:rPr>
              <a:t> s1 </a:t>
            </a:r>
            <a:r>
              <a:rPr lang="en-US" sz="1600" dirty="0" err="1">
                <a:sym typeface="Wingdings" pitchFamily="2" charset="2"/>
              </a:rPr>
              <a:t>với</a:t>
            </a:r>
            <a:r>
              <a:rPr lang="en-US" sz="1600" dirty="0">
                <a:sym typeface="Wingdings" pitchFamily="2" charset="2"/>
              </a:rPr>
              <a:t> s2 (s1-s2), </a:t>
            </a:r>
            <a:r>
              <a:rPr lang="en-US" sz="1600" dirty="0" err="1">
                <a:sym typeface="Wingdings" pitchFamily="2" charset="2"/>
              </a:rPr>
              <a:t>kết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quả</a:t>
            </a:r>
            <a:r>
              <a:rPr lang="en-US" sz="1600" dirty="0">
                <a:sym typeface="Wingdings" pitchFamily="2" charset="2"/>
              </a:rPr>
              <a:t>: &gt;0, =0, &lt;0 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lvl="1" defTabSz="457200">
              <a:spcBef>
                <a:spcPts val="6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strstr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(s1, s2)</a:t>
            </a:r>
            <a:r>
              <a:rPr lang="en-US" sz="1600" dirty="0"/>
              <a:t>	</a:t>
            </a:r>
            <a:r>
              <a:rPr lang="en-US" sz="1600" dirty="0">
                <a:sym typeface="Wingdings" pitchFamily="2" charset="2"/>
              </a:rPr>
              <a:t> </a:t>
            </a:r>
            <a:r>
              <a:rPr lang="en-US" sz="1600" dirty="0" err="1">
                <a:sym typeface="Wingdings" pitchFamily="2" charset="2"/>
              </a:rPr>
              <a:t>tìm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vị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trí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chuỗi</a:t>
            </a:r>
            <a:r>
              <a:rPr lang="en-US" sz="1600" dirty="0">
                <a:sym typeface="Wingdings" pitchFamily="2" charset="2"/>
              </a:rPr>
              <a:t> s2 </a:t>
            </a:r>
            <a:r>
              <a:rPr lang="en-US" sz="1600" dirty="0" err="1">
                <a:sym typeface="Wingdings" pitchFamily="2" charset="2"/>
              </a:rPr>
              <a:t>trong</a:t>
            </a:r>
            <a:r>
              <a:rPr lang="en-US" sz="1600" dirty="0">
                <a:sym typeface="Wingdings" pitchFamily="2" charset="2"/>
              </a:rPr>
              <a:t> s1</a:t>
            </a:r>
            <a:endParaRPr lang="vi-VN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vi-VN" noProof="1"/>
              <a:t>EE3490: Kỹ thuật lập trình – HK1 2015/2016</a:t>
            </a:r>
            <a:endParaRPr lang="en-US" noProof="1"/>
          </a:p>
          <a:p>
            <a:pPr algn="r"/>
            <a:r>
              <a:rPr lang="vi-VN" noProof="1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Xử lý dòng lệnh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err="1">
                <a:solidFill>
                  <a:srgbClr val="9D0580"/>
                </a:solidFill>
              </a:rPr>
              <a:t>Tham</a:t>
            </a:r>
            <a:r>
              <a:rPr lang="en-US" sz="2000">
                <a:solidFill>
                  <a:srgbClr val="9D0580"/>
                </a:solidFill>
              </a:rPr>
              <a:t> </a:t>
            </a:r>
            <a:r>
              <a:rPr lang="en-US" sz="2000" err="1">
                <a:solidFill>
                  <a:srgbClr val="9D0580"/>
                </a:solidFill>
              </a:rPr>
              <a:t>số</a:t>
            </a:r>
            <a:r>
              <a:rPr lang="en-US" sz="2000">
                <a:solidFill>
                  <a:srgbClr val="9D0580"/>
                </a:solidFill>
              </a:rPr>
              <a:t> </a:t>
            </a:r>
            <a:r>
              <a:rPr lang="en-US" sz="2000" err="1"/>
              <a:t>có</a:t>
            </a:r>
            <a:r>
              <a:rPr lang="en-US" sz="2000"/>
              <a:t> </a:t>
            </a:r>
            <a:r>
              <a:rPr lang="en-US" sz="2000" err="1"/>
              <a:t>thể</a:t>
            </a:r>
            <a:r>
              <a:rPr lang="en-US" sz="2000"/>
              <a:t> </a:t>
            </a:r>
            <a:r>
              <a:rPr lang="en-US" sz="2000" err="1"/>
              <a:t>được</a:t>
            </a:r>
            <a:r>
              <a:rPr lang="en-US" sz="2000"/>
              <a:t> </a:t>
            </a:r>
            <a:r>
              <a:rPr lang="en-US" sz="2000" err="1"/>
              <a:t>truyền</a:t>
            </a:r>
            <a:r>
              <a:rPr lang="en-US" sz="2000"/>
              <a:t> </a:t>
            </a:r>
            <a:r>
              <a:rPr lang="en-US" sz="2000" err="1"/>
              <a:t>cho</a:t>
            </a:r>
            <a:r>
              <a:rPr lang="en-US" sz="2000"/>
              <a:t> </a:t>
            </a:r>
            <a:r>
              <a:rPr lang="en-US" sz="2000" err="1"/>
              <a:t>chương</a:t>
            </a:r>
            <a:r>
              <a:rPr lang="en-US" sz="2000"/>
              <a:t> </a:t>
            </a:r>
            <a:r>
              <a:rPr lang="en-US" sz="2000" err="1"/>
              <a:t>trình</a:t>
            </a:r>
            <a:r>
              <a:rPr lang="en-US" sz="2000"/>
              <a:t> </a:t>
            </a:r>
            <a:r>
              <a:rPr lang="en-US" sz="2000" err="1"/>
              <a:t>từ</a:t>
            </a:r>
            <a:r>
              <a:rPr lang="en-US" sz="2000"/>
              <a:t> </a:t>
            </a:r>
            <a:r>
              <a:rPr lang="en-US" sz="2000" err="1"/>
              <a:t>dòng</a:t>
            </a:r>
            <a:r>
              <a:rPr lang="en-US" sz="2000"/>
              <a:t> </a:t>
            </a:r>
            <a:r>
              <a:rPr lang="en-US" sz="2000" err="1"/>
              <a:t>lệnh</a:t>
            </a:r>
            <a:endParaRPr lang="en-US" sz="2000"/>
          </a:p>
          <a:p>
            <a:pPr lvl="1"/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C:\&gt;sum.exe 1 2</a:t>
            </a:r>
          </a:p>
          <a:p>
            <a:pPr lvl="1"/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C:\&gt;movefile.exe abc.txt Documents</a:t>
            </a:r>
          </a:p>
          <a:p>
            <a:r>
              <a:rPr lang="en-US" sz="2000">
                <a:solidFill>
                  <a:srgbClr val="9D0580"/>
                </a:solidFill>
              </a:rPr>
              <a:t>Khai </a:t>
            </a:r>
            <a:r>
              <a:rPr lang="en-US" sz="2000" err="1">
                <a:solidFill>
                  <a:srgbClr val="9D0580"/>
                </a:solidFill>
              </a:rPr>
              <a:t>báo</a:t>
            </a:r>
            <a:r>
              <a:rPr lang="en-US" sz="2000">
                <a:solidFill>
                  <a:srgbClr val="9D0580"/>
                </a:solidFill>
              </a:rPr>
              <a:t> </a:t>
            </a:r>
            <a:r>
              <a:rPr lang="en-US" sz="2000" err="1"/>
              <a:t>hàm</a:t>
            </a:r>
            <a:r>
              <a:rPr lang="en-US" sz="2000"/>
              <a:t> main()</a:t>
            </a:r>
          </a:p>
          <a:p>
            <a:pPr lvl="1"/>
            <a:r>
              <a:rPr lang="en-US" sz="180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180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, char* </a:t>
            </a:r>
            <a:r>
              <a:rPr lang="en-US" sz="180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[]) { … }</a:t>
            </a:r>
          </a:p>
          <a:p>
            <a:pPr lvl="2"/>
            <a:r>
              <a:rPr lang="en-US" sz="1800" err="1"/>
              <a:t>argc</a:t>
            </a:r>
            <a:r>
              <a:rPr lang="en-US" sz="1800"/>
              <a:t>: </a:t>
            </a:r>
            <a:r>
              <a:rPr lang="en-US" sz="1800" err="1"/>
              <a:t>số</a:t>
            </a:r>
            <a:r>
              <a:rPr lang="en-US" sz="1800"/>
              <a:t> </a:t>
            </a:r>
            <a:r>
              <a:rPr lang="en-US" sz="1800" err="1"/>
              <a:t>tham</a:t>
            </a:r>
            <a:r>
              <a:rPr lang="en-US" sz="1800"/>
              <a:t> </a:t>
            </a:r>
            <a:r>
              <a:rPr lang="en-US" sz="1800" err="1"/>
              <a:t>số</a:t>
            </a:r>
            <a:r>
              <a:rPr lang="en-US" sz="1800"/>
              <a:t> </a:t>
            </a:r>
            <a:r>
              <a:rPr lang="en-US" sz="1800" err="1"/>
              <a:t>từ</a:t>
            </a:r>
            <a:r>
              <a:rPr lang="en-US" sz="1800"/>
              <a:t> </a:t>
            </a:r>
            <a:r>
              <a:rPr lang="en-US" sz="1800" err="1"/>
              <a:t>dòng</a:t>
            </a:r>
            <a:r>
              <a:rPr lang="en-US" sz="1800"/>
              <a:t> </a:t>
            </a:r>
            <a:r>
              <a:rPr lang="en-US" sz="1800" err="1"/>
              <a:t>lệnh</a:t>
            </a:r>
            <a:r>
              <a:rPr lang="en-US" sz="1800"/>
              <a:t> (</a:t>
            </a:r>
            <a:r>
              <a:rPr lang="en-US" sz="1800" err="1"/>
              <a:t>argc</a:t>
            </a:r>
            <a:r>
              <a:rPr lang="en-US" sz="1800"/>
              <a:t> ≥ 1)</a:t>
            </a:r>
          </a:p>
          <a:p>
            <a:pPr lvl="2"/>
            <a:r>
              <a:rPr lang="en-US" sz="1800" err="1"/>
              <a:t>argv</a:t>
            </a:r>
            <a:r>
              <a:rPr lang="en-US" sz="1800"/>
              <a:t>: </a:t>
            </a:r>
            <a:r>
              <a:rPr lang="en-US" sz="1800" err="1"/>
              <a:t>mảng</a:t>
            </a:r>
            <a:r>
              <a:rPr lang="en-US" sz="1800"/>
              <a:t> </a:t>
            </a:r>
            <a:r>
              <a:rPr lang="en-US" sz="1800" err="1"/>
              <a:t>các</a:t>
            </a:r>
            <a:r>
              <a:rPr lang="en-US" sz="1800"/>
              <a:t> </a:t>
            </a:r>
            <a:r>
              <a:rPr lang="en-US" sz="1800" err="1"/>
              <a:t>tham</a:t>
            </a:r>
            <a:r>
              <a:rPr lang="en-US" sz="1800"/>
              <a:t> </a:t>
            </a:r>
            <a:r>
              <a:rPr lang="en-US" sz="1800" err="1"/>
              <a:t>số</a:t>
            </a:r>
            <a:r>
              <a:rPr lang="en-US" sz="1800"/>
              <a:t> </a:t>
            </a:r>
            <a:r>
              <a:rPr lang="en-US" sz="1800" err="1">
                <a:solidFill>
                  <a:srgbClr val="9D0580"/>
                </a:solidFill>
              </a:rPr>
              <a:t>dưới</a:t>
            </a:r>
            <a:r>
              <a:rPr lang="en-US" sz="1800">
                <a:solidFill>
                  <a:srgbClr val="9D0580"/>
                </a:solidFill>
              </a:rPr>
              <a:t> </a:t>
            </a:r>
            <a:r>
              <a:rPr lang="en-US" sz="1800" err="1">
                <a:solidFill>
                  <a:srgbClr val="9D0580"/>
                </a:solidFill>
              </a:rPr>
              <a:t>dạng</a:t>
            </a:r>
            <a:r>
              <a:rPr lang="en-US" sz="1800">
                <a:solidFill>
                  <a:srgbClr val="9D0580"/>
                </a:solidFill>
              </a:rPr>
              <a:t> </a:t>
            </a:r>
            <a:r>
              <a:rPr lang="en-US" sz="1800" err="1"/>
              <a:t>chuỗi</a:t>
            </a:r>
            <a:r>
              <a:rPr lang="en-US" sz="1800"/>
              <a:t> </a:t>
            </a:r>
            <a:r>
              <a:rPr lang="en-US" sz="1800" err="1"/>
              <a:t>ký</a:t>
            </a:r>
            <a:r>
              <a:rPr lang="en-US" sz="1800"/>
              <a:t> </a:t>
            </a:r>
            <a:r>
              <a:rPr lang="en-US" sz="1800" err="1"/>
              <a:t>tự</a:t>
            </a:r>
            <a:endParaRPr lang="en-US" sz="1800"/>
          </a:p>
          <a:p>
            <a:pPr lvl="1"/>
            <a:r>
              <a:rPr lang="en-US" sz="1800" err="1"/>
              <a:t>Đường</a:t>
            </a:r>
            <a:r>
              <a:rPr lang="en-US" sz="1800"/>
              <a:t> </a:t>
            </a:r>
            <a:r>
              <a:rPr lang="en-US" sz="1800" err="1"/>
              <a:t>dẫn</a:t>
            </a:r>
            <a:r>
              <a:rPr lang="en-US" sz="1800"/>
              <a:t> </a:t>
            </a:r>
            <a:r>
              <a:rPr lang="en-US" sz="1800" err="1"/>
              <a:t>và</a:t>
            </a:r>
            <a:r>
              <a:rPr lang="en-US" sz="1800"/>
              <a:t> </a:t>
            </a:r>
            <a:r>
              <a:rPr lang="en-US" sz="1800" err="1"/>
              <a:t>tên</a:t>
            </a:r>
            <a:r>
              <a:rPr lang="en-US" sz="1800"/>
              <a:t> </a:t>
            </a:r>
            <a:r>
              <a:rPr lang="en-US" sz="1800" err="1"/>
              <a:t>chương</a:t>
            </a:r>
            <a:r>
              <a:rPr lang="en-US" sz="1800"/>
              <a:t> </a:t>
            </a:r>
            <a:r>
              <a:rPr lang="en-US" sz="1800" err="1"/>
              <a:t>trình</a:t>
            </a:r>
            <a:r>
              <a:rPr lang="en-US" sz="1800"/>
              <a:t> </a:t>
            </a:r>
            <a:r>
              <a:rPr lang="en-US" sz="1800" u="sng" err="1">
                <a:solidFill>
                  <a:srgbClr val="9D0580"/>
                </a:solidFill>
              </a:rPr>
              <a:t>luôn</a:t>
            </a:r>
            <a:r>
              <a:rPr lang="en-US" sz="1800">
                <a:solidFill>
                  <a:srgbClr val="9D0580"/>
                </a:solidFill>
              </a:rPr>
              <a:t> </a:t>
            </a:r>
            <a:r>
              <a:rPr lang="en-US" sz="1800" err="1">
                <a:solidFill>
                  <a:srgbClr val="9D0580"/>
                </a:solidFill>
              </a:rPr>
              <a:t>là</a:t>
            </a:r>
            <a:r>
              <a:rPr lang="en-US" sz="1800">
                <a:solidFill>
                  <a:srgbClr val="9D0580"/>
                </a:solidFill>
              </a:rPr>
              <a:t> </a:t>
            </a:r>
            <a:r>
              <a:rPr lang="en-US" sz="1800" err="1">
                <a:solidFill>
                  <a:srgbClr val="9D0580"/>
                </a:solidFill>
              </a:rPr>
              <a:t>tham</a:t>
            </a:r>
            <a:r>
              <a:rPr lang="en-US" sz="1800">
                <a:solidFill>
                  <a:srgbClr val="9D0580"/>
                </a:solidFill>
              </a:rPr>
              <a:t> </a:t>
            </a:r>
            <a:r>
              <a:rPr lang="en-US" sz="1800" err="1">
                <a:solidFill>
                  <a:srgbClr val="9D0580"/>
                </a:solidFill>
              </a:rPr>
              <a:t>số</a:t>
            </a:r>
            <a:r>
              <a:rPr lang="en-US" sz="1800">
                <a:solidFill>
                  <a:srgbClr val="9D0580"/>
                </a:solidFill>
              </a:rPr>
              <a:t> </a:t>
            </a:r>
            <a:r>
              <a:rPr lang="en-US" sz="1800" err="1">
                <a:solidFill>
                  <a:srgbClr val="9D0580"/>
                </a:solidFill>
              </a:rPr>
              <a:t>đầu</a:t>
            </a:r>
            <a:r>
              <a:rPr lang="en-US" sz="1800">
                <a:solidFill>
                  <a:srgbClr val="9D0580"/>
                </a:solidFill>
              </a:rPr>
              <a:t> tiên</a:t>
            </a:r>
          </a:p>
          <a:p>
            <a:pPr lvl="1"/>
            <a:r>
              <a:rPr lang="en-US" sz="1800"/>
              <a:t>Đổi chuổi thành số nguyên: </a:t>
            </a:r>
          </a:p>
          <a:p>
            <a:pPr lvl="2"/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char *s = "3"; int n = atoi(s);</a:t>
            </a:r>
          </a:p>
          <a:p>
            <a:r>
              <a:rPr lang="en-US" sz="2000" err="1"/>
              <a:t>Trong</a:t>
            </a:r>
            <a:r>
              <a:rPr lang="en-US" sz="2000"/>
              <a:t> </a:t>
            </a:r>
            <a:r>
              <a:rPr lang="en-US" sz="2000" err="1"/>
              <a:t>ví</a:t>
            </a:r>
            <a:r>
              <a:rPr lang="en-US" sz="2000"/>
              <a:t> </a:t>
            </a:r>
            <a:r>
              <a:rPr lang="en-US" sz="2000" err="1"/>
              <a:t>dụ</a:t>
            </a:r>
            <a:r>
              <a:rPr lang="en-US" sz="2000"/>
              <a:t> </a:t>
            </a:r>
            <a:r>
              <a:rPr lang="en-US" sz="2000" err="1"/>
              <a:t>trên</a:t>
            </a:r>
            <a:r>
              <a:rPr lang="en-US" sz="2000"/>
              <a:t>:</a:t>
            </a:r>
          </a:p>
          <a:p>
            <a:pPr lvl="1"/>
            <a:r>
              <a:rPr lang="en-US" sz="1800" err="1"/>
              <a:t>argc</a:t>
            </a:r>
            <a:r>
              <a:rPr lang="en-US" sz="1800"/>
              <a:t>: 3</a:t>
            </a:r>
          </a:p>
          <a:p>
            <a:pPr lvl="1"/>
            <a:r>
              <a:rPr lang="en-US" sz="1800" err="1"/>
              <a:t>argv</a:t>
            </a:r>
            <a:r>
              <a:rPr lang="en-US" sz="1800"/>
              <a:t>: [ "</a:t>
            </a:r>
            <a:r>
              <a:rPr lang="en-US" sz="1800" err="1"/>
              <a:t>movefile</a:t>
            </a:r>
            <a:r>
              <a:rPr lang="en-US" sz="1800"/>
              <a:t>", "abc.txt", "Documents" 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vi-VN" noProof="1"/>
              <a:t>EE3490: Kỹ thuật lập trình – HK1 2015/2016</a:t>
            </a:r>
            <a:endParaRPr lang="en-US" noProof="1"/>
          </a:p>
          <a:p>
            <a:pPr algn="r"/>
            <a:r>
              <a:rPr lang="vi-VN" noProof="1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Cấp phát bộ nhớ động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/>
              <a:t>Thông thường, các biến được </a:t>
            </a:r>
            <a:r>
              <a:rPr lang="en-US" sz="2400">
                <a:solidFill>
                  <a:srgbClr val="9D0580"/>
                </a:solidFill>
              </a:rPr>
              <a:t>cấp phát </a:t>
            </a:r>
            <a:r>
              <a:rPr lang="en-US" sz="2400"/>
              <a:t>bộ nhớ </a:t>
            </a:r>
            <a:r>
              <a:rPr lang="en-US" sz="2400">
                <a:solidFill>
                  <a:srgbClr val="9D0580"/>
                </a:solidFill>
              </a:rPr>
              <a:t>khi tạo ra / khi khai báo</a:t>
            </a:r>
            <a:r>
              <a:rPr lang="en-US" sz="2400"/>
              <a:t> -&gt;cấp phát </a:t>
            </a:r>
            <a:r>
              <a:rPr lang="en-US" sz="2400">
                <a:solidFill>
                  <a:srgbClr val="9D0580"/>
                </a:solidFill>
              </a:rPr>
              <a:t>tĩnh </a:t>
            </a:r>
            <a:r>
              <a:rPr lang="en-US" sz="2400"/>
              <a:t>(lưu trong stack)</a:t>
            </a:r>
          </a:p>
          <a:p>
            <a:r>
              <a:rPr lang="en-US" sz="2400"/>
              <a:t>Cấp phát bộ nhớ cho biến theo </a:t>
            </a:r>
            <a:r>
              <a:rPr lang="en-US" sz="2400">
                <a:solidFill>
                  <a:srgbClr val="9D0580"/>
                </a:solidFill>
              </a:rPr>
              <a:t>nhu cầu sử dụng </a:t>
            </a:r>
            <a:r>
              <a:rPr lang="en-US" sz="2400"/>
              <a:t>(chỉ biết khi </a:t>
            </a:r>
            <a:r>
              <a:rPr lang="en-US" sz="2400">
                <a:solidFill>
                  <a:srgbClr val="9D0580"/>
                </a:solidFill>
              </a:rPr>
              <a:t>chạy</a:t>
            </a:r>
            <a:r>
              <a:rPr lang="en-US" sz="2400"/>
              <a:t> chương trình) </a:t>
            </a:r>
            <a:r>
              <a:rPr lang="en-US" sz="2400">
                <a:sym typeface="Wingdings" pitchFamily="2" charset="2"/>
              </a:rPr>
              <a:t> cấp phát </a:t>
            </a:r>
            <a:r>
              <a:rPr lang="en-US" sz="2400">
                <a:solidFill>
                  <a:srgbClr val="9D0580"/>
                </a:solidFill>
                <a:sym typeface="Wingdings" pitchFamily="2" charset="2"/>
              </a:rPr>
              <a:t>động</a:t>
            </a:r>
            <a:r>
              <a:rPr lang="en-US" sz="2400">
                <a:sym typeface="Wingdings" pitchFamily="2" charset="2"/>
              </a:rPr>
              <a:t> (lưu trong heap)</a:t>
            </a:r>
            <a:endParaRPr lang="en-US" sz="2400"/>
          </a:p>
          <a:p>
            <a:pPr lvl="1">
              <a:spcBef>
                <a:spcPts val="0"/>
              </a:spcBef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800" err="1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>
              <a:spcBef>
                <a:spcPts val="0"/>
              </a:spcBef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void* </a:t>
            </a:r>
            <a:r>
              <a:rPr lang="en-US" sz="180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 size) /* size: </a:t>
            </a:r>
            <a:r>
              <a:rPr lang="en-US" sz="1800" err="1">
                <a:latin typeface="Courier New" pitchFamily="49" charset="0"/>
                <a:cs typeface="Courier New" pitchFamily="49" charset="0"/>
              </a:rPr>
              <a:t>số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 byte </a:t>
            </a:r>
            <a:r>
              <a:rPr lang="en-US" sz="1800" err="1">
                <a:latin typeface="Courier New" pitchFamily="49" charset="0"/>
                <a:cs typeface="Courier New" pitchFamily="49" charset="0"/>
              </a:rPr>
              <a:t>cần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err="1">
                <a:latin typeface="Courier New" pitchFamily="49" charset="0"/>
                <a:cs typeface="Courier New" pitchFamily="49" charset="0"/>
              </a:rPr>
              <a:t>cấp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 */</a:t>
            </a:r>
          </a:p>
          <a:p>
            <a:pPr lvl="1">
              <a:spcBef>
                <a:spcPts val="0"/>
              </a:spcBef>
            </a:pPr>
            <a:r>
              <a:rPr lang="en-US" sz="180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 *p = (</a:t>
            </a:r>
            <a:r>
              <a:rPr lang="en-US" sz="180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*)</a:t>
            </a:r>
            <a:r>
              <a:rPr lang="en-US" sz="180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(10*</a:t>
            </a:r>
            <a:r>
              <a:rPr lang="en-US" sz="1800" err="1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)); /*</a:t>
            </a:r>
            <a:r>
              <a:rPr lang="en-US" sz="1800" err="1">
                <a:latin typeface="Courier New" pitchFamily="49" charset="0"/>
                <a:cs typeface="Courier New" pitchFamily="49" charset="0"/>
              </a:rPr>
              <a:t>cấp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 10 </a:t>
            </a:r>
            <a:r>
              <a:rPr lang="en-US" sz="180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*/</a:t>
            </a:r>
          </a:p>
          <a:p>
            <a:pPr lvl="1">
              <a:spcBef>
                <a:spcPts val="0"/>
              </a:spcBef>
            </a:pPr>
            <a:endParaRPr lang="en-US" sz="1800"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0"/>
              </a:spcBef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void* calloc(int num_elem, int elem_size)</a:t>
            </a:r>
          </a:p>
          <a:p>
            <a:pPr lvl="1">
              <a:spcBef>
                <a:spcPts val="0"/>
              </a:spcBef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void* realloc(void* ptr, int size)</a:t>
            </a:r>
          </a:p>
          <a:p>
            <a:pPr lvl="1">
              <a:spcBef>
                <a:spcPts val="0"/>
              </a:spcBef>
            </a:pPr>
            <a:r>
              <a:rPr lang="en-US" sz="1800"/>
              <a:t>Việc cấp phát có thể không thành công và trả về NULL </a:t>
            </a:r>
            <a:r>
              <a:rPr lang="en-US" sz="1800">
                <a:sym typeface="Wingdings" pitchFamily="2" charset="2"/>
              </a:rPr>
              <a:t> cần kiểm tra</a:t>
            </a:r>
            <a:endParaRPr lang="en-US" sz="1800"/>
          </a:p>
          <a:p>
            <a:r>
              <a:rPr lang="en-US" sz="2400" err="1"/>
              <a:t>Huỷ</a:t>
            </a:r>
            <a:r>
              <a:rPr lang="en-US" sz="2400"/>
              <a:t> (</a:t>
            </a:r>
            <a:r>
              <a:rPr lang="en-US" sz="2400" err="1"/>
              <a:t>trả</a:t>
            </a:r>
            <a:r>
              <a:rPr lang="en-US" sz="2400"/>
              <a:t> </a:t>
            </a:r>
            <a:r>
              <a:rPr lang="en-US" sz="2400" err="1"/>
              <a:t>lại</a:t>
            </a:r>
            <a:r>
              <a:rPr lang="en-US" sz="2400"/>
              <a:t>) </a:t>
            </a:r>
            <a:r>
              <a:rPr lang="en-US" sz="2400" err="1"/>
              <a:t>vùng</a:t>
            </a:r>
            <a:r>
              <a:rPr lang="en-US" sz="2400"/>
              <a:t> </a:t>
            </a:r>
            <a:r>
              <a:rPr lang="en-US" sz="2400" err="1"/>
              <a:t>nhớ</a:t>
            </a:r>
            <a:r>
              <a:rPr lang="en-US" sz="2400"/>
              <a:t> </a:t>
            </a:r>
            <a:r>
              <a:rPr lang="en-US" sz="2400" err="1"/>
              <a:t>đã</a:t>
            </a:r>
            <a:r>
              <a:rPr lang="en-US" sz="2400"/>
              <a:t> </a:t>
            </a:r>
            <a:r>
              <a:rPr lang="en-US" sz="2400" err="1"/>
              <a:t>được</a:t>
            </a:r>
            <a:r>
              <a:rPr lang="en-US" sz="2400"/>
              <a:t> </a:t>
            </a:r>
            <a:r>
              <a:rPr lang="en-US" sz="2400" err="1"/>
              <a:t>cấp</a:t>
            </a:r>
            <a:r>
              <a:rPr lang="en-US" sz="2400"/>
              <a:t> </a:t>
            </a:r>
            <a:r>
              <a:rPr lang="en-US" sz="2400" err="1"/>
              <a:t>phát</a:t>
            </a:r>
            <a:r>
              <a:rPr lang="en-US" sz="2400"/>
              <a:t>:</a:t>
            </a:r>
          </a:p>
          <a:p>
            <a:pPr lvl="1">
              <a:spcBef>
                <a:spcPts val="0"/>
              </a:spcBef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void free(void* p);</a:t>
            </a:r>
          </a:p>
          <a:p>
            <a:pPr lvl="1">
              <a:spcBef>
                <a:spcPts val="0"/>
              </a:spcBef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free(p);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vi-VN" noProof="1"/>
              <a:t>EE3490: Kỹ thuật lập trình – HK1 2015/2016</a:t>
            </a:r>
            <a:endParaRPr lang="en-US" noProof="1"/>
          </a:p>
          <a:p>
            <a:pPr algn="r"/>
            <a:r>
              <a:rPr lang="vi-VN" noProof="1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 </a:t>
            </a:r>
            <a:r>
              <a:rPr lang="en-US" err="1"/>
              <a:t>trỏ</a:t>
            </a:r>
            <a:r>
              <a:rPr lang="en-US"/>
              <a:t> tới </a:t>
            </a:r>
            <a:r>
              <a:rPr lang="en-US" err="1"/>
              <a:t>struct</a:t>
            </a:r>
            <a:r>
              <a:rPr lang="en-US"/>
              <a:t>, union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Với một con trỏ tới struct hoặc union, có thể dùng toán tử “-&gt;” để truy xuất các biến thành phần thay vì dùng “*” và “.”</a:t>
            </a:r>
          </a:p>
          <a:p>
            <a:pPr lvl="1"/>
            <a:r>
              <a:rPr lang="en-US">
                <a:latin typeface="Courier New" pitchFamily="49" charset="0"/>
                <a:cs typeface="Courier New" pitchFamily="49" charset="0"/>
              </a:rPr>
              <a:t>p-&gt;member </a:t>
            </a:r>
            <a:r>
              <a:rPr lang="en-US"/>
              <a:t>tương đương với </a:t>
            </a:r>
            <a:r>
              <a:rPr lang="en-US">
                <a:latin typeface="Courier New" pitchFamily="49" charset="0"/>
                <a:cs typeface="Courier New" pitchFamily="49" charset="0"/>
              </a:rPr>
              <a:t>(*p).member</a:t>
            </a:r>
          </a:p>
          <a:p>
            <a:r>
              <a:rPr lang="en-US"/>
              <a:t>Ví dụ:</a:t>
            </a:r>
          </a:p>
          <a:p>
            <a:pPr lvl="1"/>
            <a:r>
              <a:rPr lang="en-US">
                <a:latin typeface="Courier New" pitchFamily="49" charset="0"/>
                <a:cs typeface="Courier New" pitchFamily="49" charset="0"/>
              </a:rPr>
              <a:t>typedef struct {</a:t>
            </a:r>
          </a:p>
          <a:p>
            <a:pPr lvl="1" indent="366713"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int x, y;</a:t>
            </a:r>
          </a:p>
          <a:p>
            <a:pPr lvl="1" indent="-26988"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} Point;</a:t>
            </a:r>
          </a:p>
          <a:p>
            <a:pPr lvl="1" indent="-26988"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Point *pP = (Point*)malloc(sizeof(Point));</a:t>
            </a:r>
          </a:p>
          <a:p>
            <a:pPr lvl="1" indent="-26988"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pP-&gt;x = 5;	/* như: (*pP).x = 5; */</a:t>
            </a:r>
          </a:p>
          <a:p>
            <a:pPr lvl="1" indent="-26988"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(*pP).y = 7;	/* như: pP-&gt;y = 7; */</a:t>
            </a:r>
          </a:p>
          <a:p>
            <a:pPr lvl="1"/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vi-VN" noProof="1"/>
              <a:t>EE3490: Kỹ thuật lập trình – HK1 2015/2016</a:t>
            </a:r>
            <a:endParaRPr lang="en-US" noProof="1"/>
          </a:p>
          <a:p>
            <a:pPr algn="r"/>
            <a:r>
              <a:rPr lang="vi-VN" noProof="1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Lỗi</a:t>
            </a:r>
            <a:r>
              <a:rPr lang="en-US"/>
              <a:t> </a:t>
            </a:r>
            <a:r>
              <a:rPr lang="en-US" err="1"/>
              <a:t>khi</a:t>
            </a:r>
            <a:r>
              <a:rPr lang="en-US"/>
              <a:t> </a:t>
            </a:r>
            <a:r>
              <a:rPr lang="en-US" err="1"/>
              <a:t>sử</a:t>
            </a:r>
            <a:r>
              <a:rPr lang="en-US"/>
              <a:t> </a:t>
            </a:r>
            <a:r>
              <a:rPr lang="en-US" err="1"/>
              <a:t>dụng</a:t>
            </a:r>
            <a:r>
              <a:rPr lang="en-US"/>
              <a:t> con </a:t>
            </a:r>
            <a:r>
              <a:rPr lang="en-US" err="1"/>
              <a:t>trỏ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err="1"/>
              <a:t>Trong</a:t>
            </a:r>
            <a:r>
              <a:rPr lang="en-US" sz="2400"/>
              <a:t> </a:t>
            </a:r>
            <a:r>
              <a:rPr lang="en-US" sz="2400" err="1"/>
              <a:t>các</a:t>
            </a:r>
            <a:r>
              <a:rPr lang="en-US" sz="2400"/>
              <a:t> </a:t>
            </a:r>
            <a:r>
              <a:rPr lang="en-US" sz="2400" err="1"/>
              <a:t>ứng</a:t>
            </a:r>
            <a:r>
              <a:rPr lang="en-US" sz="2400"/>
              <a:t> </a:t>
            </a:r>
            <a:r>
              <a:rPr lang="en-US" sz="2400" err="1"/>
              <a:t>dụng</a:t>
            </a:r>
            <a:r>
              <a:rPr lang="en-US" sz="2400"/>
              <a:t> </a:t>
            </a:r>
            <a:r>
              <a:rPr lang="en-US" sz="2400" err="1"/>
              <a:t>thông</a:t>
            </a:r>
            <a:r>
              <a:rPr lang="en-US" sz="2400"/>
              <a:t> </a:t>
            </a:r>
            <a:r>
              <a:rPr lang="en-US" sz="2400" err="1"/>
              <a:t>thường</a:t>
            </a:r>
            <a:r>
              <a:rPr lang="en-US" sz="2400"/>
              <a:t>, </a:t>
            </a:r>
            <a:r>
              <a:rPr lang="en-US" sz="2400" err="1"/>
              <a:t>chương</a:t>
            </a:r>
            <a:r>
              <a:rPr lang="en-US" sz="2400"/>
              <a:t> </a:t>
            </a:r>
            <a:r>
              <a:rPr lang="en-US" sz="2400" err="1"/>
              <a:t>trình</a:t>
            </a:r>
            <a:r>
              <a:rPr lang="en-US" sz="2400"/>
              <a:t> </a:t>
            </a:r>
            <a:r>
              <a:rPr lang="en-US" sz="2400" err="1">
                <a:solidFill>
                  <a:srgbClr val="9D0580"/>
                </a:solidFill>
              </a:rPr>
              <a:t>không</a:t>
            </a:r>
            <a:r>
              <a:rPr lang="en-US" sz="2400">
                <a:solidFill>
                  <a:srgbClr val="9D0580"/>
                </a:solidFill>
              </a:rPr>
              <a:t> </a:t>
            </a:r>
            <a:r>
              <a:rPr lang="en-US" sz="2400" err="1">
                <a:solidFill>
                  <a:srgbClr val="9D0580"/>
                </a:solidFill>
              </a:rPr>
              <a:t>được</a:t>
            </a:r>
            <a:r>
              <a:rPr lang="en-US" sz="2400"/>
              <a:t> </a:t>
            </a:r>
            <a:r>
              <a:rPr lang="en-US" sz="2400" err="1"/>
              <a:t>truy</a:t>
            </a:r>
            <a:r>
              <a:rPr lang="en-US" sz="2400"/>
              <a:t> </a:t>
            </a:r>
            <a:r>
              <a:rPr lang="en-US" sz="2400" err="1"/>
              <a:t>xuất</a:t>
            </a:r>
            <a:r>
              <a:rPr lang="en-US" sz="2400"/>
              <a:t> </a:t>
            </a:r>
            <a:r>
              <a:rPr lang="en-US" sz="2400" err="1"/>
              <a:t>ngoài</a:t>
            </a:r>
            <a:r>
              <a:rPr lang="en-US" sz="2400"/>
              <a:t> </a:t>
            </a:r>
            <a:r>
              <a:rPr lang="en-US" sz="2400" err="1"/>
              <a:t>vùng</a:t>
            </a:r>
            <a:r>
              <a:rPr lang="en-US" sz="2400"/>
              <a:t> </a:t>
            </a:r>
            <a:r>
              <a:rPr lang="en-US" sz="2400" err="1"/>
              <a:t>nhớ</a:t>
            </a:r>
            <a:r>
              <a:rPr lang="en-US" sz="2400"/>
              <a:t> </a:t>
            </a:r>
            <a:r>
              <a:rPr lang="en-US" sz="2400" err="1"/>
              <a:t>được</a:t>
            </a:r>
            <a:r>
              <a:rPr lang="en-US" sz="2400"/>
              <a:t> </a:t>
            </a:r>
            <a:r>
              <a:rPr lang="en-US" sz="2400" err="1"/>
              <a:t>cấp</a:t>
            </a:r>
            <a:r>
              <a:rPr lang="en-US" sz="2400"/>
              <a:t> </a:t>
            </a:r>
            <a:r>
              <a:rPr lang="en-US" sz="2400" err="1"/>
              <a:t>cho</a:t>
            </a:r>
            <a:r>
              <a:rPr lang="en-US" sz="2400"/>
              <a:t> </a:t>
            </a:r>
            <a:r>
              <a:rPr lang="en-US" sz="2400" err="1"/>
              <a:t>nó</a:t>
            </a:r>
            <a:r>
              <a:rPr lang="en-US" sz="2400"/>
              <a:t> </a:t>
            </a:r>
            <a:r>
              <a:rPr lang="en-US" sz="2400">
                <a:sym typeface="Wingdings" pitchFamily="2" charset="2"/>
              </a:rPr>
              <a:t> </a:t>
            </a:r>
            <a:r>
              <a:rPr lang="en-US" sz="2400" err="1">
                <a:sym typeface="Wingdings" pitchFamily="2" charset="2"/>
              </a:rPr>
              <a:t>Phải</a:t>
            </a:r>
            <a:r>
              <a:rPr lang="en-US" sz="2400">
                <a:sym typeface="Wingdings" pitchFamily="2" charset="2"/>
              </a:rPr>
              <a:t> </a:t>
            </a:r>
            <a:r>
              <a:rPr lang="en-US" sz="2400" err="1">
                <a:solidFill>
                  <a:srgbClr val="9D0580"/>
                </a:solidFill>
                <a:sym typeface="Wingdings" pitchFamily="2" charset="2"/>
              </a:rPr>
              <a:t>kiểm</a:t>
            </a:r>
            <a:r>
              <a:rPr lang="en-US" sz="2400">
                <a:solidFill>
                  <a:srgbClr val="9D0580"/>
                </a:solidFill>
                <a:sym typeface="Wingdings" pitchFamily="2" charset="2"/>
              </a:rPr>
              <a:t> </a:t>
            </a:r>
            <a:r>
              <a:rPr lang="en-US" sz="2400" err="1">
                <a:solidFill>
                  <a:srgbClr val="9D0580"/>
                </a:solidFill>
                <a:sym typeface="Wingdings" pitchFamily="2" charset="2"/>
              </a:rPr>
              <a:t>soát</a:t>
            </a:r>
            <a:r>
              <a:rPr lang="en-US" sz="2400">
                <a:solidFill>
                  <a:srgbClr val="9D0580"/>
                </a:solidFill>
                <a:sym typeface="Wingdings" pitchFamily="2" charset="2"/>
              </a:rPr>
              <a:t> </a:t>
            </a:r>
            <a:r>
              <a:rPr lang="en-US" sz="2400" err="1">
                <a:sym typeface="Wingdings" pitchFamily="2" charset="2"/>
              </a:rPr>
              <a:t>địa</a:t>
            </a:r>
            <a:r>
              <a:rPr lang="en-US" sz="2400">
                <a:sym typeface="Wingdings" pitchFamily="2" charset="2"/>
              </a:rPr>
              <a:t> </a:t>
            </a:r>
            <a:r>
              <a:rPr lang="en-US" sz="2400" err="1">
                <a:sym typeface="Wingdings" pitchFamily="2" charset="2"/>
              </a:rPr>
              <a:t>chỉ</a:t>
            </a:r>
            <a:r>
              <a:rPr lang="en-US" sz="2400">
                <a:sym typeface="Wingdings" pitchFamily="2" charset="2"/>
              </a:rPr>
              <a:t> </a:t>
            </a:r>
            <a:r>
              <a:rPr lang="en-US" sz="2400" err="1">
                <a:sym typeface="Wingdings" pitchFamily="2" charset="2"/>
              </a:rPr>
              <a:t>mà</a:t>
            </a:r>
            <a:r>
              <a:rPr lang="en-US" sz="2400">
                <a:sym typeface="Wingdings" pitchFamily="2" charset="2"/>
              </a:rPr>
              <a:t> con </a:t>
            </a:r>
            <a:r>
              <a:rPr lang="en-US" sz="2400" err="1">
                <a:sym typeface="Wingdings" pitchFamily="2" charset="2"/>
              </a:rPr>
              <a:t>trỏ</a:t>
            </a:r>
            <a:r>
              <a:rPr lang="en-US" sz="2400">
                <a:sym typeface="Wingdings" pitchFamily="2" charset="2"/>
              </a:rPr>
              <a:t> </a:t>
            </a:r>
            <a:r>
              <a:rPr lang="en-US" sz="2400" err="1">
                <a:sym typeface="Wingdings" pitchFamily="2" charset="2"/>
              </a:rPr>
              <a:t>trỏ</a:t>
            </a:r>
            <a:r>
              <a:rPr lang="en-US" sz="2400">
                <a:sym typeface="Wingdings" pitchFamily="2" charset="2"/>
              </a:rPr>
              <a:t> </a:t>
            </a:r>
            <a:r>
              <a:rPr lang="en-US" sz="2400" err="1">
                <a:sym typeface="Wingdings" pitchFamily="2" charset="2"/>
              </a:rPr>
              <a:t>tới</a:t>
            </a:r>
            <a:endParaRPr lang="en-US" sz="2400">
              <a:sym typeface="Wingdings" pitchFamily="2" charset="2"/>
            </a:endParaRPr>
          </a:p>
          <a:p>
            <a:r>
              <a:rPr lang="en-US" sz="2400" err="1">
                <a:sym typeface="Wingdings" pitchFamily="2" charset="2"/>
              </a:rPr>
              <a:t>Hệ</a:t>
            </a:r>
            <a:r>
              <a:rPr lang="en-US" sz="2400">
                <a:sym typeface="Wingdings" pitchFamily="2" charset="2"/>
              </a:rPr>
              <a:t> </a:t>
            </a:r>
            <a:r>
              <a:rPr lang="en-US" sz="2400" err="1">
                <a:sym typeface="Wingdings" pitchFamily="2" charset="2"/>
              </a:rPr>
              <a:t>quả</a:t>
            </a:r>
            <a:r>
              <a:rPr lang="en-US" sz="2400">
                <a:sym typeface="Wingdings" pitchFamily="2" charset="2"/>
              </a:rPr>
              <a:t>:</a:t>
            </a:r>
          </a:p>
          <a:p>
            <a:pPr lvl="1"/>
            <a:r>
              <a:rPr lang="en-US" sz="2000" err="1">
                <a:solidFill>
                  <a:srgbClr val="9D0580"/>
                </a:solidFill>
                <a:sym typeface="Wingdings" pitchFamily="2" charset="2"/>
              </a:rPr>
              <a:t>Không</a:t>
            </a:r>
            <a:r>
              <a:rPr lang="en-US" sz="2000">
                <a:solidFill>
                  <a:srgbClr val="9D0580"/>
                </a:solidFill>
                <a:sym typeface="Wingdings" pitchFamily="2" charset="2"/>
              </a:rPr>
              <a:t> </a:t>
            </a:r>
            <a:r>
              <a:rPr lang="en-US" sz="2000" err="1">
                <a:solidFill>
                  <a:srgbClr val="9D0580"/>
                </a:solidFill>
                <a:sym typeface="Wingdings" pitchFamily="2" charset="2"/>
              </a:rPr>
              <a:t>dùng</a:t>
            </a:r>
            <a:r>
              <a:rPr lang="en-US" sz="2000">
                <a:solidFill>
                  <a:srgbClr val="9D0580"/>
                </a:solidFill>
                <a:sym typeface="Wingdings" pitchFamily="2" charset="2"/>
              </a:rPr>
              <a:t> </a:t>
            </a:r>
            <a:r>
              <a:rPr lang="en-US" sz="2000">
                <a:sym typeface="Wingdings" pitchFamily="2" charset="2"/>
              </a:rPr>
              <a:t>con </a:t>
            </a:r>
            <a:r>
              <a:rPr lang="en-US" sz="2000" err="1">
                <a:sym typeface="Wingdings" pitchFamily="2" charset="2"/>
              </a:rPr>
              <a:t>trỏ</a:t>
            </a:r>
            <a:r>
              <a:rPr lang="en-US" sz="2000">
                <a:sym typeface="Wingdings" pitchFamily="2" charset="2"/>
              </a:rPr>
              <a:t> </a:t>
            </a:r>
            <a:r>
              <a:rPr lang="en-US" sz="2000" err="1">
                <a:sym typeface="Wingdings" pitchFamily="2" charset="2"/>
              </a:rPr>
              <a:t>chưa</a:t>
            </a:r>
            <a:r>
              <a:rPr lang="en-US" sz="2000">
                <a:sym typeface="Wingdings" pitchFamily="2" charset="2"/>
              </a:rPr>
              <a:t> </a:t>
            </a:r>
            <a:r>
              <a:rPr lang="en-US" sz="2000" err="1">
                <a:sym typeface="Wingdings" pitchFamily="2" charset="2"/>
              </a:rPr>
              <a:t>được</a:t>
            </a:r>
            <a:r>
              <a:rPr lang="en-US" sz="2000">
                <a:sym typeface="Wingdings" pitchFamily="2" charset="2"/>
              </a:rPr>
              <a:t> </a:t>
            </a:r>
            <a:r>
              <a:rPr lang="en-US" sz="2000" err="1">
                <a:sym typeface="Wingdings" pitchFamily="2" charset="2"/>
              </a:rPr>
              <a:t>khởi</a:t>
            </a:r>
            <a:r>
              <a:rPr lang="en-US" sz="2000">
                <a:sym typeface="Wingdings" pitchFamily="2" charset="2"/>
              </a:rPr>
              <a:t> </a:t>
            </a:r>
            <a:r>
              <a:rPr lang="en-US" sz="2000" err="1">
                <a:sym typeface="Wingdings" pitchFamily="2" charset="2"/>
              </a:rPr>
              <a:t>tạo</a:t>
            </a:r>
            <a:r>
              <a:rPr lang="en-US" sz="2000">
                <a:sym typeface="Wingdings" pitchFamily="2" charset="2"/>
              </a:rPr>
              <a:t>  </a:t>
            </a:r>
            <a:r>
              <a:rPr lang="en-US" sz="2000" err="1">
                <a:sym typeface="Wingdings" pitchFamily="2" charset="2"/>
              </a:rPr>
              <a:t>nên</a:t>
            </a:r>
            <a:r>
              <a:rPr lang="en-US" sz="2000">
                <a:sym typeface="Wingdings" pitchFamily="2" charset="2"/>
              </a:rPr>
              <a:t> </a:t>
            </a:r>
            <a:r>
              <a:rPr lang="en-US" sz="2000" err="1">
                <a:sym typeface="Wingdings" pitchFamily="2" charset="2"/>
              </a:rPr>
              <a:t>có</a:t>
            </a:r>
            <a:r>
              <a:rPr lang="en-US" sz="2000">
                <a:sym typeface="Wingdings" pitchFamily="2" charset="2"/>
              </a:rPr>
              <a:t> </a:t>
            </a:r>
            <a:r>
              <a:rPr lang="en-US" sz="2000" err="1">
                <a:sym typeface="Wingdings" pitchFamily="2" charset="2"/>
              </a:rPr>
              <a:t>thói</a:t>
            </a:r>
            <a:r>
              <a:rPr lang="en-US" sz="2000">
                <a:sym typeface="Wingdings" pitchFamily="2" charset="2"/>
              </a:rPr>
              <a:t> </a:t>
            </a:r>
            <a:r>
              <a:rPr lang="en-US" sz="2000" err="1">
                <a:sym typeface="Wingdings" pitchFamily="2" charset="2"/>
              </a:rPr>
              <a:t>quen</a:t>
            </a:r>
            <a:r>
              <a:rPr lang="en-US" sz="2000">
                <a:sym typeface="Wingdings" pitchFamily="2" charset="2"/>
              </a:rPr>
              <a:t> </a:t>
            </a:r>
            <a:r>
              <a:rPr lang="en-US" sz="2000" err="1">
                <a:sym typeface="Wingdings" pitchFamily="2" charset="2"/>
              </a:rPr>
              <a:t>gán</a:t>
            </a:r>
            <a:r>
              <a:rPr lang="en-US" sz="2000">
                <a:sym typeface="Wingdings" pitchFamily="2" charset="2"/>
              </a:rPr>
              <a:t> con </a:t>
            </a:r>
            <a:r>
              <a:rPr lang="en-US" sz="2000" err="1">
                <a:sym typeface="Wingdings" pitchFamily="2" charset="2"/>
              </a:rPr>
              <a:t>trỏ</a:t>
            </a:r>
            <a:r>
              <a:rPr lang="en-US" sz="2000">
                <a:sym typeface="Wingdings" pitchFamily="2" charset="2"/>
              </a:rPr>
              <a:t> </a:t>
            </a:r>
            <a:r>
              <a:rPr lang="en-US" sz="2000" err="1">
                <a:sym typeface="Wingdings" pitchFamily="2" charset="2"/>
              </a:rPr>
              <a:t>bằng</a:t>
            </a:r>
            <a:r>
              <a:rPr lang="en-US" sz="2000">
                <a:sym typeface="Wingdings" pitchFamily="2" charset="2"/>
              </a:rPr>
              <a:t> NULL </a:t>
            </a:r>
            <a:r>
              <a:rPr lang="en-US" sz="2000" err="1">
                <a:sym typeface="Wingdings" pitchFamily="2" charset="2"/>
              </a:rPr>
              <a:t>khi</a:t>
            </a:r>
            <a:r>
              <a:rPr lang="en-US" sz="2000">
                <a:sym typeface="Wingdings" pitchFamily="2" charset="2"/>
              </a:rPr>
              <a:t> </a:t>
            </a:r>
            <a:r>
              <a:rPr lang="en-US" sz="2000" err="1">
                <a:sym typeface="Wingdings" pitchFamily="2" charset="2"/>
              </a:rPr>
              <a:t>chưa</a:t>
            </a:r>
            <a:r>
              <a:rPr lang="en-US" sz="2000">
                <a:sym typeface="Wingdings" pitchFamily="2" charset="2"/>
              </a:rPr>
              <a:t> </a:t>
            </a:r>
            <a:r>
              <a:rPr lang="en-US" sz="2000" err="1">
                <a:sym typeface="Wingdings" pitchFamily="2" charset="2"/>
              </a:rPr>
              <a:t>hoặc</a:t>
            </a:r>
            <a:r>
              <a:rPr lang="en-US" sz="2000">
                <a:sym typeface="Wingdings" pitchFamily="2" charset="2"/>
              </a:rPr>
              <a:t> </a:t>
            </a:r>
            <a:r>
              <a:rPr lang="en-US" sz="2000" err="1">
                <a:sym typeface="Wingdings" pitchFamily="2" charset="2"/>
              </a:rPr>
              <a:t>không</a:t>
            </a:r>
            <a:r>
              <a:rPr lang="en-US" sz="2000">
                <a:sym typeface="Wingdings" pitchFamily="2" charset="2"/>
              </a:rPr>
              <a:t> </a:t>
            </a:r>
            <a:r>
              <a:rPr lang="en-US" sz="2000" err="1">
                <a:sym typeface="Wingdings" pitchFamily="2" charset="2"/>
              </a:rPr>
              <a:t>dùng</a:t>
            </a:r>
            <a:r>
              <a:rPr lang="en-US" sz="2000">
                <a:sym typeface="Wingdings" pitchFamily="2" charset="2"/>
              </a:rPr>
              <a:t>, </a:t>
            </a:r>
            <a:r>
              <a:rPr lang="en-US" sz="2000" err="1">
                <a:sym typeface="Wingdings" pitchFamily="2" charset="2"/>
              </a:rPr>
              <a:t>để</a:t>
            </a:r>
            <a:r>
              <a:rPr lang="en-US" sz="2000">
                <a:sym typeface="Wingdings" pitchFamily="2" charset="2"/>
              </a:rPr>
              <a:t> </a:t>
            </a:r>
            <a:r>
              <a:rPr lang="en-US" sz="2000" err="1">
                <a:sym typeface="Wingdings" pitchFamily="2" charset="2"/>
              </a:rPr>
              <a:t>sau</a:t>
            </a:r>
            <a:r>
              <a:rPr lang="en-US" sz="2000">
                <a:sym typeface="Wingdings" pitchFamily="2" charset="2"/>
              </a:rPr>
              <a:t> </a:t>
            </a:r>
            <a:r>
              <a:rPr lang="en-US" sz="2000" err="1">
                <a:sym typeface="Wingdings" pitchFamily="2" charset="2"/>
              </a:rPr>
              <a:t>đó</a:t>
            </a:r>
            <a:r>
              <a:rPr lang="en-US" sz="2000">
                <a:sym typeface="Wingdings" pitchFamily="2" charset="2"/>
              </a:rPr>
              <a:t> </a:t>
            </a:r>
            <a:r>
              <a:rPr lang="en-US" sz="2000" err="1">
                <a:sym typeface="Wingdings" pitchFamily="2" charset="2"/>
              </a:rPr>
              <a:t>có</a:t>
            </a:r>
            <a:r>
              <a:rPr lang="en-US" sz="2000">
                <a:sym typeface="Wingdings" pitchFamily="2" charset="2"/>
              </a:rPr>
              <a:t> </a:t>
            </a:r>
            <a:r>
              <a:rPr lang="en-US" sz="2000" err="1">
                <a:sym typeface="Wingdings" pitchFamily="2" charset="2"/>
              </a:rPr>
              <a:t>thể</a:t>
            </a:r>
            <a:r>
              <a:rPr lang="en-US" sz="2000">
                <a:sym typeface="Wingdings" pitchFamily="2" charset="2"/>
              </a:rPr>
              <a:t> </a:t>
            </a:r>
            <a:r>
              <a:rPr lang="en-US" sz="2000" err="1">
                <a:sym typeface="Wingdings" pitchFamily="2" charset="2"/>
              </a:rPr>
              <a:t>kiểm</a:t>
            </a:r>
            <a:r>
              <a:rPr lang="en-US" sz="2000">
                <a:sym typeface="Wingdings" pitchFamily="2" charset="2"/>
              </a:rPr>
              <a:t> </a:t>
            </a:r>
            <a:r>
              <a:rPr lang="en-US" sz="2000" err="1">
                <a:sym typeface="Wingdings" pitchFamily="2" charset="2"/>
              </a:rPr>
              <a:t>tra</a:t>
            </a:r>
            <a:r>
              <a:rPr lang="en-US" sz="2000">
                <a:sym typeface="Wingdings" pitchFamily="2" charset="2"/>
              </a:rPr>
              <a:t> </a:t>
            </a:r>
            <a:r>
              <a:rPr lang="en-US" sz="2000" err="1">
                <a:sym typeface="Wingdings" pitchFamily="2" charset="2"/>
              </a:rPr>
              <a:t>nó</a:t>
            </a:r>
            <a:r>
              <a:rPr lang="en-US" sz="2000">
                <a:sym typeface="Wingdings" pitchFamily="2" charset="2"/>
              </a:rPr>
              <a:t> </a:t>
            </a:r>
            <a:r>
              <a:rPr lang="en-US" sz="2000" err="1">
                <a:sym typeface="Wingdings" pitchFamily="2" charset="2"/>
              </a:rPr>
              <a:t>đã</a:t>
            </a:r>
            <a:r>
              <a:rPr lang="en-US" sz="2000">
                <a:sym typeface="Wingdings" pitchFamily="2" charset="2"/>
              </a:rPr>
              <a:t> </a:t>
            </a:r>
            <a:r>
              <a:rPr lang="en-US" sz="2000" err="1">
                <a:sym typeface="Wingdings" pitchFamily="2" charset="2"/>
              </a:rPr>
              <a:t>được</a:t>
            </a:r>
            <a:r>
              <a:rPr lang="en-US" sz="2000">
                <a:sym typeface="Wingdings" pitchFamily="2" charset="2"/>
              </a:rPr>
              <a:t> </a:t>
            </a:r>
            <a:r>
              <a:rPr lang="en-US" sz="2000" err="1">
                <a:sym typeface="Wingdings" pitchFamily="2" charset="2"/>
              </a:rPr>
              <a:t>khởi</a:t>
            </a:r>
            <a:r>
              <a:rPr lang="en-US" sz="2000">
                <a:sym typeface="Wingdings" pitchFamily="2" charset="2"/>
              </a:rPr>
              <a:t> </a:t>
            </a:r>
            <a:r>
              <a:rPr lang="en-US" sz="2000" err="1">
                <a:sym typeface="Wingdings" pitchFamily="2" charset="2"/>
              </a:rPr>
              <a:t>tạo</a:t>
            </a:r>
            <a:r>
              <a:rPr lang="en-US" sz="2000">
                <a:sym typeface="Wingdings" pitchFamily="2" charset="2"/>
              </a:rPr>
              <a:t> hay </a:t>
            </a:r>
            <a:r>
              <a:rPr lang="en-US" sz="2000" err="1">
                <a:sym typeface="Wingdings" pitchFamily="2" charset="2"/>
              </a:rPr>
              <a:t>chưa</a:t>
            </a:r>
            <a:endParaRPr lang="en-US" sz="2000">
              <a:sym typeface="Wingdings" pitchFamily="2" charset="2"/>
            </a:endParaRPr>
          </a:p>
          <a:p>
            <a:pPr lvl="1"/>
            <a:r>
              <a:rPr lang="en-US" sz="2000" err="1">
                <a:solidFill>
                  <a:srgbClr val="9D0580"/>
                </a:solidFill>
                <a:sym typeface="Wingdings" pitchFamily="2" charset="2"/>
              </a:rPr>
              <a:t>Chỉ</a:t>
            </a:r>
            <a:r>
              <a:rPr lang="en-US" sz="2000">
                <a:solidFill>
                  <a:srgbClr val="9D0580"/>
                </a:solidFill>
                <a:sym typeface="Wingdings" pitchFamily="2" charset="2"/>
              </a:rPr>
              <a:t> </a:t>
            </a:r>
            <a:r>
              <a:rPr lang="en-US" sz="2000" err="1">
                <a:solidFill>
                  <a:srgbClr val="9D0580"/>
                </a:solidFill>
                <a:sym typeface="Wingdings" pitchFamily="2" charset="2"/>
              </a:rPr>
              <a:t>gán</a:t>
            </a:r>
            <a:r>
              <a:rPr lang="en-US" sz="2000">
                <a:solidFill>
                  <a:srgbClr val="9D0580"/>
                </a:solidFill>
                <a:sym typeface="Wingdings" pitchFamily="2" charset="2"/>
              </a:rPr>
              <a:t> </a:t>
            </a:r>
            <a:r>
              <a:rPr lang="en-US" sz="2000" err="1">
                <a:sym typeface="Wingdings" pitchFamily="2" charset="2"/>
              </a:rPr>
              <a:t>địa</a:t>
            </a:r>
            <a:r>
              <a:rPr lang="en-US" sz="2000">
                <a:sym typeface="Wingdings" pitchFamily="2" charset="2"/>
              </a:rPr>
              <a:t> </a:t>
            </a:r>
            <a:r>
              <a:rPr lang="en-US" sz="2000" err="1">
                <a:sym typeface="Wingdings" pitchFamily="2" charset="2"/>
              </a:rPr>
              <a:t>chỉ</a:t>
            </a:r>
            <a:r>
              <a:rPr lang="en-US" sz="2000">
                <a:sym typeface="Wingdings" pitchFamily="2" charset="2"/>
              </a:rPr>
              <a:t> </a:t>
            </a:r>
            <a:r>
              <a:rPr lang="en-US" sz="2000" err="1">
                <a:sym typeface="Wingdings" pitchFamily="2" charset="2"/>
              </a:rPr>
              <a:t>các</a:t>
            </a:r>
            <a:r>
              <a:rPr lang="en-US" sz="2000">
                <a:sym typeface="Wingdings" pitchFamily="2" charset="2"/>
              </a:rPr>
              <a:t> </a:t>
            </a:r>
            <a:r>
              <a:rPr lang="en-US" sz="2000" err="1">
                <a:sym typeface="Wingdings" pitchFamily="2" charset="2"/>
              </a:rPr>
              <a:t>biến</a:t>
            </a:r>
            <a:r>
              <a:rPr lang="en-US" sz="2000">
                <a:sym typeface="Wingdings" pitchFamily="2" charset="2"/>
              </a:rPr>
              <a:t> </a:t>
            </a:r>
            <a:r>
              <a:rPr lang="en-US" sz="2000" err="1">
                <a:sym typeface="Wingdings" pitchFamily="2" charset="2"/>
              </a:rPr>
              <a:t>đã</a:t>
            </a:r>
            <a:r>
              <a:rPr lang="en-US" sz="2000">
                <a:sym typeface="Wingdings" pitchFamily="2" charset="2"/>
              </a:rPr>
              <a:t> </a:t>
            </a:r>
            <a:r>
              <a:rPr lang="en-US" sz="2000" err="1">
                <a:sym typeface="Wingdings" pitchFamily="2" charset="2"/>
              </a:rPr>
              <a:t>được</a:t>
            </a:r>
            <a:r>
              <a:rPr lang="en-US" sz="2000">
                <a:sym typeface="Wingdings" pitchFamily="2" charset="2"/>
              </a:rPr>
              <a:t> </a:t>
            </a:r>
            <a:r>
              <a:rPr lang="en-US" sz="2000" err="1">
                <a:sym typeface="Wingdings" pitchFamily="2" charset="2"/>
              </a:rPr>
              <a:t>tạo</a:t>
            </a:r>
            <a:r>
              <a:rPr lang="en-US" sz="2000">
                <a:sym typeface="Wingdings" pitchFamily="2" charset="2"/>
              </a:rPr>
              <a:t> ra (biến tĩnh hoặc bộ nhớ cấp phát) cho con trỏ để đảm bảo con trỏ luôn trỏ tới vùng nhớ hợp lệ</a:t>
            </a:r>
          </a:p>
          <a:p>
            <a:pPr lvl="1"/>
            <a:r>
              <a:rPr lang="en-US" sz="2000" err="1"/>
              <a:t>Phải</a:t>
            </a:r>
            <a:r>
              <a:rPr lang="en-US" sz="2000"/>
              <a:t> </a:t>
            </a:r>
            <a:r>
              <a:rPr lang="en-US" sz="2000" err="1">
                <a:solidFill>
                  <a:srgbClr val="9D0580"/>
                </a:solidFill>
              </a:rPr>
              <a:t>kiểm</a:t>
            </a:r>
            <a:r>
              <a:rPr lang="en-US" sz="2000">
                <a:solidFill>
                  <a:srgbClr val="9D0580"/>
                </a:solidFill>
              </a:rPr>
              <a:t> </a:t>
            </a:r>
            <a:r>
              <a:rPr lang="en-US" sz="2000" err="1">
                <a:solidFill>
                  <a:srgbClr val="9D0580"/>
                </a:solidFill>
              </a:rPr>
              <a:t>tra</a:t>
            </a:r>
            <a:r>
              <a:rPr lang="en-US" sz="2000">
                <a:solidFill>
                  <a:srgbClr val="9D0580"/>
                </a:solidFill>
              </a:rPr>
              <a:t> </a:t>
            </a:r>
            <a:r>
              <a:rPr lang="en-US" sz="2000" err="1"/>
              <a:t>độ</a:t>
            </a:r>
            <a:r>
              <a:rPr lang="en-US" sz="2000"/>
              <a:t> </a:t>
            </a:r>
            <a:r>
              <a:rPr lang="en-US" sz="2000" err="1"/>
              <a:t>dài</a:t>
            </a:r>
            <a:r>
              <a:rPr lang="en-US" sz="2000"/>
              <a:t> </a:t>
            </a:r>
            <a:r>
              <a:rPr lang="en-US" sz="2000" err="1"/>
              <a:t>vùng</a:t>
            </a:r>
            <a:r>
              <a:rPr lang="en-US" sz="2000"/>
              <a:t> </a:t>
            </a:r>
            <a:r>
              <a:rPr lang="en-US" sz="2000" err="1"/>
              <a:t>nhớ</a:t>
            </a:r>
            <a:r>
              <a:rPr lang="en-US" sz="2000"/>
              <a:t> </a:t>
            </a:r>
            <a:r>
              <a:rPr lang="en-US" sz="2000" err="1"/>
              <a:t>mà</a:t>
            </a:r>
            <a:r>
              <a:rPr lang="en-US" sz="2000"/>
              <a:t> con </a:t>
            </a:r>
            <a:r>
              <a:rPr lang="en-US" sz="2000" err="1"/>
              <a:t>trỏ</a:t>
            </a:r>
            <a:r>
              <a:rPr lang="en-US" sz="2000"/>
              <a:t> </a:t>
            </a:r>
            <a:r>
              <a:rPr lang="en-US" sz="2000" err="1"/>
              <a:t>trỏ</a:t>
            </a:r>
            <a:r>
              <a:rPr lang="en-US" sz="2000"/>
              <a:t> </a:t>
            </a:r>
            <a:r>
              <a:rPr lang="en-US" sz="2000" err="1"/>
              <a:t>tới</a:t>
            </a:r>
            <a:r>
              <a:rPr lang="en-US" sz="2000"/>
              <a:t> </a:t>
            </a:r>
            <a:r>
              <a:rPr lang="en-US" sz="2000" err="1"/>
              <a:t>để</a:t>
            </a:r>
            <a:r>
              <a:rPr lang="en-US" sz="2000"/>
              <a:t> </a:t>
            </a:r>
            <a:r>
              <a:rPr lang="en-US" sz="2000" err="1"/>
              <a:t>không</a:t>
            </a:r>
            <a:r>
              <a:rPr lang="en-US" sz="2000"/>
              <a:t> </a:t>
            </a:r>
            <a:r>
              <a:rPr lang="en-US" sz="2000" err="1"/>
              <a:t>bị</a:t>
            </a:r>
            <a:r>
              <a:rPr lang="en-US" sz="2000"/>
              <a:t> </a:t>
            </a:r>
            <a:r>
              <a:rPr lang="en-US" sz="2000" err="1"/>
              <a:t>truy</a:t>
            </a:r>
            <a:r>
              <a:rPr lang="en-US" sz="2000"/>
              <a:t> </a:t>
            </a:r>
            <a:r>
              <a:rPr lang="en-US" sz="2000" err="1"/>
              <a:t>xuất</a:t>
            </a:r>
            <a:r>
              <a:rPr lang="en-US" sz="2000"/>
              <a:t> </a:t>
            </a:r>
            <a:r>
              <a:rPr lang="en-US" sz="2000" err="1"/>
              <a:t>vượt</a:t>
            </a:r>
            <a:r>
              <a:rPr lang="en-US" sz="2000"/>
              <a:t> quá (</a:t>
            </a:r>
            <a:r>
              <a:rPr lang="en-US" sz="2000" err="1"/>
              <a:t>lỗi</a:t>
            </a:r>
            <a:r>
              <a:rPr lang="en-US" sz="2000"/>
              <a:t> buffer overflow)</a:t>
            </a:r>
          </a:p>
          <a:p>
            <a:pPr lvl="1"/>
            <a:r>
              <a:rPr lang="en-US" sz="2000" err="1"/>
              <a:t>Khi</a:t>
            </a:r>
            <a:r>
              <a:rPr lang="en-US" sz="2000"/>
              <a:t> </a:t>
            </a:r>
            <a:r>
              <a:rPr lang="en-US" sz="2000" err="1"/>
              <a:t>vùng</a:t>
            </a:r>
            <a:r>
              <a:rPr lang="en-US" sz="2000"/>
              <a:t> </a:t>
            </a:r>
            <a:r>
              <a:rPr lang="en-US" sz="2000" err="1"/>
              <a:t>nhớ</a:t>
            </a:r>
            <a:r>
              <a:rPr lang="en-US" sz="2000"/>
              <a:t> </a:t>
            </a:r>
            <a:r>
              <a:rPr lang="en-US" sz="2000" err="1"/>
              <a:t>đã</a:t>
            </a:r>
            <a:r>
              <a:rPr lang="en-US" sz="2000"/>
              <a:t> </a:t>
            </a:r>
            <a:r>
              <a:rPr lang="en-US" sz="2000" err="1"/>
              <a:t>cấp</a:t>
            </a:r>
            <a:r>
              <a:rPr lang="en-US" sz="2000"/>
              <a:t> </a:t>
            </a:r>
            <a:r>
              <a:rPr lang="en-US" sz="2000" err="1"/>
              <a:t>phát</a:t>
            </a:r>
            <a:r>
              <a:rPr lang="en-US" sz="2000"/>
              <a:t> </a:t>
            </a:r>
            <a:r>
              <a:rPr lang="en-US" sz="2000" err="1"/>
              <a:t>không</a:t>
            </a:r>
            <a:r>
              <a:rPr lang="en-US" sz="2000"/>
              <a:t> </a:t>
            </a:r>
            <a:r>
              <a:rPr lang="en-US" sz="2000" err="1"/>
              <a:t>còn</a:t>
            </a:r>
            <a:r>
              <a:rPr lang="en-US" sz="2000"/>
              <a:t> </a:t>
            </a:r>
            <a:r>
              <a:rPr lang="en-US" sz="2000" err="1"/>
              <a:t>dùng</a:t>
            </a:r>
            <a:r>
              <a:rPr lang="en-US" sz="2000"/>
              <a:t> </a:t>
            </a:r>
            <a:r>
              <a:rPr lang="en-US" sz="2000" err="1"/>
              <a:t>đến</a:t>
            </a:r>
            <a:r>
              <a:rPr lang="en-US" sz="2000"/>
              <a:t> </a:t>
            </a:r>
            <a:r>
              <a:rPr lang="en-US" sz="2000" err="1"/>
              <a:t>nữa</a:t>
            </a:r>
            <a:r>
              <a:rPr lang="en-US" sz="2000"/>
              <a:t>, </a:t>
            </a:r>
            <a:r>
              <a:rPr lang="en-US" sz="2000" err="1">
                <a:solidFill>
                  <a:srgbClr val="9D0580"/>
                </a:solidFill>
              </a:rPr>
              <a:t>phải</a:t>
            </a:r>
            <a:r>
              <a:rPr lang="en-US" sz="2000">
                <a:solidFill>
                  <a:srgbClr val="9D0580"/>
                </a:solidFill>
              </a:rPr>
              <a:t> </a:t>
            </a:r>
            <a:r>
              <a:rPr lang="en-US" sz="2000" err="1">
                <a:solidFill>
                  <a:srgbClr val="9D0580"/>
                </a:solidFill>
              </a:rPr>
              <a:t>huỷ</a:t>
            </a:r>
            <a:r>
              <a:rPr lang="en-US" sz="2000">
                <a:solidFill>
                  <a:srgbClr val="9D0580"/>
                </a:solidFill>
              </a:rPr>
              <a:t> </a:t>
            </a:r>
            <a:r>
              <a:rPr lang="en-US" sz="2000" err="1">
                <a:solidFill>
                  <a:srgbClr val="9D0580"/>
                </a:solidFill>
              </a:rPr>
              <a:t>bỏ</a:t>
            </a:r>
            <a:r>
              <a:rPr lang="en-US" sz="2000">
                <a:solidFill>
                  <a:srgbClr val="9D0580"/>
                </a:solidFill>
              </a:rPr>
              <a:t> </a:t>
            </a:r>
            <a:r>
              <a:rPr lang="en-US" sz="2000" err="1"/>
              <a:t>nó</a:t>
            </a:r>
            <a:r>
              <a:rPr lang="en-US" sz="2000"/>
              <a:t> </a:t>
            </a:r>
            <a:r>
              <a:rPr lang="en-US" sz="2000" err="1"/>
              <a:t>để</a:t>
            </a:r>
            <a:r>
              <a:rPr lang="en-US" sz="2000"/>
              <a:t> </a:t>
            </a:r>
            <a:r>
              <a:rPr lang="en-US" sz="2000" err="1"/>
              <a:t>có</a:t>
            </a:r>
            <a:r>
              <a:rPr lang="en-US" sz="2000"/>
              <a:t> </a:t>
            </a:r>
            <a:r>
              <a:rPr lang="en-US" sz="2000" err="1"/>
              <a:t>thể</a:t>
            </a:r>
            <a:r>
              <a:rPr lang="en-US" sz="2000"/>
              <a:t> </a:t>
            </a:r>
            <a:r>
              <a:rPr lang="en-US" sz="2000" err="1"/>
              <a:t>sử</a:t>
            </a:r>
            <a:r>
              <a:rPr lang="en-US" sz="2000"/>
              <a:t> </a:t>
            </a:r>
            <a:r>
              <a:rPr lang="en-US" sz="2000" err="1"/>
              <a:t>dụng</a:t>
            </a:r>
            <a:r>
              <a:rPr lang="en-US" sz="2000"/>
              <a:t> </a:t>
            </a:r>
            <a:r>
              <a:rPr lang="en-US" sz="2000" err="1"/>
              <a:t>lại</a:t>
            </a:r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vi-VN" noProof="1"/>
              <a:t>EE3490: Kỹ thuật lập trình – HK1 2015/2016</a:t>
            </a:r>
            <a:endParaRPr lang="en-US" noProof="1"/>
          </a:p>
          <a:p>
            <a:pPr algn="r"/>
            <a:r>
              <a:rPr lang="vi-VN" noProof="1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Kết luận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Con </a:t>
            </a:r>
            <a:r>
              <a:rPr lang="en-US" err="1"/>
              <a:t>trỏ</a:t>
            </a:r>
            <a:r>
              <a:rPr lang="en-US"/>
              <a:t> </a:t>
            </a:r>
            <a:r>
              <a:rPr lang="en-US" err="1"/>
              <a:t>là</a:t>
            </a:r>
            <a:r>
              <a:rPr lang="en-US"/>
              <a:t> </a:t>
            </a:r>
            <a:r>
              <a:rPr lang="en-US" err="1"/>
              <a:t>một</a:t>
            </a:r>
            <a:r>
              <a:rPr lang="en-US"/>
              <a:t> </a:t>
            </a:r>
            <a:r>
              <a:rPr lang="en-US" err="1"/>
              <a:t>đặc</a:t>
            </a:r>
            <a:r>
              <a:rPr lang="en-US"/>
              <a:t> </a:t>
            </a:r>
            <a:r>
              <a:rPr lang="en-US" err="1"/>
              <a:t>trưng</a:t>
            </a:r>
            <a:r>
              <a:rPr lang="en-US"/>
              <a:t> </a:t>
            </a:r>
            <a:r>
              <a:rPr lang="en-US" err="1"/>
              <a:t>quan</a:t>
            </a:r>
            <a:r>
              <a:rPr lang="en-US"/>
              <a:t> </a:t>
            </a:r>
            <a:r>
              <a:rPr lang="en-US" err="1"/>
              <a:t>trọng</a:t>
            </a:r>
            <a:r>
              <a:rPr lang="en-US"/>
              <a:t> </a:t>
            </a:r>
            <a:r>
              <a:rPr lang="en-US" err="1"/>
              <a:t>tạo</a:t>
            </a:r>
            <a:r>
              <a:rPr lang="en-US"/>
              <a:t> </a:t>
            </a:r>
            <a:r>
              <a:rPr lang="en-US" err="1"/>
              <a:t>nên</a:t>
            </a:r>
            <a:r>
              <a:rPr lang="en-US"/>
              <a:t> </a:t>
            </a:r>
            <a:r>
              <a:rPr lang="en-US" err="1">
                <a:solidFill>
                  <a:srgbClr val="9D0580"/>
                </a:solidFill>
              </a:rPr>
              <a:t>sức</a:t>
            </a:r>
            <a:r>
              <a:rPr lang="en-US">
                <a:solidFill>
                  <a:srgbClr val="9D0580"/>
                </a:solidFill>
              </a:rPr>
              <a:t> </a:t>
            </a:r>
            <a:r>
              <a:rPr lang="en-US" err="1">
                <a:solidFill>
                  <a:srgbClr val="9D0580"/>
                </a:solidFill>
              </a:rPr>
              <a:t>mạnh</a:t>
            </a:r>
            <a:r>
              <a:rPr lang="en-US"/>
              <a:t> </a:t>
            </a:r>
            <a:r>
              <a:rPr lang="en-US" err="1"/>
              <a:t>của</a:t>
            </a:r>
            <a:r>
              <a:rPr lang="en-US"/>
              <a:t> C so </a:t>
            </a:r>
            <a:r>
              <a:rPr lang="en-US" err="1"/>
              <a:t>với</a:t>
            </a:r>
            <a:r>
              <a:rPr lang="en-US"/>
              <a:t> </a:t>
            </a:r>
            <a:r>
              <a:rPr lang="en-US" err="1"/>
              <a:t>các</a:t>
            </a:r>
            <a:r>
              <a:rPr lang="en-US"/>
              <a:t> </a:t>
            </a:r>
            <a:r>
              <a:rPr lang="en-US" err="1"/>
              <a:t>ngôn</a:t>
            </a:r>
            <a:r>
              <a:rPr lang="en-US"/>
              <a:t> </a:t>
            </a:r>
            <a:r>
              <a:rPr lang="en-US" err="1"/>
              <a:t>ngữ</a:t>
            </a:r>
            <a:r>
              <a:rPr lang="en-US"/>
              <a:t> </a:t>
            </a:r>
            <a:r>
              <a:rPr lang="en-US" err="1"/>
              <a:t>khác</a:t>
            </a:r>
            <a:r>
              <a:rPr lang="en-US"/>
              <a:t>, </a:t>
            </a:r>
            <a:r>
              <a:rPr lang="en-US" err="1"/>
              <a:t>nhưng</a:t>
            </a:r>
            <a:r>
              <a:rPr lang="en-US"/>
              <a:t> </a:t>
            </a:r>
            <a:r>
              <a:rPr lang="en-US" err="1"/>
              <a:t>là</a:t>
            </a:r>
            <a:r>
              <a:rPr lang="en-US"/>
              <a:t> con </a:t>
            </a:r>
            <a:r>
              <a:rPr lang="en-US" err="1"/>
              <a:t>dao</a:t>
            </a:r>
            <a:r>
              <a:rPr lang="en-US"/>
              <a:t> </a:t>
            </a:r>
            <a:r>
              <a:rPr lang="en-US" err="1"/>
              <a:t>hai</a:t>
            </a:r>
            <a:r>
              <a:rPr lang="en-US"/>
              <a:t> </a:t>
            </a:r>
            <a:r>
              <a:rPr lang="en-US" err="1"/>
              <a:t>lưỡi</a:t>
            </a:r>
            <a:r>
              <a:rPr lang="en-US"/>
              <a:t> </a:t>
            </a:r>
            <a:r>
              <a:rPr lang="en-US" err="1"/>
              <a:t>vì</a:t>
            </a:r>
            <a:r>
              <a:rPr lang="en-US"/>
              <a:t> </a:t>
            </a:r>
            <a:r>
              <a:rPr lang="en-US" err="1"/>
              <a:t>một</a:t>
            </a:r>
            <a:r>
              <a:rPr lang="en-US"/>
              <a:t> </a:t>
            </a:r>
            <a:r>
              <a:rPr lang="en-US" err="1"/>
              <a:t>khi</a:t>
            </a:r>
            <a:r>
              <a:rPr lang="en-US"/>
              <a:t> </a:t>
            </a:r>
            <a:r>
              <a:rPr lang="en-US" err="1"/>
              <a:t>sử</a:t>
            </a:r>
            <a:r>
              <a:rPr lang="en-US"/>
              <a:t> </a:t>
            </a:r>
            <a:r>
              <a:rPr lang="en-US" err="1"/>
              <a:t>dụng</a:t>
            </a:r>
            <a:r>
              <a:rPr lang="en-US"/>
              <a:t> </a:t>
            </a:r>
            <a:r>
              <a:rPr lang="en-US" err="1"/>
              <a:t>sai</a:t>
            </a:r>
            <a:r>
              <a:rPr lang="en-US"/>
              <a:t> </a:t>
            </a:r>
            <a:r>
              <a:rPr lang="en-US" err="1"/>
              <a:t>thì</a:t>
            </a:r>
            <a:r>
              <a:rPr lang="en-US"/>
              <a:t> </a:t>
            </a:r>
            <a:r>
              <a:rPr lang="en-US" err="1"/>
              <a:t>việc</a:t>
            </a:r>
            <a:r>
              <a:rPr lang="en-US"/>
              <a:t> </a:t>
            </a:r>
            <a:r>
              <a:rPr lang="en-US" err="1"/>
              <a:t>gỡ</a:t>
            </a:r>
            <a:r>
              <a:rPr lang="en-US"/>
              <a:t> </a:t>
            </a:r>
            <a:r>
              <a:rPr lang="en-US" err="1"/>
              <a:t>lỗi</a:t>
            </a:r>
            <a:r>
              <a:rPr lang="en-US"/>
              <a:t> </a:t>
            </a:r>
            <a:r>
              <a:rPr lang="en-US" err="1"/>
              <a:t>là</a:t>
            </a:r>
            <a:r>
              <a:rPr lang="en-US"/>
              <a:t> </a:t>
            </a:r>
            <a:r>
              <a:rPr lang="en-US" err="1"/>
              <a:t>rất</a:t>
            </a:r>
            <a:r>
              <a:rPr lang="en-US"/>
              <a:t> </a:t>
            </a:r>
            <a:r>
              <a:rPr lang="en-US" err="1"/>
              <a:t>khó</a:t>
            </a:r>
            <a:r>
              <a:rPr lang="en-US"/>
              <a:t> </a:t>
            </a:r>
            <a:r>
              <a:rPr lang="en-US" err="1"/>
              <a:t>khăn</a:t>
            </a:r>
            <a:r>
              <a:rPr lang="en-US"/>
              <a:t> </a:t>
            </a:r>
            <a:r>
              <a:rPr lang="en-US">
                <a:sym typeface="Wingdings" pitchFamily="2" charset="2"/>
              </a:rPr>
              <a:t> </a:t>
            </a:r>
            <a:r>
              <a:rPr lang="en-US" err="1">
                <a:sym typeface="Wingdings" pitchFamily="2" charset="2"/>
              </a:rPr>
              <a:t>cần</a:t>
            </a:r>
            <a:r>
              <a:rPr lang="en-US">
                <a:sym typeface="Wingdings" pitchFamily="2" charset="2"/>
              </a:rPr>
              <a:t> </a:t>
            </a:r>
            <a:r>
              <a:rPr lang="en-US" err="1"/>
              <a:t>nắm</a:t>
            </a:r>
            <a:r>
              <a:rPr lang="en-US"/>
              <a:t> </a:t>
            </a:r>
            <a:r>
              <a:rPr lang="en-US" err="1"/>
              <a:t>vững</a:t>
            </a:r>
            <a:r>
              <a:rPr lang="en-US"/>
              <a:t> </a:t>
            </a:r>
            <a:r>
              <a:rPr lang="en-US" err="1"/>
              <a:t>và</a:t>
            </a:r>
            <a:r>
              <a:rPr lang="en-US"/>
              <a:t> </a:t>
            </a:r>
            <a:r>
              <a:rPr lang="en-US" err="1"/>
              <a:t>sử</a:t>
            </a:r>
            <a:r>
              <a:rPr lang="en-US"/>
              <a:t> </a:t>
            </a:r>
            <a:r>
              <a:rPr lang="en-US" err="1"/>
              <a:t>dụng</a:t>
            </a:r>
            <a:r>
              <a:rPr lang="en-US"/>
              <a:t> con </a:t>
            </a:r>
            <a:r>
              <a:rPr lang="en-US" err="1"/>
              <a:t>trỏ</a:t>
            </a:r>
            <a:r>
              <a:rPr lang="en-US"/>
              <a:t> </a:t>
            </a:r>
            <a:r>
              <a:rPr lang="en-US" err="1"/>
              <a:t>một</a:t>
            </a:r>
            <a:r>
              <a:rPr lang="en-US"/>
              <a:t> </a:t>
            </a:r>
            <a:r>
              <a:rPr lang="en-US" err="1"/>
              <a:t>cách</a:t>
            </a:r>
            <a:r>
              <a:rPr lang="en-US"/>
              <a:t> </a:t>
            </a:r>
            <a:r>
              <a:rPr lang="en-US" err="1">
                <a:solidFill>
                  <a:srgbClr val="9D0580"/>
                </a:solidFill>
              </a:rPr>
              <a:t>linh</a:t>
            </a:r>
            <a:r>
              <a:rPr lang="en-US">
                <a:solidFill>
                  <a:srgbClr val="9D0580"/>
                </a:solidFill>
              </a:rPr>
              <a:t> </a:t>
            </a:r>
            <a:r>
              <a:rPr lang="en-US" err="1">
                <a:solidFill>
                  <a:srgbClr val="9D0580"/>
                </a:solidFill>
              </a:rPr>
              <a:t>hoạt</a:t>
            </a:r>
            <a:endParaRPr lang="en-US">
              <a:solidFill>
                <a:srgbClr val="9D0580"/>
              </a:solidFill>
            </a:endParaRPr>
          </a:p>
          <a:p>
            <a:r>
              <a:rPr lang="en-US"/>
              <a:t>Con </a:t>
            </a:r>
            <a:r>
              <a:rPr lang="en-US" err="1"/>
              <a:t>trỏ</a:t>
            </a:r>
            <a:r>
              <a:rPr lang="en-US"/>
              <a:t> </a:t>
            </a:r>
            <a:r>
              <a:rPr lang="en-US" err="1"/>
              <a:t>còn</a:t>
            </a:r>
            <a:r>
              <a:rPr lang="en-US"/>
              <a:t> </a:t>
            </a:r>
            <a:r>
              <a:rPr lang="en-US" err="1"/>
              <a:t>được</a:t>
            </a:r>
            <a:r>
              <a:rPr lang="en-US"/>
              <a:t> </a:t>
            </a:r>
            <a:r>
              <a:rPr lang="en-US" err="1"/>
              <a:t>dùng</a:t>
            </a:r>
            <a:r>
              <a:rPr lang="en-US"/>
              <a:t> </a:t>
            </a:r>
            <a:r>
              <a:rPr lang="en-US" err="1"/>
              <a:t>rất</a:t>
            </a:r>
            <a:r>
              <a:rPr lang="en-US"/>
              <a:t> </a:t>
            </a:r>
            <a:r>
              <a:rPr lang="en-US" err="1"/>
              <a:t>nhiều</a:t>
            </a:r>
            <a:r>
              <a:rPr lang="en-US"/>
              <a:t> </a:t>
            </a:r>
            <a:r>
              <a:rPr lang="en-US" err="1"/>
              <a:t>trong</a:t>
            </a:r>
            <a:r>
              <a:rPr lang="en-US"/>
              <a:t> </a:t>
            </a:r>
            <a:r>
              <a:rPr lang="en-US" err="1"/>
              <a:t>các</a:t>
            </a:r>
            <a:r>
              <a:rPr lang="en-US"/>
              <a:t> </a:t>
            </a:r>
            <a:r>
              <a:rPr lang="en-US" err="1"/>
              <a:t>trường</a:t>
            </a:r>
            <a:r>
              <a:rPr lang="en-US"/>
              <a:t> </a:t>
            </a:r>
            <a:r>
              <a:rPr lang="en-US" err="1"/>
              <a:t>hợp</a:t>
            </a:r>
            <a:r>
              <a:rPr lang="en-US"/>
              <a:t> </a:t>
            </a:r>
            <a:r>
              <a:rPr lang="en-US" err="1"/>
              <a:t>sau</a:t>
            </a:r>
            <a:r>
              <a:rPr lang="en-US"/>
              <a:t>:</a:t>
            </a:r>
          </a:p>
          <a:p>
            <a:pPr lvl="1"/>
            <a:r>
              <a:rPr lang="en-US" err="1"/>
              <a:t>Truyền</a:t>
            </a:r>
            <a:r>
              <a:rPr lang="en-US"/>
              <a:t> </a:t>
            </a:r>
            <a:r>
              <a:rPr lang="en-US" err="1"/>
              <a:t>giá</a:t>
            </a:r>
            <a:r>
              <a:rPr lang="en-US"/>
              <a:t> </a:t>
            </a:r>
            <a:r>
              <a:rPr lang="en-US" err="1"/>
              <a:t>trị</a:t>
            </a:r>
            <a:r>
              <a:rPr lang="en-US"/>
              <a:t> </a:t>
            </a:r>
            <a:r>
              <a:rPr lang="en-US" err="1"/>
              <a:t>từ</a:t>
            </a:r>
            <a:r>
              <a:rPr lang="en-US"/>
              <a:t> </a:t>
            </a:r>
            <a:r>
              <a:rPr lang="en-US" err="1"/>
              <a:t>hàm</a:t>
            </a:r>
            <a:r>
              <a:rPr lang="en-US"/>
              <a:t> </a:t>
            </a:r>
            <a:r>
              <a:rPr lang="en-US" err="1"/>
              <a:t>ra</a:t>
            </a:r>
            <a:r>
              <a:rPr lang="en-US"/>
              <a:t> </a:t>
            </a:r>
            <a:r>
              <a:rPr lang="en-US" err="1"/>
              <a:t>ngoài</a:t>
            </a:r>
            <a:r>
              <a:rPr lang="en-US"/>
              <a:t> qua </a:t>
            </a:r>
            <a:r>
              <a:rPr lang="en-US" err="1"/>
              <a:t>tham</a:t>
            </a:r>
            <a:r>
              <a:rPr lang="en-US"/>
              <a:t> </a:t>
            </a:r>
            <a:r>
              <a:rPr lang="en-US" err="1"/>
              <a:t>số</a:t>
            </a:r>
            <a:endParaRPr lang="en-US"/>
          </a:p>
          <a:p>
            <a:pPr lvl="1"/>
            <a:r>
              <a:rPr lang="en-US"/>
              <a:t>Con </a:t>
            </a:r>
            <a:r>
              <a:rPr lang="en-US" err="1"/>
              <a:t>trỏ</a:t>
            </a:r>
            <a:r>
              <a:rPr lang="en-US"/>
              <a:t> </a:t>
            </a:r>
            <a:r>
              <a:rPr lang="en-US" err="1"/>
              <a:t>hàm</a:t>
            </a:r>
            <a:endParaRPr lang="en-US"/>
          </a:p>
          <a:p>
            <a:pPr lvl="1"/>
            <a:r>
              <a:rPr lang="en-US" err="1"/>
              <a:t>Cấu</a:t>
            </a:r>
            <a:r>
              <a:rPr lang="en-US"/>
              <a:t> </a:t>
            </a:r>
            <a:r>
              <a:rPr lang="en-US" err="1"/>
              <a:t>trúc</a:t>
            </a:r>
            <a:r>
              <a:rPr lang="en-US"/>
              <a:t> </a:t>
            </a:r>
            <a:r>
              <a:rPr lang="en-US" err="1"/>
              <a:t>dữ</a:t>
            </a:r>
            <a:r>
              <a:rPr lang="en-US"/>
              <a:t> </a:t>
            </a:r>
            <a:r>
              <a:rPr lang="en-US" err="1"/>
              <a:t>liệu</a:t>
            </a:r>
            <a:r>
              <a:rPr lang="en-US"/>
              <a:t>: </a:t>
            </a:r>
            <a:r>
              <a:rPr lang="en-US" err="1"/>
              <a:t>chuỗi</a:t>
            </a:r>
            <a:r>
              <a:rPr lang="en-US"/>
              <a:t> </a:t>
            </a:r>
            <a:r>
              <a:rPr lang="en-US" err="1"/>
              <a:t>liên</a:t>
            </a:r>
            <a:r>
              <a:rPr lang="en-US"/>
              <a:t> </a:t>
            </a:r>
            <a:r>
              <a:rPr lang="en-US" err="1"/>
              <a:t>kết</a:t>
            </a:r>
            <a:r>
              <a:rPr lang="en-US"/>
              <a:t>, </a:t>
            </a:r>
            <a:r>
              <a:rPr lang="en-US" err="1"/>
              <a:t>hàng</a:t>
            </a:r>
            <a:r>
              <a:rPr lang="en-US"/>
              <a:t> </a:t>
            </a:r>
            <a:r>
              <a:rPr lang="en-US" err="1"/>
              <a:t>đợi</a:t>
            </a:r>
            <a:r>
              <a:rPr lang="en-US"/>
              <a:t>, </a:t>
            </a:r>
            <a:r>
              <a:rPr lang="en-US" err="1"/>
              <a:t>mảng</a:t>
            </a:r>
            <a:r>
              <a:rPr lang="en-US"/>
              <a:t> </a:t>
            </a:r>
            <a:r>
              <a:rPr lang="en-US" err="1"/>
              <a:t>động</a:t>
            </a:r>
            <a:r>
              <a:rPr lang="en-US"/>
              <a:t>,…</a:t>
            </a:r>
          </a:p>
          <a:p>
            <a:pPr>
              <a:buNone/>
            </a:pPr>
            <a:r>
              <a:rPr lang="en-US">
                <a:sym typeface="Wingdings" pitchFamily="2" charset="2"/>
              </a:rPr>
              <a:t> </a:t>
            </a:r>
            <a:r>
              <a:rPr lang="en-US" err="1">
                <a:sym typeface="Wingdings" pitchFamily="2" charset="2"/>
              </a:rPr>
              <a:t>sẽ</a:t>
            </a:r>
            <a:r>
              <a:rPr lang="en-US">
                <a:sym typeface="Wingdings" pitchFamily="2" charset="2"/>
              </a:rPr>
              <a:t> </a:t>
            </a:r>
            <a:r>
              <a:rPr lang="en-US" err="1">
                <a:sym typeface="Wingdings" pitchFamily="2" charset="2"/>
              </a:rPr>
              <a:t>còn</a:t>
            </a:r>
            <a:r>
              <a:rPr lang="en-US">
                <a:sym typeface="Wingdings" pitchFamily="2" charset="2"/>
              </a:rPr>
              <a:t> </a:t>
            </a:r>
            <a:r>
              <a:rPr lang="en-US" err="1">
                <a:sym typeface="Wingdings" pitchFamily="2" charset="2"/>
              </a:rPr>
              <a:t>trở</a:t>
            </a:r>
            <a:r>
              <a:rPr lang="en-US">
                <a:sym typeface="Wingdings" pitchFamily="2" charset="2"/>
              </a:rPr>
              <a:t> </a:t>
            </a:r>
            <a:r>
              <a:rPr lang="en-US" err="1">
                <a:sym typeface="Wingdings" pitchFamily="2" charset="2"/>
              </a:rPr>
              <a:t>lại</a:t>
            </a:r>
            <a:r>
              <a:rPr lang="en-US">
                <a:sym typeface="Wingdings" pitchFamily="2" charset="2"/>
              </a:rPr>
              <a:t> </a:t>
            </a:r>
            <a:r>
              <a:rPr lang="en-US" err="1">
                <a:sym typeface="Wingdings" pitchFamily="2" charset="2"/>
              </a:rPr>
              <a:t>trong</a:t>
            </a:r>
            <a:r>
              <a:rPr lang="en-US">
                <a:sym typeface="Wingdings" pitchFamily="2" charset="2"/>
              </a:rPr>
              <a:t> </a:t>
            </a:r>
            <a:r>
              <a:rPr lang="en-US" err="1">
                <a:sym typeface="Wingdings" pitchFamily="2" charset="2"/>
              </a:rPr>
              <a:t>các</a:t>
            </a:r>
            <a:r>
              <a:rPr lang="en-US">
                <a:sym typeface="Wingdings" pitchFamily="2" charset="2"/>
              </a:rPr>
              <a:t> </a:t>
            </a:r>
            <a:r>
              <a:rPr lang="en-US" err="1">
                <a:sym typeface="Wingdings" pitchFamily="2" charset="2"/>
              </a:rPr>
              <a:t>bài</a:t>
            </a:r>
            <a:r>
              <a:rPr lang="en-US">
                <a:sym typeface="Wingdings" pitchFamily="2" charset="2"/>
              </a:rPr>
              <a:t> </a:t>
            </a:r>
            <a:r>
              <a:rPr lang="en-US" err="1">
                <a:sym typeface="Wingdings" pitchFamily="2" charset="2"/>
              </a:rPr>
              <a:t>có</a:t>
            </a:r>
            <a:r>
              <a:rPr lang="en-US">
                <a:sym typeface="Wingdings" pitchFamily="2" charset="2"/>
              </a:rPr>
              <a:t> </a:t>
            </a:r>
            <a:r>
              <a:rPr lang="en-US" err="1">
                <a:sym typeface="Wingdings" pitchFamily="2" charset="2"/>
              </a:rPr>
              <a:t>liên</a:t>
            </a:r>
            <a:r>
              <a:rPr lang="en-US">
                <a:sym typeface="Wingdings" pitchFamily="2" charset="2"/>
              </a:rPr>
              <a:t> </a:t>
            </a:r>
            <a:r>
              <a:rPr lang="en-US" err="1">
                <a:sym typeface="Wingdings" pitchFamily="2" charset="2"/>
              </a:rPr>
              <a:t>quan</a:t>
            </a:r>
            <a:endParaRPr lang="en-US">
              <a:sym typeface="Wingdings" pitchFamily="2" charset="2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vi-VN" noProof="1"/>
              <a:t>EE3490: Kỹ thuật lập trình – HK1 2015/2016</a:t>
            </a:r>
            <a:endParaRPr lang="en-US" noProof="1"/>
          </a:p>
          <a:p>
            <a:pPr algn="r"/>
            <a:r>
              <a:rPr lang="vi-VN" noProof="1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990600"/>
          </a:xfrm>
        </p:spPr>
        <p:txBody>
          <a:bodyPr/>
          <a:lstStyle/>
          <a:p>
            <a:r>
              <a:rPr lang="en-US" err="1"/>
              <a:t>Bài</a:t>
            </a:r>
            <a:r>
              <a:rPr lang="en-US"/>
              <a:t> tập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1800" dirty="0" err="1"/>
              <a:t>Viết</a:t>
            </a:r>
            <a:r>
              <a:rPr lang="en-US" sz="1800" dirty="0"/>
              <a:t> </a:t>
            </a:r>
            <a:r>
              <a:rPr lang="en-US" sz="1800" dirty="0" err="1"/>
              <a:t>chương</a:t>
            </a:r>
            <a:r>
              <a:rPr lang="en-US" sz="1800" dirty="0"/>
              <a:t> </a:t>
            </a:r>
            <a:r>
              <a:rPr lang="en-US" sz="1800" dirty="0" err="1"/>
              <a:t>trình</a:t>
            </a:r>
            <a:r>
              <a:rPr lang="en-US" sz="1800" dirty="0"/>
              <a:t>:</a:t>
            </a:r>
          </a:p>
          <a:p>
            <a:pPr marL="914400" lvl="2" indent="-365125">
              <a:buFont typeface="Arial" pitchFamily="34" charset="0"/>
              <a:buChar char="•"/>
            </a:pPr>
            <a:r>
              <a:rPr lang="en-US" sz="1600" dirty="0" err="1"/>
              <a:t>Nhập</a:t>
            </a:r>
            <a:r>
              <a:rPr lang="en-US" sz="1600" dirty="0"/>
              <a:t> </a:t>
            </a:r>
            <a:r>
              <a:rPr lang="en-US" sz="1600" dirty="0" err="1"/>
              <a:t>một</a:t>
            </a:r>
            <a:r>
              <a:rPr lang="en-US" sz="1600" dirty="0"/>
              <a:t> </a:t>
            </a:r>
            <a:r>
              <a:rPr lang="en-US" sz="1600" dirty="0" err="1"/>
              <a:t>số</a:t>
            </a:r>
            <a:r>
              <a:rPr lang="en-US" sz="1600" dirty="0"/>
              <a:t> </a:t>
            </a:r>
            <a:r>
              <a:rPr lang="en-US" sz="1600" dirty="0" err="1"/>
              <a:t>nguyên</a:t>
            </a:r>
            <a:r>
              <a:rPr lang="en-US" sz="1600" dirty="0"/>
              <a:t> N</a:t>
            </a:r>
          </a:p>
          <a:p>
            <a:pPr marL="914400" lvl="2" indent="-365125">
              <a:buFont typeface="Arial" pitchFamily="34" charset="0"/>
              <a:buChar char="•"/>
            </a:pPr>
            <a:r>
              <a:rPr lang="en-US" sz="1600" dirty="0" err="1"/>
              <a:t>Cấp</a:t>
            </a:r>
            <a:r>
              <a:rPr lang="en-US" sz="1600" dirty="0"/>
              <a:t> </a:t>
            </a:r>
            <a:r>
              <a:rPr lang="en-US" sz="1600" dirty="0" err="1"/>
              <a:t>phát</a:t>
            </a:r>
            <a:r>
              <a:rPr lang="en-US" sz="1600" dirty="0"/>
              <a:t> </a:t>
            </a:r>
            <a:r>
              <a:rPr lang="en-US" sz="1600" dirty="0" err="1"/>
              <a:t>một</a:t>
            </a:r>
            <a:r>
              <a:rPr lang="en-US" sz="1600" dirty="0"/>
              <a:t> </a:t>
            </a:r>
            <a:r>
              <a:rPr lang="en-US" sz="1600" dirty="0" err="1"/>
              <a:t>mảng</a:t>
            </a:r>
            <a:r>
              <a:rPr lang="en-US" sz="1600" dirty="0"/>
              <a:t> N </a:t>
            </a:r>
            <a:r>
              <a:rPr lang="en-US" sz="1600" dirty="0" err="1"/>
              <a:t>số</a:t>
            </a:r>
            <a:r>
              <a:rPr lang="en-US" sz="1600" dirty="0"/>
              <a:t> </a:t>
            </a:r>
            <a:r>
              <a:rPr lang="en-US" sz="1600" dirty="0" err="1"/>
              <a:t>nguyên</a:t>
            </a:r>
            <a:r>
              <a:rPr lang="en-US" sz="1600" dirty="0"/>
              <a:t> </a:t>
            </a:r>
            <a:r>
              <a:rPr lang="en-US" sz="1600" dirty="0" err="1"/>
              <a:t>và</a:t>
            </a:r>
            <a:r>
              <a:rPr lang="en-US" sz="1600" dirty="0"/>
              <a:t> </a:t>
            </a:r>
            <a:r>
              <a:rPr lang="en-US" sz="1600" dirty="0" err="1"/>
              <a:t>nhập</a:t>
            </a:r>
            <a:r>
              <a:rPr lang="en-US" sz="1600" dirty="0"/>
              <a:t> </a:t>
            </a:r>
            <a:r>
              <a:rPr lang="en-US" sz="1600" dirty="0" err="1"/>
              <a:t>dữ</a:t>
            </a:r>
            <a:r>
              <a:rPr lang="en-US" sz="1600" dirty="0"/>
              <a:t> </a:t>
            </a:r>
            <a:r>
              <a:rPr lang="en-US" sz="1600" dirty="0" err="1"/>
              <a:t>liệu</a:t>
            </a:r>
            <a:r>
              <a:rPr lang="en-US" sz="1600" dirty="0"/>
              <a:t> </a:t>
            </a:r>
            <a:r>
              <a:rPr lang="en-US" sz="1600" dirty="0" err="1"/>
              <a:t>cho</a:t>
            </a:r>
            <a:r>
              <a:rPr lang="en-US" sz="1600" dirty="0"/>
              <a:t> </a:t>
            </a:r>
            <a:r>
              <a:rPr lang="en-US" sz="1600" dirty="0" err="1"/>
              <a:t>nó</a:t>
            </a:r>
            <a:endParaRPr lang="en-US" sz="1600" dirty="0"/>
          </a:p>
          <a:p>
            <a:pPr marL="914400" lvl="2" indent="-365125">
              <a:buFont typeface="Arial" pitchFamily="34" charset="0"/>
              <a:buChar char="•"/>
            </a:pPr>
            <a:r>
              <a:rPr lang="en-US" sz="1600" dirty="0"/>
              <a:t>In </a:t>
            </a:r>
            <a:r>
              <a:rPr lang="en-US" sz="1600" dirty="0" err="1"/>
              <a:t>ra</a:t>
            </a:r>
            <a:r>
              <a:rPr lang="en-US" sz="1600" dirty="0"/>
              <a:t> </a:t>
            </a:r>
            <a:r>
              <a:rPr lang="en-US" sz="1600" dirty="0" err="1"/>
              <a:t>màn</a:t>
            </a:r>
            <a:r>
              <a:rPr lang="en-US" sz="1600" dirty="0"/>
              <a:t> </a:t>
            </a:r>
            <a:r>
              <a:rPr lang="en-US" sz="1600" dirty="0" err="1"/>
              <a:t>hình</a:t>
            </a:r>
            <a:r>
              <a:rPr lang="en-US" sz="1600" dirty="0"/>
              <a:t> </a:t>
            </a:r>
            <a:r>
              <a:rPr lang="en-US" sz="1600" dirty="0" err="1"/>
              <a:t>mảng</a:t>
            </a:r>
            <a:r>
              <a:rPr lang="en-US" sz="1600" dirty="0"/>
              <a:t> </a:t>
            </a:r>
            <a:r>
              <a:rPr lang="en-US" sz="1600" dirty="0" err="1"/>
              <a:t>đó</a:t>
            </a:r>
            <a:r>
              <a:rPr lang="en-US" sz="1600" dirty="0"/>
              <a:t> </a:t>
            </a:r>
            <a:r>
              <a:rPr lang="en-US" sz="1600" dirty="0" err="1"/>
              <a:t>theo</a:t>
            </a:r>
            <a:r>
              <a:rPr lang="en-US" sz="1600" dirty="0"/>
              <a:t> </a:t>
            </a:r>
            <a:r>
              <a:rPr lang="en-US" sz="1600" dirty="0" err="1"/>
              <a:t>thứ</a:t>
            </a:r>
            <a:r>
              <a:rPr lang="en-US" sz="1600" dirty="0"/>
              <a:t> </a:t>
            </a:r>
            <a:r>
              <a:rPr lang="en-US" sz="1600" dirty="0" err="1"/>
              <a:t>tự</a:t>
            </a:r>
            <a:r>
              <a:rPr lang="en-US" sz="1600" dirty="0"/>
              <a:t> </a:t>
            </a:r>
            <a:r>
              <a:rPr lang="en-US" sz="1600" dirty="0" err="1"/>
              <a:t>ngược</a:t>
            </a:r>
            <a:r>
              <a:rPr lang="en-US" sz="1600" dirty="0"/>
              <a:t> </a:t>
            </a:r>
            <a:r>
              <a:rPr lang="en-US" sz="1600" dirty="0" err="1"/>
              <a:t>lại</a:t>
            </a:r>
            <a:endParaRPr lang="en-US" sz="1600" dirty="0"/>
          </a:p>
          <a:p>
            <a:pPr marL="514350" indent="-514350">
              <a:buFont typeface="+mj-lt"/>
              <a:buAutoNum type="arabicPeriod"/>
            </a:pPr>
            <a:r>
              <a:rPr lang="en-US" sz="1800" dirty="0" err="1"/>
              <a:t>Viết</a:t>
            </a:r>
            <a:r>
              <a:rPr lang="en-US" sz="1800" dirty="0"/>
              <a:t> </a:t>
            </a:r>
            <a:r>
              <a:rPr lang="en-US" sz="1800" dirty="0" err="1"/>
              <a:t>chương</a:t>
            </a:r>
            <a:r>
              <a:rPr lang="en-US" sz="1800" dirty="0"/>
              <a:t> </a:t>
            </a:r>
            <a:r>
              <a:rPr lang="en-US" sz="1800" dirty="0" err="1"/>
              <a:t>trình</a:t>
            </a:r>
            <a:r>
              <a:rPr lang="en-US" sz="1800" dirty="0"/>
              <a:t> </a:t>
            </a:r>
            <a:r>
              <a:rPr lang="en-US" sz="1800" dirty="0" err="1"/>
              <a:t>nhập</a:t>
            </a:r>
            <a:r>
              <a:rPr lang="en-US" sz="1800" dirty="0"/>
              <a:t> </a:t>
            </a:r>
            <a:r>
              <a:rPr lang="en-US" sz="1800" dirty="0" err="1"/>
              <a:t>một</a:t>
            </a:r>
            <a:r>
              <a:rPr lang="en-US" sz="1800" dirty="0"/>
              <a:t> </a:t>
            </a:r>
            <a:r>
              <a:rPr lang="en-US" sz="1800" dirty="0" err="1"/>
              <a:t>mảng</a:t>
            </a:r>
            <a:r>
              <a:rPr lang="en-US" sz="1800" dirty="0"/>
              <a:t> </a:t>
            </a:r>
            <a:r>
              <a:rPr lang="en-US" sz="1800" dirty="0" err="1"/>
              <a:t>số</a:t>
            </a:r>
            <a:r>
              <a:rPr lang="en-US" sz="1800" dirty="0"/>
              <a:t> </a:t>
            </a:r>
            <a:r>
              <a:rPr lang="en-US" sz="1800" dirty="0" err="1"/>
              <a:t>thực</a:t>
            </a:r>
            <a:r>
              <a:rPr lang="en-US" sz="1800" dirty="0"/>
              <a:t> </a:t>
            </a:r>
            <a:r>
              <a:rPr lang="en-US" sz="1800" dirty="0" err="1"/>
              <a:t>chưa</a:t>
            </a:r>
            <a:r>
              <a:rPr lang="en-US" sz="1800" dirty="0"/>
              <a:t> </a:t>
            </a:r>
            <a:r>
              <a:rPr lang="en-US" sz="1800" dirty="0" err="1"/>
              <a:t>biết</a:t>
            </a:r>
            <a:r>
              <a:rPr lang="en-US" sz="1800" dirty="0"/>
              <a:t> </a:t>
            </a:r>
            <a:r>
              <a:rPr lang="en-US" sz="1800" dirty="0" err="1"/>
              <a:t>trước</a:t>
            </a:r>
            <a:r>
              <a:rPr lang="en-US" sz="1800" dirty="0"/>
              <a:t> </a:t>
            </a:r>
            <a:r>
              <a:rPr lang="en-US" sz="1800" dirty="0" err="1"/>
              <a:t>số</a:t>
            </a:r>
            <a:r>
              <a:rPr lang="en-US" sz="1800" dirty="0"/>
              <a:t> </a:t>
            </a:r>
            <a:r>
              <a:rPr lang="en-US" sz="1800" dirty="0" err="1"/>
              <a:t>phần</a:t>
            </a:r>
            <a:r>
              <a:rPr lang="en-US" sz="1800" dirty="0"/>
              <a:t> </a:t>
            </a:r>
            <a:r>
              <a:rPr lang="en-US" sz="1800" dirty="0" err="1"/>
              <a:t>tử</a:t>
            </a:r>
            <a:r>
              <a:rPr lang="en-US" sz="1800" dirty="0"/>
              <a:t>, </a:t>
            </a:r>
            <a:r>
              <a:rPr lang="en-US" sz="1800" dirty="0" err="1"/>
              <a:t>và</a:t>
            </a:r>
            <a:r>
              <a:rPr lang="en-US" sz="1800" dirty="0"/>
              <a:t> </a:t>
            </a:r>
            <a:r>
              <a:rPr lang="en-US" sz="1800" dirty="0" err="1"/>
              <a:t>cũng</a:t>
            </a:r>
            <a:r>
              <a:rPr lang="en-US" sz="1800" dirty="0"/>
              <a:t> </a:t>
            </a:r>
            <a:r>
              <a:rPr lang="en-US" sz="1800" dirty="0" err="1"/>
              <a:t>không</a:t>
            </a:r>
            <a:r>
              <a:rPr lang="en-US" sz="1800" dirty="0"/>
              <a:t> </a:t>
            </a:r>
            <a:r>
              <a:rPr lang="en-US" sz="1800" dirty="0" err="1"/>
              <a:t>nhập</a:t>
            </a:r>
            <a:r>
              <a:rPr lang="en-US" sz="1800" dirty="0"/>
              <a:t> </a:t>
            </a:r>
            <a:r>
              <a:rPr lang="en-US" sz="1800" dirty="0" err="1"/>
              <a:t>số</a:t>
            </a:r>
            <a:r>
              <a:rPr lang="en-US" sz="1800" dirty="0"/>
              <a:t> </a:t>
            </a:r>
            <a:r>
              <a:rPr lang="en-US" sz="1800" dirty="0" err="1"/>
              <a:t>phần</a:t>
            </a:r>
            <a:r>
              <a:rPr lang="en-US" sz="1800" dirty="0"/>
              <a:t> </a:t>
            </a:r>
            <a:r>
              <a:rPr lang="en-US" sz="1800" dirty="0" err="1"/>
              <a:t>tử</a:t>
            </a:r>
            <a:r>
              <a:rPr lang="en-US" sz="1800" dirty="0"/>
              <a:t> </a:t>
            </a:r>
            <a:r>
              <a:rPr lang="en-US" sz="1800" dirty="0" err="1"/>
              <a:t>từ</a:t>
            </a:r>
            <a:r>
              <a:rPr lang="en-US" sz="1800" dirty="0"/>
              <a:t> </a:t>
            </a:r>
            <a:r>
              <a:rPr lang="en-US" sz="1800" dirty="0" err="1"/>
              <a:t>đầu</a:t>
            </a:r>
            <a:r>
              <a:rPr lang="en-US" sz="1800" dirty="0"/>
              <a:t> (</a:t>
            </a:r>
            <a:r>
              <a:rPr lang="en-US" sz="1800" dirty="0" err="1"/>
              <a:t>nhập</a:t>
            </a:r>
            <a:r>
              <a:rPr lang="en-US" sz="1800" dirty="0"/>
              <a:t> </a:t>
            </a:r>
            <a:r>
              <a:rPr lang="en-US" sz="1800" dirty="0" err="1"/>
              <a:t>đến</a:t>
            </a:r>
            <a:r>
              <a:rPr lang="en-US" sz="1800" dirty="0"/>
              <a:t> </a:t>
            </a:r>
            <a:r>
              <a:rPr lang="en-US" sz="1800" dirty="0" err="1"/>
              <a:t>đâu</a:t>
            </a:r>
            <a:r>
              <a:rPr lang="en-US" sz="1800" dirty="0"/>
              <a:t> </a:t>
            </a:r>
            <a:r>
              <a:rPr lang="en-US" sz="1800" dirty="0" err="1"/>
              <a:t>mở</a:t>
            </a:r>
            <a:r>
              <a:rPr lang="en-US" sz="1800" dirty="0"/>
              <a:t> </a:t>
            </a:r>
            <a:r>
              <a:rPr lang="en-US" sz="1800" dirty="0" err="1"/>
              <a:t>rộng</a:t>
            </a:r>
            <a:r>
              <a:rPr lang="en-US" sz="1800" dirty="0"/>
              <a:t> </a:t>
            </a:r>
            <a:r>
              <a:rPr lang="en-US" sz="1800" dirty="0" err="1"/>
              <a:t>mảng</a:t>
            </a:r>
            <a:r>
              <a:rPr lang="en-US" sz="1800" dirty="0"/>
              <a:t> </a:t>
            </a:r>
            <a:r>
              <a:rPr lang="en-US" sz="1800" dirty="0" err="1"/>
              <a:t>tới</a:t>
            </a:r>
            <a:r>
              <a:rPr lang="en-US" sz="1800" dirty="0"/>
              <a:t> </a:t>
            </a:r>
            <a:r>
              <a:rPr lang="en-US" sz="1800" dirty="0" err="1"/>
              <a:t>đó</a:t>
            </a:r>
            <a:r>
              <a:rPr lang="en-US" sz="1800" dirty="0"/>
              <a:t>)</a:t>
            </a:r>
            <a:endParaRPr lang="vi-VN" sz="1800" dirty="0"/>
          </a:p>
          <a:p>
            <a:pPr marL="514350" indent="-514350">
              <a:buFont typeface="+mj-lt"/>
              <a:buAutoNum type="arabicPeriod"/>
            </a:pPr>
            <a:r>
              <a:rPr lang="en-US" sz="1800" dirty="0" err="1"/>
              <a:t>Không</a:t>
            </a:r>
            <a:r>
              <a:rPr lang="en-US" sz="1800" dirty="0"/>
              <a:t> </a:t>
            </a:r>
            <a:r>
              <a:rPr lang="en-US" sz="1800" dirty="0" err="1"/>
              <a:t>sử</a:t>
            </a:r>
            <a:r>
              <a:rPr lang="en-US" sz="1800" dirty="0"/>
              <a:t> </a:t>
            </a:r>
            <a:r>
              <a:rPr lang="en-US" sz="1800" dirty="0" err="1"/>
              <a:t>dụng</a:t>
            </a:r>
            <a:r>
              <a:rPr lang="en-US" sz="1800" dirty="0"/>
              <a:t> </a:t>
            </a:r>
            <a:r>
              <a:rPr lang="en-US" sz="1800" dirty="0" err="1"/>
              <a:t>thư</a:t>
            </a:r>
            <a:r>
              <a:rPr lang="en-US" sz="1800" dirty="0"/>
              <a:t> </a:t>
            </a:r>
            <a:r>
              <a:rPr lang="en-US" sz="1800" dirty="0" err="1"/>
              <a:t>viện</a:t>
            </a:r>
            <a:r>
              <a:rPr lang="en-US" sz="1800" dirty="0"/>
              <a:t> </a:t>
            </a:r>
            <a:r>
              <a:rPr lang="en-US" sz="1800" dirty="0" err="1"/>
              <a:t>string.h</a:t>
            </a:r>
            <a:endParaRPr lang="en-US" sz="1800" dirty="0"/>
          </a:p>
          <a:p>
            <a:pPr marL="788988" lvl="1" indent="-514350">
              <a:buFont typeface="+mj-lt"/>
              <a:buAutoNum type="arabicPeriod"/>
            </a:pPr>
            <a:r>
              <a:rPr lang="en-US" sz="1600" dirty="0" err="1"/>
              <a:t>Viết</a:t>
            </a:r>
            <a:r>
              <a:rPr lang="en-US" sz="1600" dirty="0"/>
              <a:t> </a:t>
            </a:r>
            <a:r>
              <a:rPr lang="en-US" sz="1600" dirty="0" err="1"/>
              <a:t>chương</a:t>
            </a:r>
            <a:r>
              <a:rPr lang="en-US" sz="1600" dirty="0"/>
              <a:t> </a:t>
            </a:r>
            <a:r>
              <a:rPr lang="en-US" sz="1600" dirty="0" err="1"/>
              <a:t>trình</a:t>
            </a:r>
            <a:r>
              <a:rPr lang="en-US" sz="1600" dirty="0"/>
              <a:t> </a:t>
            </a:r>
            <a:r>
              <a:rPr lang="en-US" sz="1600" dirty="0" err="1"/>
              <a:t>nhập</a:t>
            </a:r>
            <a:r>
              <a:rPr lang="en-US" sz="1600" dirty="0"/>
              <a:t> </a:t>
            </a:r>
            <a:r>
              <a:rPr lang="en-US" sz="1600" dirty="0" err="1"/>
              <a:t>chuỗi</a:t>
            </a:r>
            <a:r>
              <a:rPr lang="en-US" sz="1600" dirty="0"/>
              <a:t> s1, </a:t>
            </a:r>
            <a:r>
              <a:rPr lang="en-US" sz="1600" dirty="0" err="1"/>
              <a:t>sau</a:t>
            </a:r>
            <a:r>
              <a:rPr lang="en-US" sz="1600" dirty="0"/>
              <a:t> </a:t>
            </a:r>
            <a:r>
              <a:rPr lang="en-US" sz="1600" dirty="0" err="1"/>
              <a:t>đó</a:t>
            </a:r>
            <a:r>
              <a:rPr lang="en-US" sz="1600" dirty="0"/>
              <a:t> copy s1 </a:t>
            </a:r>
            <a:r>
              <a:rPr lang="en-US" sz="1600" dirty="0" err="1"/>
              <a:t>vào</a:t>
            </a:r>
            <a:r>
              <a:rPr lang="en-US" sz="1600" dirty="0"/>
              <a:t> </a:t>
            </a:r>
            <a:r>
              <a:rPr lang="en-US" sz="1600" dirty="0" err="1"/>
              <a:t>chuỗi</a:t>
            </a:r>
            <a:r>
              <a:rPr lang="en-US" sz="1600" dirty="0"/>
              <a:t> s2</a:t>
            </a:r>
          </a:p>
          <a:p>
            <a:pPr marL="788988" lvl="1" indent="-514350">
              <a:buFont typeface="+mj-lt"/>
              <a:buAutoNum type="arabicPeriod"/>
            </a:pPr>
            <a:r>
              <a:rPr lang="en-US" sz="1600" dirty="0" err="1"/>
              <a:t>Viết</a:t>
            </a:r>
            <a:r>
              <a:rPr lang="en-US" sz="1600" dirty="0"/>
              <a:t> </a:t>
            </a:r>
            <a:r>
              <a:rPr lang="en-US" sz="1600" dirty="0" err="1"/>
              <a:t>chương</a:t>
            </a:r>
            <a:r>
              <a:rPr lang="en-US" sz="1600" dirty="0"/>
              <a:t> </a:t>
            </a:r>
            <a:r>
              <a:rPr lang="en-US" sz="1600" dirty="0" err="1"/>
              <a:t>trình</a:t>
            </a:r>
            <a:r>
              <a:rPr lang="en-US" sz="1600" dirty="0"/>
              <a:t> </a:t>
            </a:r>
            <a:r>
              <a:rPr lang="en-US" sz="1600" dirty="0" err="1"/>
              <a:t>nhập</a:t>
            </a:r>
            <a:r>
              <a:rPr lang="en-US" sz="1600" dirty="0"/>
              <a:t> 2 </a:t>
            </a:r>
            <a:r>
              <a:rPr lang="en-US" sz="1600" dirty="0" err="1"/>
              <a:t>chuỗi</a:t>
            </a:r>
            <a:r>
              <a:rPr lang="en-US" sz="1600" dirty="0"/>
              <a:t> s1 </a:t>
            </a:r>
            <a:r>
              <a:rPr lang="en-US" sz="1600" dirty="0" err="1"/>
              <a:t>và</a:t>
            </a:r>
            <a:r>
              <a:rPr lang="en-US" sz="1600" dirty="0"/>
              <a:t> s2, </a:t>
            </a:r>
            <a:r>
              <a:rPr lang="en-US" sz="1600" dirty="0" err="1"/>
              <a:t>sau</a:t>
            </a:r>
            <a:r>
              <a:rPr lang="en-US" sz="1600" dirty="0"/>
              <a:t> </a:t>
            </a:r>
            <a:r>
              <a:rPr lang="en-US" sz="1600" dirty="0" err="1"/>
              <a:t>đó</a:t>
            </a:r>
            <a:r>
              <a:rPr lang="en-US" sz="1600" dirty="0"/>
              <a:t> so </a:t>
            </a:r>
            <a:r>
              <a:rPr lang="en-US" sz="1600" dirty="0" err="1"/>
              <a:t>sánh</a:t>
            </a:r>
            <a:r>
              <a:rPr lang="en-US" sz="1600" dirty="0"/>
              <a:t> </a:t>
            </a:r>
            <a:r>
              <a:rPr lang="en-US" sz="1600" dirty="0" err="1"/>
              <a:t>xem</a:t>
            </a:r>
            <a:r>
              <a:rPr lang="en-US" sz="1600" dirty="0"/>
              <a:t> s1 </a:t>
            </a:r>
            <a:r>
              <a:rPr lang="en-US" sz="1600" dirty="0" err="1"/>
              <a:t>và</a:t>
            </a:r>
            <a:r>
              <a:rPr lang="en-US" sz="1600" dirty="0"/>
              <a:t> s2 </a:t>
            </a:r>
            <a:r>
              <a:rPr lang="en-US" sz="1600" dirty="0" err="1"/>
              <a:t>có</a:t>
            </a:r>
            <a:r>
              <a:rPr lang="en-US" sz="1600" dirty="0"/>
              <a:t> </a:t>
            </a:r>
            <a:r>
              <a:rPr lang="en-US" sz="1600" dirty="0" err="1"/>
              <a:t>giống</a:t>
            </a:r>
            <a:r>
              <a:rPr lang="en-US" sz="1600" dirty="0"/>
              <a:t> </a:t>
            </a:r>
            <a:r>
              <a:rPr lang="en-US" sz="1600" dirty="0" err="1"/>
              <a:t>nhau</a:t>
            </a:r>
            <a:r>
              <a:rPr lang="en-US" sz="1600" dirty="0"/>
              <a:t> </a:t>
            </a:r>
            <a:r>
              <a:rPr lang="en-US" sz="1600" dirty="0" err="1"/>
              <a:t>không</a:t>
            </a:r>
            <a:endParaRPr lang="en-US" sz="1600" dirty="0"/>
          </a:p>
          <a:p>
            <a:pPr marL="514350" indent="-514350">
              <a:buFont typeface="+mj-lt"/>
              <a:buAutoNum type="arabicPeriod"/>
            </a:pPr>
            <a:r>
              <a:rPr lang="en-US" sz="1800" dirty="0" err="1"/>
              <a:t>Viết</a:t>
            </a:r>
            <a:r>
              <a:rPr lang="en-US" sz="1800" dirty="0"/>
              <a:t> </a:t>
            </a:r>
            <a:r>
              <a:rPr lang="en-US" sz="1800" dirty="0" err="1"/>
              <a:t>chương</a:t>
            </a:r>
            <a:r>
              <a:rPr lang="en-US" sz="1800" dirty="0"/>
              <a:t> </a:t>
            </a:r>
            <a:r>
              <a:rPr lang="en-US" sz="1800" dirty="0" err="1"/>
              <a:t>trình</a:t>
            </a:r>
            <a:r>
              <a:rPr lang="en-US" sz="1800" dirty="0"/>
              <a:t> </a:t>
            </a:r>
            <a:r>
              <a:rPr lang="en-US" sz="1800" dirty="0" err="1"/>
              <a:t>nhận</a:t>
            </a:r>
            <a:r>
              <a:rPr lang="en-US" sz="1800" dirty="0"/>
              <a:t> </a:t>
            </a:r>
            <a:r>
              <a:rPr lang="en-US" sz="1800" dirty="0" err="1"/>
              <a:t>một</a:t>
            </a:r>
            <a:r>
              <a:rPr lang="en-US" sz="1800" dirty="0"/>
              <a:t> </a:t>
            </a:r>
            <a:r>
              <a:rPr lang="en-US" sz="1800" dirty="0" err="1"/>
              <a:t>chuỗi</a:t>
            </a:r>
            <a:r>
              <a:rPr lang="en-US" sz="1800" dirty="0"/>
              <a:t> </a:t>
            </a:r>
            <a:r>
              <a:rPr lang="en-US" sz="1800" dirty="0" err="1"/>
              <a:t>từ</a:t>
            </a:r>
            <a:r>
              <a:rPr lang="en-US" sz="1800" dirty="0"/>
              <a:t> </a:t>
            </a:r>
            <a:r>
              <a:rPr lang="en-US" sz="1800" dirty="0" err="1"/>
              <a:t>tham</a:t>
            </a:r>
            <a:r>
              <a:rPr lang="en-US" sz="1800" dirty="0"/>
              <a:t> </a:t>
            </a:r>
            <a:r>
              <a:rPr lang="en-US" sz="1800" dirty="0" err="1"/>
              <a:t>số</a:t>
            </a:r>
            <a:r>
              <a:rPr lang="en-US" sz="1800" dirty="0"/>
              <a:t> </a:t>
            </a:r>
            <a:r>
              <a:rPr lang="en-US" sz="1800" dirty="0" err="1"/>
              <a:t>dòng</a:t>
            </a:r>
            <a:r>
              <a:rPr lang="en-US" sz="1800" dirty="0"/>
              <a:t> </a:t>
            </a:r>
            <a:r>
              <a:rPr lang="en-US" sz="1800" dirty="0" err="1"/>
              <a:t>lệnh</a:t>
            </a:r>
            <a:r>
              <a:rPr lang="en-US" sz="1800" dirty="0"/>
              <a:t>, </a:t>
            </a:r>
            <a:r>
              <a:rPr lang="en-US" sz="1800" dirty="0" err="1"/>
              <a:t>sau</a:t>
            </a:r>
            <a:r>
              <a:rPr lang="en-US" sz="1800" dirty="0"/>
              <a:t> </a:t>
            </a:r>
            <a:r>
              <a:rPr lang="en-US" sz="1800" dirty="0" err="1"/>
              <a:t>đó</a:t>
            </a:r>
            <a:r>
              <a:rPr lang="en-US" sz="1800" dirty="0"/>
              <a:t>:</a:t>
            </a:r>
          </a:p>
          <a:p>
            <a:pPr marL="788988" lvl="1" indent="-514350">
              <a:buFont typeface="+mj-lt"/>
              <a:buAutoNum type="arabicPeriod"/>
            </a:pPr>
            <a:r>
              <a:rPr lang="en-US" sz="1600" dirty="0" err="1"/>
              <a:t>Viết</a:t>
            </a:r>
            <a:r>
              <a:rPr lang="en-US" sz="1600" dirty="0"/>
              <a:t> </a:t>
            </a:r>
            <a:r>
              <a:rPr lang="en-US" sz="1600" dirty="0" err="1"/>
              <a:t>chương</a:t>
            </a:r>
            <a:r>
              <a:rPr lang="en-US" sz="1600" dirty="0"/>
              <a:t> </a:t>
            </a:r>
            <a:r>
              <a:rPr lang="en-US" sz="1600" dirty="0" err="1"/>
              <a:t>trình</a:t>
            </a:r>
            <a:r>
              <a:rPr lang="en-US" sz="1600" dirty="0"/>
              <a:t> </a:t>
            </a:r>
            <a:r>
              <a:rPr lang="en-US" sz="1600" dirty="0" err="1"/>
              <a:t>tách</a:t>
            </a:r>
            <a:r>
              <a:rPr lang="en-US" sz="1600" dirty="0"/>
              <a:t> </a:t>
            </a:r>
            <a:r>
              <a:rPr lang="en-US" sz="1600" dirty="0" err="1"/>
              <a:t>từ</a:t>
            </a:r>
            <a:r>
              <a:rPr lang="en-US" sz="1600" dirty="0"/>
              <a:t> </a:t>
            </a:r>
            <a:r>
              <a:rPr lang="en-US" sz="1600" dirty="0" err="1"/>
              <a:t>đầu</a:t>
            </a:r>
            <a:r>
              <a:rPr lang="en-US" sz="1600" dirty="0"/>
              <a:t> </a:t>
            </a:r>
            <a:r>
              <a:rPr lang="en-US" sz="1600" dirty="0" err="1"/>
              <a:t>tiên</a:t>
            </a:r>
            <a:r>
              <a:rPr lang="en-US" sz="1600" dirty="0"/>
              <a:t> </a:t>
            </a:r>
            <a:r>
              <a:rPr lang="en-US" sz="1600" dirty="0" err="1"/>
              <a:t>ra</a:t>
            </a:r>
            <a:r>
              <a:rPr lang="en-US" sz="1600" dirty="0"/>
              <a:t> </a:t>
            </a:r>
            <a:r>
              <a:rPr lang="en-US" sz="1600" dirty="0" err="1"/>
              <a:t>khỏi</a:t>
            </a:r>
            <a:r>
              <a:rPr lang="en-US" sz="1600" dirty="0"/>
              <a:t> </a:t>
            </a:r>
            <a:r>
              <a:rPr lang="en-US" sz="1600" dirty="0" err="1"/>
              <a:t>chuỗi</a:t>
            </a:r>
            <a:endParaRPr lang="en-US" sz="1600" dirty="0"/>
          </a:p>
          <a:p>
            <a:pPr marL="788988" lvl="1" indent="-514350">
              <a:buFont typeface="+mj-lt"/>
              <a:buAutoNum type="arabicPeriod"/>
            </a:pPr>
            <a:r>
              <a:rPr lang="en-US" sz="1600" dirty="0" err="1"/>
              <a:t>Viết</a:t>
            </a:r>
            <a:r>
              <a:rPr lang="en-US" sz="1600" dirty="0"/>
              <a:t> </a:t>
            </a:r>
            <a:r>
              <a:rPr lang="en-US" sz="1600" dirty="0" err="1"/>
              <a:t>chương</a:t>
            </a:r>
            <a:r>
              <a:rPr lang="en-US" sz="1600" dirty="0"/>
              <a:t> </a:t>
            </a:r>
            <a:r>
              <a:rPr lang="en-US" sz="1600" dirty="0" err="1"/>
              <a:t>trình</a:t>
            </a:r>
            <a:r>
              <a:rPr lang="en-US" sz="1600" dirty="0"/>
              <a:t> </a:t>
            </a:r>
            <a:r>
              <a:rPr lang="en-US" sz="1600" dirty="0" err="1"/>
              <a:t>tách</a:t>
            </a:r>
            <a:r>
              <a:rPr lang="en-US" sz="1600" dirty="0"/>
              <a:t> </a:t>
            </a:r>
            <a:r>
              <a:rPr lang="en-US" sz="1600" dirty="0" err="1"/>
              <a:t>từ</a:t>
            </a:r>
            <a:r>
              <a:rPr lang="en-US" sz="1600" dirty="0"/>
              <a:t> </a:t>
            </a:r>
            <a:r>
              <a:rPr lang="en-US" sz="1600" dirty="0" err="1"/>
              <a:t>thứ</a:t>
            </a:r>
            <a:r>
              <a:rPr lang="en-US" sz="1600" dirty="0"/>
              <a:t> </a:t>
            </a:r>
            <a:r>
              <a:rPr lang="en-US" sz="1600" dirty="0" err="1"/>
              <a:t>hai</a:t>
            </a:r>
            <a:r>
              <a:rPr lang="en-US" sz="1600" dirty="0"/>
              <a:t> </a:t>
            </a:r>
            <a:r>
              <a:rPr lang="en-US" sz="1600" dirty="0" err="1"/>
              <a:t>ra</a:t>
            </a:r>
            <a:r>
              <a:rPr lang="en-US" sz="1600" dirty="0"/>
              <a:t> </a:t>
            </a:r>
            <a:r>
              <a:rPr lang="en-US" sz="1600" dirty="0" err="1"/>
              <a:t>khỏi</a:t>
            </a:r>
            <a:r>
              <a:rPr lang="en-US" sz="1600" dirty="0"/>
              <a:t> </a:t>
            </a:r>
            <a:r>
              <a:rPr lang="en-US" sz="1600" dirty="0" err="1"/>
              <a:t>chuỗi</a:t>
            </a:r>
            <a:endParaRPr lang="en-US" sz="1600" dirty="0"/>
          </a:p>
          <a:p>
            <a:pPr marL="788988" lvl="1" indent="-514350">
              <a:buFont typeface="+mj-lt"/>
              <a:buAutoNum type="arabicPeriod"/>
            </a:pPr>
            <a:r>
              <a:rPr lang="en-US" sz="1600" dirty="0" err="1"/>
              <a:t>Viết</a:t>
            </a:r>
            <a:r>
              <a:rPr lang="en-US" sz="1600" dirty="0"/>
              <a:t> </a:t>
            </a:r>
            <a:r>
              <a:rPr lang="en-US" sz="1600" dirty="0" err="1"/>
              <a:t>chương</a:t>
            </a:r>
            <a:r>
              <a:rPr lang="en-US" sz="1600" dirty="0"/>
              <a:t> </a:t>
            </a:r>
            <a:r>
              <a:rPr lang="en-US" sz="1600" dirty="0" err="1"/>
              <a:t>trình</a:t>
            </a:r>
            <a:r>
              <a:rPr lang="en-US" sz="1600" dirty="0"/>
              <a:t> </a:t>
            </a:r>
            <a:r>
              <a:rPr lang="en-US" sz="1600" dirty="0" err="1"/>
              <a:t>tách</a:t>
            </a:r>
            <a:r>
              <a:rPr lang="en-US" sz="1600" dirty="0"/>
              <a:t> thành </a:t>
            </a:r>
            <a:r>
              <a:rPr lang="en-US" sz="1600" dirty="0" err="1"/>
              <a:t>một</a:t>
            </a:r>
            <a:r>
              <a:rPr lang="en-US" sz="1600" dirty="0"/>
              <a:t> </a:t>
            </a:r>
            <a:r>
              <a:rPr lang="en-US" sz="1600" dirty="0" err="1"/>
              <a:t>mảng</a:t>
            </a:r>
            <a:r>
              <a:rPr lang="en-US" sz="1600" dirty="0"/>
              <a:t> </a:t>
            </a:r>
            <a:r>
              <a:rPr lang="en-US" sz="1600" dirty="0" err="1"/>
              <a:t>các</a:t>
            </a:r>
            <a:r>
              <a:rPr lang="en-US" sz="1600" dirty="0"/>
              <a:t> </a:t>
            </a:r>
            <a:r>
              <a:rPr lang="en-US" sz="1600" dirty="0" err="1"/>
              <a:t>từ</a:t>
            </a:r>
            <a:r>
              <a:rPr lang="en-US" sz="1600" dirty="0"/>
              <a:t> </a:t>
            </a:r>
            <a:r>
              <a:rPr lang="en-US" sz="1600" dirty="0" err="1"/>
              <a:t>tương</a:t>
            </a:r>
            <a:r>
              <a:rPr lang="en-US" sz="1600" dirty="0"/>
              <a:t> </a:t>
            </a:r>
            <a:r>
              <a:rPr lang="en-US" sz="1600" dirty="0" err="1"/>
              <a:t>ứng</a:t>
            </a:r>
            <a:endParaRPr lang="en-US" sz="1600" dirty="0"/>
          </a:p>
          <a:p>
            <a:pPr marL="514350" indent="-514350">
              <a:buFont typeface="+mj-lt"/>
              <a:buAutoNum type="arabicPeriod"/>
            </a:pPr>
            <a:r>
              <a:rPr lang="en-US" sz="1800" dirty="0" err="1"/>
              <a:t>Khai</a:t>
            </a:r>
            <a:r>
              <a:rPr lang="en-US" sz="1800" dirty="0"/>
              <a:t> </a:t>
            </a:r>
            <a:r>
              <a:rPr lang="en-US" sz="1800" dirty="0" err="1"/>
              <a:t>báo</a:t>
            </a:r>
            <a:r>
              <a:rPr lang="en-US" sz="1800" dirty="0"/>
              <a:t> </a:t>
            </a:r>
            <a:r>
              <a:rPr lang="en-US" sz="1800" dirty="0" err="1"/>
              <a:t>hai</a:t>
            </a:r>
            <a:r>
              <a:rPr lang="en-US" sz="1800" dirty="0"/>
              <a:t> </a:t>
            </a:r>
            <a:r>
              <a:rPr lang="en-US" sz="1800" dirty="0" err="1"/>
              <a:t>mảng</a:t>
            </a:r>
            <a:r>
              <a:rPr lang="en-US" sz="1800" dirty="0"/>
              <a:t> float </a:t>
            </a:r>
            <a:r>
              <a:rPr lang="en-US" sz="1800" dirty="0" err="1"/>
              <a:t>có</a:t>
            </a:r>
            <a:r>
              <a:rPr lang="en-US" sz="1800" dirty="0"/>
              <a:t> </a:t>
            </a:r>
            <a:r>
              <a:rPr lang="en-US" sz="1800" dirty="0" err="1"/>
              <a:t>giá</a:t>
            </a:r>
            <a:r>
              <a:rPr lang="en-US" sz="1800" dirty="0"/>
              <a:t> </a:t>
            </a:r>
            <a:r>
              <a:rPr lang="en-US" sz="1800" dirty="0" err="1"/>
              <a:t>trị</a:t>
            </a:r>
            <a:r>
              <a:rPr lang="en-US" sz="1800" dirty="0"/>
              <a:t> </a:t>
            </a:r>
            <a:r>
              <a:rPr lang="en-US" sz="1800" dirty="0" err="1"/>
              <a:t>tăng</a:t>
            </a:r>
            <a:r>
              <a:rPr lang="en-US" sz="1800" dirty="0"/>
              <a:t> </a:t>
            </a:r>
            <a:r>
              <a:rPr lang="en-US" sz="1800" dirty="0" err="1"/>
              <a:t>dần</a:t>
            </a:r>
            <a:r>
              <a:rPr lang="en-US" sz="1800" dirty="0"/>
              <a:t>, </a:t>
            </a:r>
            <a:r>
              <a:rPr lang="en-US" sz="1800" dirty="0" err="1"/>
              <a:t>viết</a:t>
            </a:r>
            <a:r>
              <a:rPr lang="en-US" sz="1800" dirty="0"/>
              <a:t> </a:t>
            </a:r>
            <a:r>
              <a:rPr lang="en-US" sz="1800" dirty="0" err="1"/>
              <a:t>chương</a:t>
            </a:r>
            <a:r>
              <a:rPr lang="en-US" sz="1800" dirty="0"/>
              <a:t> </a:t>
            </a:r>
            <a:r>
              <a:rPr lang="en-US" sz="1800" dirty="0" err="1"/>
              <a:t>trình</a:t>
            </a:r>
            <a:r>
              <a:rPr lang="en-US" sz="1800" dirty="0"/>
              <a:t> </a:t>
            </a:r>
            <a:r>
              <a:rPr lang="en-US" sz="1800" dirty="0" err="1"/>
              <a:t>trộn</a:t>
            </a:r>
            <a:r>
              <a:rPr lang="en-US" sz="1800" dirty="0"/>
              <a:t> </a:t>
            </a:r>
            <a:r>
              <a:rPr lang="en-US" sz="1800" dirty="0" err="1"/>
              <a:t>hai</a:t>
            </a:r>
            <a:r>
              <a:rPr lang="en-US" sz="1800" dirty="0"/>
              <a:t> </a:t>
            </a:r>
            <a:r>
              <a:rPr lang="en-US" sz="1800" dirty="0" err="1"/>
              <a:t>mảng</a:t>
            </a:r>
            <a:r>
              <a:rPr lang="en-US" sz="1800" dirty="0"/>
              <a:t> </a:t>
            </a:r>
            <a:r>
              <a:rPr lang="en-US" sz="1800" dirty="0" err="1"/>
              <a:t>đó</a:t>
            </a:r>
            <a:r>
              <a:rPr lang="en-US" sz="1800" dirty="0"/>
              <a:t> thành </a:t>
            </a:r>
            <a:r>
              <a:rPr lang="en-US" sz="1800" dirty="0" err="1"/>
              <a:t>mảng</a:t>
            </a:r>
            <a:r>
              <a:rPr lang="en-US" sz="1800" dirty="0"/>
              <a:t> </a:t>
            </a:r>
            <a:r>
              <a:rPr lang="en-US" sz="1800" dirty="0" err="1"/>
              <a:t>thứ</a:t>
            </a:r>
            <a:r>
              <a:rPr lang="en-US" sz="1800" dirty="0"/>
              <a:t> 3 </a:t>
            </a:r>
            <a:r>
              <a:rPr lang="en-US" sz="1800" dirty="0" err="1"/>
              <a:t>cũng</a:t>
            </a:r>
            <a:r>
              <a:rPr lang="en-US" sz="1800" dirty="0"/>
              <a:t> </a:t>
            </a:r>
            <a:r>
              <a:rPr lang="en-US" sz="1800" dirty="0" err="1"/>
              <a:t>theo</a:t>
            </a:r>
            <a:r>
              <a:rPr lang="en-US" sz="1800" dirty="0"/>
              <a:t> </a:t>
            </a:r>
            <a:r>
              <a:rPr lang="en-US" sz="1800" dirty="0" err="1"/>
              <a:t>thứ</a:t>
            </a:r>
            <a:r>
              <a:rPr lang="en-US" sz="1800" dirty="0"/>
              <a:t> </a:t>
            </a:r>
            <a:r>
              <a:rPr lang="en-US" sz="1800" dirty="0" err="1"/>
              <a:t>tự</a:t>
            </a:r>
            <a:r>
              <a:rPr lang="en-US" sz="1800" dirty="0"/>
              <a:t> </a:t>
            </a:r>
            <a:r>
              <a:rPr lang="en-US" sz="1800" dirty="0" err="1"/>
              <a:t>tăng</a:t>
            </a:r>
            <a:r>
              <a:rPr lang="en-US" sz="1800" dirty="0"/>
              <a:t> </a:t>
            </a:r>
            <a:r>
              <a:rPr lang="en-US" sz="1800" dirty="0" err="1"/>
              <a:t>dần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vi-VN" noProof="1"/>
              <a:t>EE3490: Kỹ thuật lập trình – HK1 2015/2016</a:t>
            </a:r>
            <a:endParaRPr lang="en-US" noProof="1"/>
          </a:p>
          <a:p>
            <a:pPr algn="r"/>
            <a:r>
              <a:rPr lang="vi-VN" noProof="1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 trỏ</a:t>
            </a:r>
            <a:endParaRPr lang="vi-VN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69CE-12F4-4F4F-BF2F-21E0A343DA4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vi-VN" noProof="1"/>
              <a:t>EE3490: Kỹ thuật lập trình – HK1 2015/2016</a:t>
            </a:r>
          </a:p>
          <a:p>
            <a:pPr algn="r"/>
            <a:r>
              <a:rPr lang="vi-VN" noProof="1"/>
              <a:t>Đào Trung Kiên, cập nhật bởi Nguyễn Việt Tùng – ĐH Bách khoa Hà Nội</a:t>
            </a:r>
          </a:p>
        </p:txBody>
      </p:sp>
    </p:spTree>
    <p:extLst>
      <p:ext uri="{BB962C8B-B14F-4D97-AF65-F5344CB8AC3E}">
        <p14:creationId xmlns:p14="http://schemas.microsoft.com/office/powerpoint/2010/main" val="342766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noProof="1"/>
              <a:t>Khái niệm “Con trỏ”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200" b="1" noProof="1"/>
              <a:t>L</a:t>
            </a:r>
            <a:r>
              <a:rPr lang="vi-VN" sz="2200" b="1" noProof="1"/>
              <a:t>à</a:t>
            </a:r>
            <a:r>
              <a:rPr lang="vi-VN" sz="2200" noProof="1"/>
              <a:t> </a:t>
            </a:r>
            <a:r>
              <a:rPr lang="vi-VN" sz="2200" noProof="1">
                <a:solidFill>
                  <a:srgbClr val="9D0580"/>
                </a:solidFill>
              </a:rPr>
              <a:t>biến </a:t>
            </a:r>
            <a:r>
              <a:rPr lang="vi-VN" sz="2200" noProof="1"/>
              <a:t>dùng chứa </a:t>
            </a:r>
            <a:r>
              <a:rPr lang="vi-VN" sz="2200" noProof="1">
                <a:solidFill>
                  <a:srgbClr val="9D0580"/>
                </a:solidFill>
              </a:rPr>
              <a:t>địa chỉ </a:t>
            </a:r>
            <a:r>
              <a:rPr lang="vi-VN" sz="2200" noProof="1"/>
              <a:t>của một vùng trong bộ nhớ và có kiểu xác định</a:t>
            </a:r>
          </a:p>
          <a:p>
            <a:r>
              <a:rPr lang="vi-VN" sz="2200" noProof="1"/>
              <a:t>Kích thước </a:t>
            </a:r>
            <a:r>
              <a:rPr lang="vi-VN" sz="2200" b="1" noProof="1"/>
              <a:t>tương đương </a:t>
            </a:r>
            <a:r>
              <a:rPr lang="vi-VN" sz="2200" noProof="1">
                <a:solidFill>
                  <a:srgbClr val="9D0580"/>
                </a:solidFill>
              </a:rPr>
              <a:t>kích thước của kiểu </a:t>
            </a:r>
            <a:r>
              <a:rPr lang="vi-VN" sz="2200" i="1" noProof="1">
                <a:solidFill>
                  <a:srgbClr val="9D0580"/>
                </a:solidFill>
              </a:rPr>
              <a:t>int</a:t>
            </a:r>
            <a:r>
              <a:rPr lang="vi-VN" sz="2200" noProof="1"/>
              <a:t>, </a:t>
            </a:r>
          </a:p>
          <a:p>
            <a:r>
              <a:rPr lang="en-US" sz="2200" b="1" noProof="1">
                <a:solidFill>
                  <a:srgbClr val="9D0580"/>
                </a:solidFill>
              </a:rPr>
              <a:t>K</a:t>
            </a:r>
            <a:r>
              <a:rPr lang="vi-VN" sz="2200" b="1" noProof="1">
                <a:solidFill>
                  <a:srgbClr val="9D0580"/>
                </a:solidFill>
              </a:rPr>
              <a:t>hông chứa </a:t>
            </a:r>
            <a:r>
              <a:rPr lang="vi-VN" sz="2200" noProof="1"/>
              <a:t>thông tin về kích thước của vùng nhớ được trỏ tới (kích thước của vùng nhớ được trỏ tới là không xác định)</a:t>
            </a:r>
          </a:p>
          <a:p>
            <a:r>
              <a:rPr lang="vi-VN" sz="2200" b="1" noProof="1"/>
              <a:t>Khai báo</a:t>
            </a:r>
            <a:r>
              <a:rPr lang="en-US" sz="2200" b="1" noProof="1"/>
              <a:t>:</a:t>
            </a:r>
            <a:r>
              <a:rPr lang="vi-VN" sz="2200" b="1" noProof="1"/>
              <a:t> </a:t>
            </a:r>
            <a:r>
              <a:rPr lang="vi-VN" sz="2200" noProof="1"/>
              <a:t>thêm dấu * trước tên biến</a:t>
            </a:r>
            <a:r>
              <a:rPr lang="en-US" sz="2200" noProof="1"/>
              <a:t> </a:t>
            </a:r>
            <a:r>
              <a:rPr lang="en-US" sz="2200" noProof="1">
                <a:solidFill>
                  <a:srgbClr val="9D0580"/>
                </a:solidFill>
              </a:rPr>
              <a:t>khi</a:t>
            </a:r>
            <a:r>
              <a:rPr lang="en-US" sz="2200" noProof="1"/>
              <a:t> khai báo</a:t>
            </a:r>
            <a:endParaRPr lang="vi-VN" sz="2200" noProof="1"/>
          </a:p>
          <a:p>
            <a:pPr lvl="1"/>
            <a:r>
              <a:rPr lang="vi-VN" sz="2000" noProof="1">
                <a:latin typeface="Courier New" pitchFamily="49" charset="0"/>
                <a:cs typeface="Courier New" pitchFamily="49" charset="0"/>
              </a:rPr>
              <a:t>int *pInt;</a:t>
            </a:r>
          </a:p>
          <a:p>
            <a:pPr lvl="1"/>
            <a:r>
              <a:rPr lang="vi-VN" sz="2000" noProof="1">
                <a:latin typeface="Courier New" pitchFamily="49" charset="0"/>
                <a:cs typeface="Courier New" pitchFamily="49" charset="0"/>
              </a:rPr>
              <a:t>char *pChar;</a:t>
            </a:r>
          </a:p>
          <a:p>
            <a:pPr lvl="1"/>
            <a:r>
              <a:rPr lang="vi-VN" sz="2000" noProof="1">
                <a:latin typeface="Courier New" pitchFamily="49" charset="0"/>
                <a:cs typeface="Courier New" pitchFamily="49" charset="0"/>
              </a:rPr>
              <a:t>struct SinhVien *pSV;</a:t>
            </a:r>
          </a:p>
          <a:p>
            <a:r>
              <a:rPr lang="vi-VN" sz="2200" b="1" noProof="1"/>
              <a:t>Truy xuất </a:t>
            </a:r>
            <a:r>
              <a:rPr lang="vi-VN" sz="2200" noProof="1"/>
              <a:t>giá trị </a:t>
            </a:r>
            <a:r>
              <a:rPr lang="en-US" sz="2200" noProof="1"/>
              <a:t>của vùng nhớ </a:t>
            </a:r>
            <a:r>
              <a:rPr lang="en-US" sz="2200" noProof="1">
                <a:solidFill>
                  <a:srgbClr val="9D0580"/>
                </a:solidFill>
              </a:rPr>
              <a:t>được</a:t>
            </a:r>
            <a:r>
              <a:rPr lang="en-US" sz="2200" noProof="1"/>
              <a:t> </a:t>
            </a:r>
            <a:r>
              <a:rPr lang="en-US" sz="2200" noProof="1">
                <a:solidFill>
                  <a:srgbClr val="9D0580"/>
                </a:solidFill>
              </a:rPr>
              <a:t>trỏ tới:</a:t>
            </a:r>
            <a:r>
              <a:rPr lang="vi-VN" sz="2200" noProof="1">
                <a:solidFill>
                  <a:srgbClr val="9D0580"/>
                </a:solidFill>
              </a:rPr>
              <a:t> </a:t>
            </a:r>
            <a:r>
              <a:rPr lang="vi-VN" sz="2200" noProof="1"/>
              <a:t>dùng toán tử *</a:t>
            </a:r>
          </a:p>
          <a:p>
            <a:pPr lvl="1"/>
            <a:r>
              <a:rPr lang="vi-VN" sz="2000" noProof="1">
                <a:latin typeface="Courier New" pitchFamily="49" charset="0"/>
                <a:cs typeface="Courier New" pitchFamily="49" charset="0"/>
              </a:rPr>
              <a:t>int aInt = *pInt; </a:t>
            </a:r>
            <a:r>
              <a:rPr lang="vi-VN" sz="2000" noProof="1"/>
              <a:t>(*pInt được hiểu là biến int mà pInt trỏ tới)</a:t>
            </a:r>
          </a:p>
          <a:p>
            <a:pPr lvl="1"/>
            <a:r>
              <a:rPr lang="vi-VN" sz="2000" noProof="1">
                <a:latin typeface="Courier New" pitchFamily="49" charset="0"/>
                <a:cs typeface="Courier New" pitchFamily="49" charset="0"/>
              </a:rPr>
              <a:t>printf("Gia tri: %d", *pInt);</a:t>
            </a:r>
            <a:endParaRPr lang="en-US" sz="2000" noProof="1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vi-VN" sz="2000" noProof="1">
                <a:latin typeface="Courier New" pitchFamily="49" charset="0"/>
                <a:cs typeface="Courier New" pitchFamily="49" charset="0"/>
              </a:rPr>
              <a:t>*pChar = 'A';</a:t>
            </a:r>
          </a:p>
          <a:p>
            <a:pPr lvl="1"/>
            <a:endParaRPr lang="vi-VN" sz="2000" noProof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6B269CE-12F4-4F4F-BF2F-21E0A343DA44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257800" y="3933564"/>
            <a:ext cx="3163824" cy="790836"/>
            <a:chOff x="3770376" y="3200400"/>
            <a:chExt cx="3163824" cy="790836"/>
          </a:xfrm>
        </p:grpSpPr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4233666" y="3200400"/>
              <a:ext cx="5565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err="1">
                  <a:latin typeface="Arial" charset="0"/>
                </a:rPr>
                <a:t>int</a:t>
              </a:r>
              <a:r>
                <a:rPr lang="en-US" b="1">
                  <a:latin typeface="Arial" charset="0"/>
                </a:rPr>
                <a:t>*</a:t>
              </a:r>
              <a:endParaRPr lang="en-US"/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3770376" y="3627758"/>
              <a:ext cx="1312672" cy="28100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5621528" y="3627758"/>
              <a:ext cx="1312672" cy="28100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4530344" y="3768259"/>
              <a:ext cx="11054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6082685" y="3206254"/>
              <a:ext cx="46679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err="1">
                  <a:latin typeface="Arial" charset="0"/>
                </a:rPr>
                <a:t>int</a:t>
              </a:r>
              <a:endParaRPr lang="en-US"/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5621528" y="3621904"/>
              <a:ext cx="131267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b="1">
                  <a:latin typeface="Arial" charset="0"/>
                </a:rPr>
                <a:t>10</a:t>
              </a:r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277653" y="3581400"/>
            <a:ext cx="1292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err="1"/>
              <a:t>trỏ</a:t>
            </a:r>
            <a:r>
              <a:rPr lang="en-US" sz="2000"/>
              <a:t> </a:t>
            </a:r>
            <a:r>
              <a:rPr lang="en-US" sz="2000" err="1"/>
              <a:t>tới</a:t>
            </a:r>
            <a:endParaRPr lang="en-US" sz="200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751656" y="3981510"/>
            <a:ext cx="168557" cy="403386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vi-VN" noProof="1"/>
              <a:t>EE3490: Kỹ thuật lập trình – HK1 2015/2016</a:t>
            </a:r>
            <a:endParaRPr lang="en-US" noProof="1"/>
          </a:p>
          <a:p>
            <a:pPr algn="r"/>
            <a:r>
              <a:rPr lang="vi-VN" noProof="1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Thay đổi địa chỉ trỏ tới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200" b="1" noProof="1">
                <a:solidFill>
                  <a:srgbClr val="9D0580"/>
                </a:solidFill>
              </a:rPr>
              <a:t>G</a:t>
            </a:r>
            <a:r>
              <a:rPr lang="vi-VN" sz="2200" b="1" noProof="1">
                <a:solidFill>
                  <a:srgbClr val="9D0580"/>
                </a:solidFill>
              </a:rPr>
              <a:t>iá trị </a:t>
            </a:r>
            <a:r>
              <a:rPr lang="vi-VN" sz="2200" noProof="1"/>
              <a:t>của con trỏ là địa chỉ</a:t>
            </a:r>
            <a:r>
              <a:rPr lang="en-US" sz="2200" noProof="1"/>
              <a:t> =&gt;</a:t>
            </a:r>
            <a:r>
              <a:rPr lang="vi-VN" sz="2200" noProof="1"/>
              <a:t> khi thay đổi giá trị đó, biến con trỏ sẽ trỏ tới một vùng nhớ khác</a:t>
            </a:r>
          </a:p>
          <a:p>
            <a:r>
              <a:rPr lang="vi-VN" sz="2200" b="1" noProof="1">
                <a:solidFill>
                  <a:srgbClr val="9D0580"/>
                </a:solidFill>
              </a:rPr>
              <a:t>Gán</a:t>
            </a:r>
            <a:r>
              <a:rPr lang="vi-VN" sz="2200" noProof="1"/>
              <a:t> </a:t>
            </a:r>
            <a:r>
              <a:rPr lang="en-US" sz="2200" noProof="1"/>
              <a:t>giá trị/</a:t>
            </a:r>
            <a:r>
              <a:rPr lang="vi-VN" sz="2200" noProof="1"/>
              <a:t>địa chỉ mới cho con trỏ</a:t>
            </a:r>
            <a:r>
              <a:rPr lang="en-US" sz="2200" noProof="1"/>
              <a:t>: toán từ </a:t>
            </a:r>
            <a:r>
              <a:rPr lang="vi-VN" sz="2200" noProof="1"/>
              <a:t>gán</a:t>
            </a:r>
            <a:r>
              <a:rPr lang="en-US" sz="2200" noProof="1"/>
              <a:t> </a:t>
            </a:r>
            <a:r>
              <a:rPr lang="en-US" sz="2200" noProof="1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endParaRPr lang="vi-VN" sz="2200" noProof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1900" noProof="1">
                <a:latin typeface="Courier New" pitchFamily="49" charset="0"/>
                <a:cs typeface="Courier New" pitchFamily="49" charset="0"/>
              </a:rPr>
              <a:t>int a = 1, b = 2;</a:t>
            </a:r>
          </a:p>
          <a:p>
            <a:pPr marL="549275" lvl="2" indent="0">
              <a:buNone/>
            </a:pPr>
            <a:r>
              <a:rPr lang="vi-VN" sz="1900" noProof="1">
                <a:latin typeface="Courier New" pitchFamily="49" charset="0"/>
                <a:cs typeface="Courier New" pitchFamily="49" charset="0"/>
              </a:rPr>
              <a:t>int *pInt</a:t>
            </a:r>
            <a:r>
              <a:rPr lang="en-US" sz="1900" noProof="1">
                <a:latin typeface="Courier New" pitchFamily="49" charset="0"/>
                <a:cs typeface="Courier New" pitchFamily="49" charset="0"/>
              </a:rPr>
              <a:t>1 = &amp;a, *pInt2 = &amp;b;</a:t>
            </a:r>
            <a:endParaRPr lang="vi-VN" sz="1900" noProof="1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vi-VN" sz="1900" noProof="1">
                <a:latin typeface="Courier New" pitchFamily="49" charset="0"/>
                <a:cs typeface="Courier New" pitchFamily="49" charset="0"/>
              </a:rPr>
              <a:t>	pInt</a:t>
            </a:r>
            <a:r>
              <a:rPr lang="en-US" sz="1900" noProof="1">
                <a:latin typeface="Courier New" pitchFamily="49" charset="0"/>
                <a:cs typeface="Courier New" pitchFamily="49" charset="0"/>
              </a:rPr>
              <a:t>1</a:t>
            </a:r>
            <a:r>
              <a:rPr lang="vi-VN" sz="1900" noProof="1">
                <a:latin typeface="Courier New" pitchFamily="49" charset="0"/>
                <a:cs typeface="Courier New" pitchFamily="49" charset="0"/>
              </a:rPr>
              <a:t> = pInt</a:t>
            </a:r>
            <a:r>
              <a:rPr lang="en-US" sz="1900" noProof="1">
                <a:latin typeface="Courier New" pitchFamily="49" charset="0"/>
                <a:cs typeface="Courier New" pitchFamily="49" charset="0"/>
              </a:rPr>
              <a:t>2</a:t>
            </a:r>
            <a:r>
              <a:rPr lang="vi-VN" sz="1900" noProof="1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200" b="1" noProof="1">
                <a:solidFill>
                  <a:srgbClr val="9D0580"/>
                </a:solidFill>
              </a:rPr>
              <a:t>Lấy địa chỉ </a:t>
            </a:r>
            <a:r>
              <a:rPr lang="en-US" sz="2200" noProof="1"/>
              <a:t>của một biến: t</a:t>
            </a:r>
            <a:r>
              <a:rPr lang="vi-VN" sz="2200" noProof="1"/>
              <a:t>oán tử địa chỉ </a:t>
            </a:r>
            <a:r>
              <a:rPr lang="vi-VN" sz="2200" noProof="1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endParaRPr lang="vi-VN" sz="2200" noProof="1"/>
          </a:p>
          <a:p>
            <a:pPr lvl="1"/>
            <a:r>
              <a:rPr lang="en-US" sz="1900" noProof="1">
                <a:latin typeface="Courier New" pitchFamily="49" charset="0"/>
                <a:cs typeface="Courier New" pitchFamily="49" charset="0"/>
              </a:rPr>
              <a:t>int a = 10, b = 20;</a:t>
            </a:r>
          </a:p>
          <a:p>
            <a:pPr marL="549275" lvl="2" indent="0">
              <a:buNone/>
            </a:pPr>
            <a:r>
              <a:rPr lang="vi-VN" sz="1900" noProof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900" noProof="1">
                <a:latin typeface="Courier New" pitchFamily="49" charset="0"/>
                <a:cs typeface="Courier New" pitchFamily="49" charset="0"/>
              </a:rPr>
              <a:t> *pA = &amp;a</a:t>
            </a:r>
            <a:r>
              <a:rPr lang="vi-VN" sz="1900" noProof="1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900" noProof="1">
                <a:latin typeface="Courier New" pitchFamily="49" charset="0"/>
                <a:cs typeface="Courier New" pitchFamily="49" charset="0"/>
              </a:rPr>
              <a:t> </a:t>
            </a:r>
            <a:r>
              <a:rPr lang="vi-VN" sz="1900" noProof="1">
                <a:latin typeface="Courier New" pitchFamily="49" charset="0"/>
                <a:cs typeface="Courier New" pitchFamily="49" charset="0"/>
              </a:rPr>
              <a:t>/* pA trỏ tới a *</a:t>
            </a:r>
            <a:endParaRPr lang="en-US" sz="1900" noProof="1">
              <a:latin typeface="Courier New" pitchFamily="49" charset="0"/>
              <a:cs typeface="Courier New" pitchFamily="49" charset="0"/>
            </a:endParaRPr>
          </a:p>
          <a:p>
            <a:pPr marL="549275" lvl="2" indent="0">
              <a:buNone/>
            </a:pPr>
            <a:r>
              <a:rPr lang="en-US" sz="1900" noProof="1">
                <a:latin typeface="Courier New" pitchFamily="49" charset="0"/>
                <a:cs typeface="Courier New" pitchFamily="49" charset="0"/>
              </a:rPr>
              <a:t>int *pB;</a:t>
            </a:r>
            <a:endParaRPr lang="vi-VN" sz="1900" noProof="1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vi-VN" sz="1900" noProof="1">
                <a:latin typeface="Courier New" pitchFamily="49" charset="0"/>
                <a:cs typeface="Courier New" pitchFamily="49" charset="0"/>
              </a:rPr>
              <a:t>	int</a:t>
            </a:r>
            <a:r>
              <a:rPr lang="en-US" sz="1900" noProof="1">
                <a:latin typeface="Courier New" pitchFamily="49" charset="0"/>
                <a:cs typeface="Courier New" pitchFamily="49" charset="0"/>
              </a:rPr>
              <a:t> </a:t>
            </a:r>
            <a:r>
              <a:rPr lang="vi-VN" sz="1900" noProof="1">
                <a:latin typeface="Courier New" pitchFamily="49" charset="0"/>
                <a:cs typeface="Courier New" pitchFamily="49" charset="0"/>
              </a:rPr>
              <a:t>*p</a:t>
            </a:r>
            <a:r>
              <a:rPr lang="en-US" sz="1900" noProof="1">
                <a:latin typeface="Courier New" pitchFamily="49" charset="0"/>
                <a:cs typeface="Courier New" pitchFamily="49" charset="0"/>
              </a:rPr>
              <a:t>B</a:t>
            </a:r>
            <a:r>
              <a:rPr lang="vi-VN" sz="1900" noProof="1">
                <a:latin typeface="Courier New" pitchFamily="49" charset="0"/>
                <a:cs typeface="Courier New" pitchFamily="49" charset="0"/>
              </a:rPr>
              <a:t> = &amp;</a:t>
            </a:r>
            <a:r>
              <a:rPr lang="en-US" sz="1900" noProof="1">
                <a:latin typeface="Courier New" pitchFamily="49" charset="0"/>
                <a:cs typeface="Courier New" pitchFamily="49" charset="0"/>
              </a:rPr>
              <a:t>b</a:t>
            </a:r>
            <a:r>
              <a:rPr lang="vi-VN" sz="1900" noProof="1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vi-VN" sz="2200" noProof="1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vi-VN" sz="2200" noProof="1"/>
              <a:t> là toán tử ngược với *</a:t>
            </a:r>
            <a:r>
              <a:rPr lang="en-US" sz="2200" noProof="1"/>
              <a:t>:</a:t>
            </a:r>
            <a:r>
              <a:rPr lang="vi-VN" sz="2200" noProof="1"/>
              <a:t> </a:t>
            </a:r>
            <a:endParaRPr lang="en-US" sz="2200" noProof="1"/>
          </a:p>
          <a:p>
            <a:pPr lvl="1"/>
            <a:r>
              <a:rPr lang="vi-VN" sz="1900" noProof="1"/>
              <a:t>với một biến </a:t>
            </a:r>
            <a:r>
              <a:rPr lang="vi-VN" sz="1900" noProof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vi-VN" sz="1900" noProof="1"/>
              <a:t> bất kỳ thì </a:t>
            </a:r>
            <a:r>
              <a:rPr lang="vi-VN" sz="1900" noProof="1">
                <a:latin typeface="Courier New" panose="02070309020205020404" pitchFamily="49" charset="0"/>
                <a:cs typeface="Courier New" panose="02070309020205020404" pitchFamily="49" charset="0"/>
              </a:rPr>
              <a:t>*&amp;a </a:t>
            </a:r>
            <a:r>
              <a:rPr lang="vi-VN" sz="1900" noProof="1"/>
              <a:t>tương đương với </a:t>
            </a:r>
            <a:r>
              <a:rPr lang="vi-VN" sz="1900" noProof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vi-VN" sz="1900" noProof="1"/>
              <a:t>, </a:t>
            </a:r>
            <a:endParaRPr lang="en-US" sz="1900" noProof="1"/>
          </a:p>
          <a:p>
            <a:pPr lvl="1"/>
            <a:r>
              <a:rPr lang="vi-VN" sz="1900" noProof="1"/>
              <a:t>nếu </a:t>
            </a:r>
            <a:r>
              <a:rPr lang="vi-VN" sz="1900" noProof="1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vi-VN" sz="1900" noProof="1"/>
              <a:t> là một con trỏ thì </a:t>
            </a:r>
            <a:r>
              <a:rPr lang="vi-VN" sz="1900" noProof="1">
                <a:latin typeface="Courier New" panose="02070309020205020404" pitchFamily="49" charset="0"/>
                <a:cs typeface="Courier New" panose="02070309020205020404" pitchFamily="49" charset="0"/>
              </a:rPr>
              <a:t>&amp;*pa </a:t>
            </a:r>
            <a:r>
              <a:rPr lang="vi-VN" sz="1900" noProof="1"/>
              <a:t>cũng tương đương với </a:t>
            </a:r>
            <a:r>
              <a:rPr lang="vi-VN" sz="1900" noProof="1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334000" y="4619364"/>
            <a:ext cx="3163824" cy="790836"/>
            <a:chOff x="3770376" y="3200400"/>
            <a:chExt cx="3163824" cy="790836"/>
          </a:xfrm>
        </p:grpSpPr>
        <p:sp>
          <p:nvSpPr>
            <p:cNvPr id="7" name="Text Box 10"/>
            <p:cNvSpPr txBox="1">
              <a:spLocks noChangeArrowheads="1"/>
            </p:cNvSpPr>
            <p:nvPr/>
          </p:nvSpPr>
          <p:spPr bwMode="auto">
            <a:xfrm>
              <a:off x="4233666" y="3200400"/>
              <a:ext cx="49244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err="1">
                  <a:latin typeface="Arial" charset="0"/>
                </a:rPr>
                <a:t>pA</a:t>
              </a:r>
              <a:endParaRPr lang="en-US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3770376" y="3627758"/>
              <a:ext cx="1312672" cy="28100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5621528" y="3627758"/>
              <a:ext cx="1312672" cy="28100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>
              <a:off x="4530344" y="3768259"/>
              <a:ext cx="11054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6159629" y="3206254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latin typeface="Arial" charset="0"/>
                </a:rPr>
                <a:t>a</a:t>
              </a:r>
              <a:endParaRPr lang="en-US"/>
            </a:p>
          </p:txBody>
        </p: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5621528" y="3621904"/>
              <a:ext cx="131267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b="1">
                  <a:latin typeface="Arial" charset="0"/>
                </a:rPr>
                <a:t>10</a:t>
              </a:r>
              <a:endParaRPr lang="en-US"/>
            </a:p>
          </p:txBody>
        </p:sp>
      </p:grp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vi-VN" noProof="1"/>
              <a:t>EE3490: Kỹ thuật lập trình – HK1 2015/2016</a:t>
            </a:r>
            <a:endParaRPr lang="en-US" noProof="1"/>
          </a:p>
          <a:p>
            <a:pPr algn="r"/>
            <a:r>
              <a:rPr lang="vi-VN" noProof="1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Minh </a:t>
            </a:r>
            <a:r>
              <a:rPr lang="en-US" err="1"/>
              <a:t>hoạ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6156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char c = 'A';</a:t>
            </a:r>
          </a:p>
          <a:p>
            <a:pPr indent="7938">
              <a:spcBef>
                <a:spcPts val="0"/>
              </a:spcBef>
              <a:buNone/>
            </a:pPr>
            <a:r>
              <a:rPr lang="en-US" sz="180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800" err="1">
                <a:latin typeface="Courier New" pitchFamily="49" charset="0"/>
                <a:cs typeface="Courier New" pitchFamily="49" charset="0"/>
              </a:rPr>
              <a:t>pInt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indent="7938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short s = 50;</a:t>
            </a:r>
          </a:p>
          <a:p>
            <a:pPr indent="7938">
              <a:spcBef>
                <a:spcPts val="0"/>
              </a:spcBef>
              <a:buNone/>
            </a:pPr>
            <a:r>
              <a:rPr lang="en-US" sz="180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 a = 10;</a:t>
            </a:r>
          </a:p>
          <a:p>
            <a:pPr indent="7938">
              <a:spcBef>
                <a:spcPts val="0"/>
              </a:spcBef>
              <a:buNone/>
            </a:pPr>
            <a:endParaRPr lang="en-US" sz="1800">
              <a:latin typeface="Courier New" pitchFamily="49" charset="0"/>
              <a:cs typeface="Courier New" pitchFamily="49" charset="0"/>
            </a:endParaRPr>
          </a:p>
          <a:p>
            <a:pPr indent="7938">
              <a:spcBef>
                <a:spcPts val="0"/>
              </a:spcBef>
              <a:buNone/>
            </a:pPr>
            <a:r>
              <a:rPr lang="en-US" sz="1800" err="1">
                <a:latin typeface="Courier New" pitchFamily="49" charset="0"/>
                <a:cs typeface="Courier New" pitchFamily="49" charset="0"/>
              </a:rPr>
              <a:t>pInt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 = &amp;a;</a:t>
            </a:r>
          </a:p>
          <a:p>
            <a:pPr indent="7938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err="1">
                <a:latin typeface="Courier New" pitchFamily="49" charset="0"/>
                <a:cs typeface="Courier New" pitchFamily="49" charset="0"/>
              </a:rPr>
              <a:t>pInt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 = 100;</a:t>
            </a:r>
          </a:p>
          <a:p>
            <a:pPr indent="7938">
              <a:spcBef>
                <a:spcPts val="0"/>
              </a:spcBef>
              <a:buNone/>
            </a:pPr>
            <a:endParaRPr lang="en-US" sz="1800">
              <a:latin typeface="Courier New" pitchFamily="49" charset="0"/>
              <a:cs typeface="Courier New" pitchFamily="49" charset="0"/>
            </a:endParaRPr>
          </a:p>
          <a:p>
            <a:pPr indent="7938">
              <a:spcBef>
                <a:spcPts val="0"/>
              </a:spcBef>
              <a:buNone/>
            </a:pPr>
            <a:endParaRPr lang="en-US" sz="1800">
              <a:latin typeface="Courier New" pitchFamily="49" charset="0"/>
              <a:cs typeface="Courier New" pitchFamily="49" charset="0"/>
            </a:endParaRPr>
          </a:p>
          <a:p>
            <a:pPr indent="7938">
              <a:spcBef>
                <a:spcPts val="0"/>
              </a:spcBef>
              <a:buNone/>
            </a:pPr>
            <a:endParaRPr lang="en-US" sz="1800">
              <a:latin typeface="Courier New" pitchFamily="49" charset="0"/>
              <a:cs typeface="Courier New" pitchFamily="49" charset="0"/>
            </a:endParaRPr>
          </a:p>
          <a:p>
            <a:pPr indent="7938">
              <a:spcBef>
                <a:spcPts val="0"/>
              </a:spcBef>
              <a:buNone/>
            </a:pPr>
            <a:endParaRPr lang="en-US" sz="1800">
              <a:latin typeface="Courier New" pitchFamily="49" charset="0"/>
              <a:cs typeface="Courier New" pitchFamily="49" charset="0"/>
            </a:endParaRPr>
          </a:p>
          <a:p>
            <a:pPr indent="7938">
              <a:spcBef>
                <a:spcPts val="0"/>
              </a:spcBef>
              <a:buNone/>
            </a:pPr>
            <a:endParaRPr lang="en-US" sz="1800">
              <a:latin typeface="Courier New" pitchFamily="49" charset="0"/>
              <a:cs typeface="Courier New" pitchFamily="49" charset="0"/>
            </a:endParaRPr>
          </a:p>
          <a:p>
            <a:pPr indent="7938">
              <a:spcBef>
                <a:spcPts val="0"/>
              </a:spcBef>
              <a:buNone/>
            </a:pPr>
            <a:endParaRPr lang="en-US" sz="1800">
              <a:latin typeface="Courier New" pitchFamily="49" charset="0"/>
              <a:cs typeface="Courier New" pitchFamily="49" charset="0"/>
            </a:endParaRPr>
          </a:p>
          <a:p>
            <a:pPr indent="7938">
              <a:spcBef>
                <a:spcPts val="0"/>
              </a:spcBef>
              <a:buNone/>
            </a:pPr>
            <a:endParaRPr lang="en-US" sz="1800">
              <a:latin typeface="Courier New" pitchFamily="49" charset="0"/>
              <a:cs typeface="Courier New" pitchFamily="49" charset="0"/>
            </a:endParaRPr>
          </a:p>
          <a:p>
            <a:pPr indent="7938">
              <a:spcBef>
                <a:spcPts val="0"/>
              </a:spcBef>
              <a:buNone/>
            </a:pPr>
            <a:r>
              <a:rPr lang="en-US" sz="1800" err="1">
                <a:latin typeface="Courier New" pitchFamily="49" charset="0"/>
                <a:cs typeface="Courier New" pitchFamily="49" charset="0"/>
              </a:rPr>
              <a:t>pInt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:  1507</a:t>
            </a:r>
          </a:p>
          <a:p>
            <a:pPr indent="7938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err="1">
                <a:latin typeface="Courier New" pitchFamily="49" charset="0"/>
                <a:cs typeface="Courier New" pitchFamily="49" charset="0"/>
              </a:rPr>
              <a:t>pInt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: 100</a:t>
            </a:r>
          </a:p>
          <a:p>
            <a:pPr indent="7938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&amp;a:    1507</a:t>
            </a:r>
          </a:p>
          <a:p>
            <a:pPr indent="7938">
              <a:spcBef>
                <a:spcPts val="0"/>
              </a:spcBef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a:     100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0" y="3505200"/>
          <a:ext cx="8229601" cy="14478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76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76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6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76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76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76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76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76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761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9761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9761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Địa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i="0" u="none" strike="noStrike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chỉ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17" marR="6917" marT="69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1500</a:t>
                      </a:r>
                    </a:p>
                  </a:txBody>
                  <a:tcPr marL="6917" marR="6917" marT="6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1501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1502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1503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1504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1505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1506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1507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1508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1509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1510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1511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Biến</a:t>
                      </a:r>
                    </a:p>
                  </a:txBody>
                  <a:tcPr marL="6917" marR="6917" marT="69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char c</a:t>
                      </a:r>
                    </a:p>
                  </a:txBody>
                  <a:tcPr marL="6917" marR="6917" marT="6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int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* </a:t>
                      </a:r>
                      <a:r>
                        <a:rPr lang="en-US" sz="1800" b="0" i="0" u="none" strike="noStrike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pInt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short s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int a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…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Giá trị</a:t>
                      </a:r>
                    </a:p>
                  </a:txBody>
                  <a:tcPr marL="6917" marR="6917" marT="69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'A'</a:t>
                      </a:r>
                    </a:p>
                  </a:txBody>
                  <a:tcPr marL="6917" marR="6917" marT="6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1507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…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Freeform 10"/>
          <p:cNvSpPr/>
          <p:nvPr/>
        </p:nvSpPr>
        <p:spPr>
          <a:xfrm>
            <a:off x="3200400" y="5004620"/>
            <a:ext cx="3510116" cy="481780"/>
          </a:xfrm>
          <a:custGeom>
            <a:avLst/>
            <a:gdLst>
              <a:gd name="connsiteX0" fmla="*/ 0 w 3510116"/>
              <a:gd name="connsiteY0" fmla="*/ 0 h 648929"/>
              <a:gd name="connsiteX1" fmla="*/ 575187 w 3510116"/>
              <a:gd name="connsiteY1" fmla="*/ 309716 h 648929"/>
              <a:gd name="connsiteX2" fmla="*/ 1297858 w 3510116"/>
              <a:gd name="connsiteY2" fmla="*/ 398207 h 648929"/>
              <a:gd name="connsiteX3" fmla="*/ 2153265 w 3510116"/>
              <a:gd name="connsiteY3" fmla="*/ 589936 h 648929"/>
              <a:gd name="connsiteX4" fmla="*/ 3510116 w 3510116"/>
              <a:gd name="connsiteY4" fmla="*/ 44246 h 648929"/>
              <a:gd name="connsiteX0" fmla="*/ 0 w 3510116"/>
              <a:gd name="connsiteY0" fmla="*/ 0 h 675558"/>
              <a:gd name="connsiteX1" fmla="*/ 575187 w 3510116"/>
              <a:gd name="connsiteY1" fmla="*/ 309716 h 675558"/>
              <a:gd name="connsiteX2" fmla="*/ 1295400 w 3510116"/>
              <a:gd name="connsiteY2" fmla="*/ 557981 h 675558"/>
              <a:gd name="connsiteX3" fmla="*/ 2153265 w 3510116"/>
              <a:gd name="connsiteY3" fmla="*/ 589936 h 675558"/>
              <a:gd name="connsiteX4" fmla="*/ 3510116 w 3510116"/>
              <a:gd name="connsiteY4" fmla="*/ 44246 h 675558"/>
              <a:gd name="connsiteX0" fmla="*/ 0 w 3510116"/>
              <a:gd name="connsiteY0" fmla="*/ 0 h 573958"/>
              <a:gd name="connsiteX1" fmla="*/ 575187 w 3510116"/>
              <a:gd name="connsiteY1" fmla="*/ 309716 h 573958"/>
              <a:gd name="connsiteX2" fmla="*/ 1295400 w 3510116"/>
              <a:gd name="connsiteY2" fmla="*/ 557981 h 573958"/>
              <a:gd name="connsiteX3" fmla="*/ 2133600 w 3510116"/>
              <a:gd name="connsiteY3" fmla="*/ 405580 h 573958"/>
              <a:gd name="connsiteX4" fmla="*/ 3510116 w 3510116"/>
              <a:gd name="connsiteY4" fmla="*/ 44246 h 573958"/>
              <a:gd name="connsiteX0" fmla="*/ 0 w 3510116"/>
              <a:gd name="connsiteY0" fmla="*/ 0 h 465802"/>
              <a:gd name="connsiteX1" fmla="*/ 575187 w 3510116"/>
              <a:gd name="connsiteY1" fmla="*/ 309716 h 465802"/>
              <a:gd name="connsiteX2" fmla="*/ 1295400 w 3510116"/>
              <a:gd name="connsiteY2" fmla="*/ 405580 h 465802"/>
              <a:gd name="connsiteX3" fmla="*/ 2133600 w 3510116"/>
              <a:gd name="connsiteY3" fmla="*/ 405580 h 465802"/>
              <a:gd name="connsiteX4" fmla="*/ 3510116 w 3510116"/>
              <a:gd name="connsiteY4" fmla="*/ 44246 h 465802"/>
              <a:gd name="connsiteX0" fmla="*/ 0 w 3510116"/>
              <a:gd name="connsiteY0" fmla="*/ 0 h 465802"/>
              <a:gd name="connsiteX1" fmla="*/ 575187 w 3510116"/>
              <a:gd name="connsiteY1" fmla="*/ 309716 h 465802"/>
              <a:gd name="connsiteX2" fmla="*/ 1295400 w 3510116"/>
              <a:gd name="connsiteY2" fmla="*/ 405580 h 465802"/>
              <a:gd name="connsiteX3" fmla="*/ 2819400 w 3510116"/>
              <a:gd name="connsiteY3" fmla="*/ 405580 h 465802"/>
              <a:gd name="connsiteX4" fmla="*/ 3510116 w 3510116"/>
              <a:gd name="connsiteY4" fmla="*/ 44246 h 465802"/>
              <a:gd name="connsiteX0" fmla="*/ 0 w 3510116"/>
              <a:gd name="connsiteY0" fmla="*/ 0 h 465802"/>
              <a:gd name="connsiteX1" fmla="*/ 609600 w 3510116"/>
              <a:gd name="connsiteY1" fmla="*/ 176980 h 465802"/>
              <a:gd name="connsiteX2" fmla="*/ 1295400 w 3510116"/>
              <a:gd name="connsiteY2" fmla="*/ 405580 h 465802"/>
              <a:gd name="connsiteX3" fmla="*/ 2819400 w 3510116"/>
              <a:gd name="connsiteY3" fmla="*/ 405580 h 465802"/>
              <a:gd name="connsiteX4" fmla="*/ 3510116 w 3510116"/>
              <a:gd name="connsiteY4" fmla="*/ 44246 h 465802"/>
              <a:gd name="connsiteX0" fmla="*/ 0 w 3510116"/>
              <a:gd name="connsiteY0" fmla="*/ 0 h 453102"/>
              <a:gd name="connsiteX1" fmla="*/ 609600 w 3510116"/>
              <a:gd name="connsiteY1" fmla="*/ 176980 h 453102"/>
              <a:gd name="connsiteX2" fmla="*/ 1524000 w 3510116"/>
              <a:gd name="connsiteY2" fmla="*/ 329380 h 453102"/>
              <a:gd name="connsiteX3" fmla="*/ 2819400 w 3510116"/>
              <a:gd name="connsiteY3" fmla="*/ 405580 h 453102"/>
              <a:gd name="connsiteX4" fmla="*/ 3510116 w 3510116"/>
              <a:gd name="connsiteY4" fmla="*/ 44246 h 453102"/>
              <a:gd name="connsiteX0" fmla="*/ 0 w 3510116"/>
              <a:gd name="connsiteY0" fmla="*/ 0 h 453102"/>
              <a:gd name="connsiteX1" fmla="*/ 609600 w 3510116"/>
              <a:gd name="connsiteY1" fmla="*/ 176980 h 453102"/>
              <a:gd name="connsiteX2" fmla="*/ 1524000 w 3510116"/>
              <a:gd name="connsiteY2" fmla="*/ 329380 h 453102"/>
              <a:gd name="connsiteX3" fmla="*/ 2819400 w 3510116"/>
              <a:gd name="connsiteY3" fmla="*/ 405580 h 453102"/>
              <a:gd name="connsiteX4" fmla="*/ 3510116 w 3510116"/>
              <a:gd name="connsiteY4" fmla="*/ 44246 h 453102"/>
              <a:gd name="connsiteX0" fmla="*/ 0 w 3510116"/>
              <a:gd name="connsiteY0" fmla="*/ 0 h 453102"/>
              <a:gd name="connsiteX1" fmla="*/ 609600 w 3510116"/>
              <a:gd name="connsiteY1" fmla="*/ 176980 h 453102"/>
              <a:gd name="connsiteX2" fmla="*/ 1524000 w 3510116"/>
              <a:gd name="connsiteY2" fmla="*/ 329380 h 453102"/>
              <a:gd name="connsiteX3" fmla="*/ 2819400 w 3510116"/>
              <a:gd name="connsiteY3" fmla="*/ 405580 h 453102"/>
              <a:gd name="connsiteX4" fmla="*/ 3510116 w 3510116"/>
              <a:gd name="connsiteY4" fmla="*/ 44246 h 453102"/>
              <a:gd name="connsiteX0" fmla="*/ 0 w 3510116"/>
              <a:gd name="connsiteY0" fmla="*/ 0 h 453102"/>
              <a:gd name="connsiteX1" fmla="*/ 609600 w 3510116"/>
              <a:gd name="connsiteY1" fmla="*/ 176980 h 453102"/>
              <a:gd name="connsiteX2" fmla="*/ 1524000 w 3510116"/>
              <a:gd name="connsiteY2" fmla="*/ 329380 h 453102"/>
              <a:gd name="connsiteX3" fmla="*/ 2819400 w 3510116"/>
              <a:gd name="connsiteY3" fmla="*/ 405580 h 453102"/>
              <a:gd name="connsiteX4" fmla="*/ 3510116 w 3510116"/>
              <a:gd name="connsiteY4" fmla="*/ 44246 h 453102"/>
              <a:gd name="connsiteX0" fmla="*/ 0 w 3510116"/>
              <a:gd name="connsiteY0" fmla="*/ 0 h 427702"/>
              <a:gd name="connsiteX1" fmla="*/ 609600 w 3510116"/>
              <a:gd name="connsiteY1" fmla="*/ 176980 h 427702"/>
              <a:gd name="connsiteX2" fmla="*/ 2819400 w 3510116"/>
              <a:gd name="connsiteY2" fmla="*/ 405580 h 427702"/>
              <a:gd name="connsiteX3" fmla="*/ 3510116 w 3510116"/>
              <a:gd name="connsiteY3" fmla="*/ 44246 h 427702"/>
              <a:gd name="connsiteX0" fmla="*/ 0 w 3510116"/>
              <a:gd name="connsiteY0" fmla="*/ 0 h 503902"/>
              <a:gd name="connsiteX1" fmla="*/ 609600 w 3510116"/>
              <a:gd name="connsiteY1" fmla="*/ 176980 h 503902"/>
              <a:gd name="connsiteX2" fmla="*/ 2057400 w 3510116"/>
              <a:gd name="connsiteY2" fmla="*/ 481780 h 503902"/>
              <a:gd name="connsiteX3" fmla="*/ 3510116 w 3510116"/>
              <a:gd name="connsiteY3" fmla="*/ 44246 h 503902"/>
              <a:gd name="connsiteX0" fmla="*/ 0 w 3510116"/>
              <a:gd name="connsiteY0" fmla="*/ 0 h 503902"/>
              <a:gd name="connsiteX1" fmla="*/ 609600 w 3510116"/>
              <a:gd name="connsiteY1" fmla="*/ 176980 h 503902"/>
              <a:gd name="connsiteX2" fmla="*/ 2057400 w 3510116"/>
              <a:gd name="connsiteY2" fmla="*/ 481780 h 503902"/>
              <a:gd name="connsiteX3" fmla="*/ 3510116 w 3510116"/>
              <a:gd name="connsiteY3" fmla="*/ 44246 h 503902"/>
              <a:gd name="connsiteX0" fmla="*/ 0 w 3510116"/>
              <a:gd name="connsiteY0" fmla="*/ 0 h 503902"/>
              <a:gd name="connsiteX1" fmla="*/ 609600 w 3510116"/>
              <a:gd name="connsiteY1" fmla="*/ 176980 h 503902"/>
              <a:gd name="connsiteX2" fmla="*/ 2743200 w 3510116"/>
              <a:gd name="connsiteY2" fmla="*/ 481780 h 503902"/>
              <a:gd name="connsiteX3" fmla="*/ 3510116 w 3510116"/>
              <a:gd name="connsiteY3" fmla="*/ 44246 h 503902"/>
              <a:gd name="connsiteX0" fmla="*/ 0 w 3510116"/>
              <a:gd name="connsiteY0" fmla="*/ 0 h 503902"/>
              <a:gd name="connsiteX1" fmla="*/ 609600 w 3510116"/>
              <a:gd name="connsiteY1" fmla="*/ 176980 h 503902"/>
              <a:gd name="connsiteX2" fmla="*/ 2743200 w 3510116"/>
              <a:gd name="connsiteY2" fmla="*/ 481780 h 503902"/>
              <a:gd name="connsiteX3" fmla="*/ 3510116 w 3510116"/>
              <a:gd name="connsiteY3" fmla="*/ 44246 h 503902"/>
              <a:gd name="connsiteX0" fmla="*/ 0 w 3510116"/>
              <a:gd name="connsiteY0" fmla="*/ 0 h 481780"/>
              <a:gd name="connsiteX1" fmla="*/ 2743200 w 3510116"/>
              <a:gd name="connsiteY1" fmla="*/ 481780 h 481780"/>
              <a:gd name="connsiteX2" fmla="*/ 3510116 w 3510116"/>
              <a:gd name="connsiteY2" fmla="*/ 44246 h 481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10116" h="481780">
                <a:moveTo>
                  <a:pt x="0" y="0"/>
                </a:moveTo>
                <a:cubicBezTo>
                  <a:pt x="571500" y="100371"/>
                  <a:pt x="2158181" y="474406"/>
                  <a:pt x="2743200" y="481780"/>
                </a:cubicBezTo>
                <a:cubicBezTo>
                  <a:pt x="3074219" y="434258"/>
                  <a:pt x="3237271" y="366254"/>
                  <a:pt x="3510116" y="44246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953000" y="1295400"/>
            <a:ext cx="373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err="1"/>
              <a:t>Địa</a:t>
            </a:r>
            <a:r>
              <a:rPr lang="en-US"/>
              <a:t> </a:t>
            </a:r>
            <a:r>
              <a:rPr lang="en-US" err="1"/>
              <a:t>chỉ</a:t>
            </a:r>
            <a:r>
              <a:rPr lang="en-US"/>
              <a:t> </a:t>
            </a:r>
            <a:r>
              <a:rPr lang="en-US" err="1"/>
              <a:t>các</a:t>
            </a:r>
            <a:r>
              <a:rPr lang="en-US"/>
              <a:t> </a:t>
            </a:r>
            <a:r>
              <a:rPr lang="en-US" err="1"/>
              <a:t>biến</a:t>
            </a:r>
            <a:r>
              <a:rPr lang="en-US"/>
              <a:t> </a:t>
            </a:r>
            <a:r>
              <a:rPr lang="en-US" err="1"/>
              <a:t>trong</a:t>
            </a:r>
            <a:r>
              <a:rPr lang="en-US"/>
              <a:t> </a:t>
            </a:r>
            <a:r>
              <a:rPr lang="en-US" err="1"/>
              <a:t>bộ</a:t>
            </a:r>
            <a:r>
              <a:rPr lang="en-US"/>
              <a:t> </a:t>
            </a:r>
            <a:r>
              <a:rPr lang="en-US" err="1"/>
              <a:t>nhớ</a:t>
            </a:r>
            <a:r>
              <a:rPr lang="en-US"/>
              <a:t> </a:t>
            </a:r>
            <a:r>
              <a:rPr lang="en-US" err="1"/>
              <a:t>theo</a:t>
            </a:r>
            <a:r>
              <a:rPr lang="en-US"/>
              <a:t> </a:t>
            </a:r>
            <a:r>
              <a:rPr lang="en-US" err="1"/>
              <a:t>thứ</a:t>
            </a:r>
            <a:r>
              <a:rPr lang="en-US"/>
              <a:t> </a:t>
            </a:r>
            <a:r>
              <a:rPr lang="en-US" err="1"/>
              <a:t>tự</a:t>
            </a:r>
            <a:r>
              <a:rPr lang="en-US"/>
              <a:t> </a:t>
            </a:r>
            <a:r>
              <a:rPr lang="en-US" err="1"/>
              <a:t>tăng</a:t>
            </a:r>
            <a:r>
              <a:rPr lang="en-US"/>
              <a:t> </a:t>
            </a:r>
            <a:r>
              <a:rPr lang="en-US" err="1"/>
              <a:t>dần</a:t>
            </a:r>
            <a:r>
              <a:rPr lang="en-US"/>
              <a:t> ở </a:t>
            </a:r>
            <a:r>
              <a:rPr lang="en-US" err="1"/>
              <a:t>đây</a:t>
            </a:r>
            <a:r>
              <a:rPr lang="en-US"/>
              <a:t> </a:t>
            </a:r>
            <a:r>
              <a:rPr lang="en-US" err="1"/>
              <a:t>chỉ</a:t>
            </a:r>
            <a:r>
              <a:rPr lang="en-US"/>
              <a:t> </a:t>
            </a:r>
            <a:r>
              <a:rPr lang="en-US" err="1"/>
              <a:t>có</a:t>
            </a:r>
            <a:r>
              <a:rPr lang="en-US"/>
              <a:t> </a:t>
            </a:r>
            <a:r>
              <a:rPr lang="en-US" err="1"/>
              <a:t>tính</a:t>
            </a:r>
            <a:r>
              <a:rPr lang="en-US"/>
              <a:t> </a:t>
            </a:r>
            <a:r>
              <a:rPr lang="en-US" err="1"/>
              <a:t>chất</a:t>
            </a:r>
            <a:r>
              <a:rPr lang="en-US"/>
              <a:t> minh </a:t>
            </a:r>
            <a:r>
              <a:rPr lang="en-US" err="1"/>
              <a:t>hoạ</a:t>
            </a:r>
            <a:r>
              <a:rPr lang="en-US"/>
              <a:t>. </a:t>
            </a:r>
            <a:r>
              <a:rPr lang="en-US" err="1"/>
              <a:t>Trong</a:t>
            </a:r>
            <a:r>
              <a:rPr lang="en-US"/>
              <a:t> </a:t>
            </a:r>
            <a:r>
              <a:rPr lang="en-US" err="1"/>
              <a:t>thực</a:t>
            </a:r>
            <a:r>
              <a:rPr lang="en-US"/>
              <a:t> </a:t>
            </a:r>
            <a:r>
              <a:rPr lang="en-US" err="1"/>
              <a:t>tế</a:t>
            </a:r>
            <a:r>
              <a:rPr lang="en-US"/>
              <a:t>, stack </a:t>
            </a:r>
            <a:r>
              <a:rPr lang="en-US" err="1"/>
              <a:t>được</a:t>
            </a:r>
            <a:r>
              <a:rPr lang="en-US"/>
              <a:t> </a:t>
            </a:r>
            <a:r>
              <a:rPr lang="en-US" err="1"/>
              <a:t>cấp</a:t>
            </a:r>
            <a:r>
              <a:rPr lang="en-US"/>
              <a:t> </a:t>
            </a:r>
            <a:r>
              <a:rPr lang="en-US" err="1"/>
              <a:t>phát</a:t>
            </a:r>
            <a:r>
              <a:rPr lang="en-US"/>
              <a:t> </a:t>
            </a:r>
            <a:r>
              <a:rPr lang="en-US" err="1"/>
              <a:t>từ</a:t>
            </a:r>
            <a:r>
              <a:rPr lang="en-US"/>
              <a:t> </a:t>
            </a:r>
            <a:r>
              <a:rPr lang="en-US" err="1"/>
              <a:t>cao</a:t>
            </a:r>
            <a:r>
              <a:rPr lang="en-US"/>
              <a:t> </a:t>
            </a:r>
            <a:r>
              <a:rPr lang="en-US" err="1"/>
              <a:t>xuống</a:t>
            </a:r>
            <a:r>
              <a:rPr lang="en-US"/>
              <a:t> </a:t>
            </a:r>
            <a:r>
              <a:rPr lang="en-US" err="1"/>
              <a:t>thấp</a:t>
            </a:r>
            <a:r>
              <a:rPr lang="en-US"/>
              <a:t> </a:t>
            </a:r>
            <a:r>
              <a:rPr lang="en-US">
                <a:sym typeface="Wingdings" pitchFamily="2" charset="2"/>
              </a:rPr>
              <a:t> </a:t>
            </a:r>
            <a:r>
              <a:rPr lang="en-US" err="1">
                <a:sym typeface="Wingdings" pitchFamily="2" charset="2"/>
              </a:rPr>
              <a:t>biến</a:t>
            </a:r>
            <a:r>
              <a:rPr lang="en-US">
                <a:sym typeface="Wingdings" pitchFamily="2" charset="2"/>
              </a:rPr>
              <a:t> </a:t>
            </a:r>
            <a:r>
              <a:rPr lang="en-US" err="1">
                <a:sym typeface="Wingdings" pitchFamily="2" charset="2"/>
              </a:rPr>
              <a:t>khai</a:t>
            </a:r>
            <a:r>
              <a:rPr lang="en-US">
                <a:sym typeface="Wingdings" pitchFamily="2" charset="2"/>
              </a:rPr>
              <a:t> </a:t>
            </a:r>
            <a:r>
              <a:rPr lang="en-US" err="1">
                <a:sym typeface="Wingdings" pitchFamily="2" charset="2"/>
              </a:rPr>
              <a:t>báo</a:t>
            </a:r>
            <a:r>
              <a:rPr lang="en-US">
                <a:sym typeface="Wingdings" pitchFamily="2" charset="2"/>
              </a:rPr>
              <a:t> </a:t>
            </a:r>
            <a:r>
              <a:rPr lang="en-US" err="1">
                <a:sym typeface="Wingdings" pitchFamily="2" charset="2"/>
              </a:rPr>
              <a:t>sau</a:t>
            </a:r>
            <a:r>
              <a:rPr lang="en-US">
                <a:sym typeface="Wingdings" pitchFamily="2" charset="2"/>
              </a:rPr>
              <a:t> </a:t>
            </a:r>
            <a:r>
              <a:rPr lang="en-US" err="1">
                <a:sym typeface="Wingdings" pitchFamily="2" charset="2"/>
              </a:rPr>
              <a:t>sẽ</a:t>
            </a:r>
            <a:r>
              <a:rPr lang="en-US">
                <a:sym typeface="Wingdings" pitchFamily="2" charset="2"/>
              </a:rPr>
              <a:t> </a:t>
            </a:r>
            <a:r>
              <a:rPr lang="en-US" err="1">
                <a:sym typeface="Wingdings" pitchFamily="2" charset="2"/>
              </a:rPr>
              <a:t>có</a:t>
            </a:r>
            <a:r>
              <a:rPr lang="en-US">
                <a:sym typeface="Wingdings" pitchFamily="2" charset="2"/>
              </a:rPr>
              <a:t> </a:t>
            </a:r>
            <a:r>
              <a:rPr lang="en-US" err="1">
                <a:sym typeface="Wingdings" pitchFamily="2" charset="2"/>
              </a:rPr>
              <a:t>địa</a:t>
            </a:r>
            <a:r>
              <a:rPr lang="en-US">
                <a:sym typeface="Wingdings" pitchFamily="2" charset="2"/>
              </a:rPr>
              <a:t> </a:t>
            </a:r>
            <a:r>
              <a:rPr lang="en-US" err="1">
                <a:sym typeface="Wingdings" pitchFamily="2" charset="2"/>
              </a:rPr>
              <a:t>chỉ</a:t>
            </a:r>
            <a:r>
              <a:rPr lang="en-US">
                <a:sym typeface="Wingdings" pitchFamily="2" charset="2"/>
              </a:rPr>
              <a:t> </a:t>
            </a:r>
            <a:r>
              <a:rPr lang="en-US" err="1">
                <a:sym typeface="Wingdings" pitchFamily="2" charset="2"/>
              </a:rPr>
              <a:t>nhỏ</a:t>
            </a:r>
            <a:r>
              <a:rPr lang="en-US">
                <a:sym typeface="Wingdings" pitchFamily="2" charset="2"/>
              </a:rPr>
              <a:t> </a:t>
            </a:r>
            <a:r>
              <a:rPr lang="en-US" err="1">
                <a:sym typeface="Wingdings" pitchFamily="2" charset="2"/>
              </a:rPr>
              <a:t>hơn</a:t>
            </a:r>
            <a:r>
              <a:rPr lang="en-US">
                <a:sym typeface="Wingdings" pitchFamily="2" charset="2"/>
              </a:rPr>
              <a:t>.</a:t>
            </a:r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vi-VN" noProof="1"/>
              <a:t>EE3490: Kỹ thuật lập trình – HK1 2015/2016</a:t>
            </a:r>
            <a:endParaRPr lang="en-US" noProof="1"/>
          </a:p>
          <a:p>
            <a:pPr algn="r"/>
            <a:r>
              <a:rPr lang="vi-VN" noProof="1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 </a:t>
            </a:r>
            <a:r>
              <a:rPr lang="en-US" err="1"/>
              <a:t>trỏ</a:t>
            </a:r>
            <a:r>
              <a:rPr lang="en-US"/>
              <a:t> void*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/>
              <a:t>Con </a:t>
            </a:r>
            <a:r>
              <a:rPr lang="en-US" sz="2000" err="1"/>
              <a:t>trỏ</a:t>
            </a:r>
            <a:r>
              <a:rPr lang="en-US" sz="2000"/>
              <a:t> void* </a:t>
            </a:r>
            <a:r>
              <a:rPr lang="en-US" sz="2000" err="1">
                <a:solidFill>
                  <a:srgbClr val="9D0580"/>
                </a:solidFill>
              </a:rPr>
              <a:t>được</a:t>
            </a:r>
            <a:r>
              <a:rPr lang="en-US" sz="2000">
                <a:solidFill>
                  <a:srgbClr val="9D0580"/>
                </a:solidFill>
              </a:rPr>
              <a:t> </a:t>
            </a:r>
            <a:r>
              <a:rPr lang="en-US" sz="2000" err="1">
                <a:solidFill>
                  <a:srgbClr val="9D0580"/>
                </a:solidFill>
              </a:rPr>
              <a:t>dùng</a:t>
            </a:r>
            <a:r>
              <a:rPr lang="en-US" sz="2000">
                <a:solidFill>
                  <a:srgbClr val="9D0580"/>
                </a:solidFill>
              </a:rPr>
              <a:t> </a:t>
            </a:r>
            <a:r>
              <a:rPr lang="en-US" sz="2000" err="1">
                <a:solidFill>
                  <a:srgbClr val="9D0580"/>
                </a:solidFill>
              </a:rPr>
              <a:t>để</a:t>
            </a:r>
            <a:r>
              <a:rPr lang="en-US" sz="2000">
                <a:solidFill>
                  <a:srgbClr val="9D0580"/>
                </a:solidFill>
              </a:rPr>
              <a:t> </a:t>
            </a:r>
            <a:r>
              <a:rPr lang="en-US" sz="2000" err="1">
                <a:solidFill>
                  <a:srgbClr val="9D0580"/>
                </a:solidFill>
              </a:rPr>
              <a:t>làm</a:t>
            </a:r>
            <a:r>
              <a:rPr lang="en-US" sz="2000">
                <a:solidFill>
                  <a:srgbClr val="9D0580"/>
                </a:solidFill>
              </a:rPr>
              <a:t> </a:t>
            </a:r>
            <a:r>
              <a:rPr lang="en-US" sz="2000" err="1">
                <a:solidFill>
                  <a:srgbClr val="9D0580"/>
                </a:solidFill>
              </a:rPr>
              <a:t>việc</a:t>
            </a:r>
            <a:r>
              <a:rPr lang="en-US" sz="2000">
                <a:solidFill>
                  <a:srgbClr val="9D0580"/>
                </a:solidFill>
              </a:rPr>
              <a:t> </a:t>
            </a:r>
            <a:r>
              <a:rPr lang="en-US" sz="2000" err="1">
                <a:solidFill>
                  <a:srgbClr val="9D0580"/>
                </a:solidFill>
              </a:rPr>
              <a:t>với</a:t>
            </a:r>
            <a:r>
              <a:rPr lang="en-US" sz="2000">
                <a:solidFill>
                  <a:srgbClr val="9D0580"/>
                </a:solidFill>
              </a:rPr>
              <a:t> </a:t>
            </a:r>
            <a:r>
              <a:rPr lang="en-US" sz="2000" err="1">
                <a:solidFill>
                  <a:srgbClr val="9D0580"/>
                </a:solidFill>
              </a:rPr>
              <a:t>bộ</a:t>
            </a:r>
            <a:r>
              <a:rPr lang="en-US" sz="2000">
                <a:solidFill>
                  <a:srgbClr val="9D0580"/>
                </a:solidFill>
              </a:rPr>
              <a:t> </a:t>
            </a:r>
            <a:r>
              <a:rPr lang="en-US" sz="2000" err="1">
                <a:solidFill>
                  <a:srgbClr val="9D0580"/>
                </a:solidFill>
              </a:rPr>
              <a:t>nhớ</a:t>
            </a:r>
            <a:r>
              <a:rPr lang="en-US" sz="2000">
                <a:solidFill>
                  <a:srgbClr val="9D0580"/>
                </a:solidFill>
              </a:rPr>
              <a:t> </a:t>
            </a:r>
            <a:r>
              <a:rPr lang="en-US" sz="2000" err="1">
                <a:solidFill>
                  <a:srgbClr val="9D0580"/>
                </a:solidFill>
              </a:rPr>
              <a:t>thuần</a:t>
            </a:r>
            <a:r>
              <a:rPr lang="en-US" sz="2000">
                <a:solidFill>
                  <a:srgbClr val="9D0580"/>
                </a:solidFill>
              </a:rPr>
              <a:t> </a:t>
            </a:r>
            <a:r>
              <a:rPr lang="en-US" sz="2000" err="1">
                <a:solidFill>
                  <a:srgbClr val="9D0580"/>
                </a:solidFill>
              </a:rPr>
              <a:t>tuý</a:t>
            </a:r>
            <a:r>
              <a:rPr lang="en-US" sz="2000">
                <a:solidFill>
                  <a:srgbClr val="9D0580"/>
                </a:solidFill>
              </a:rPr>
              <a:t> </a:t>
            </a:r>
            <a:r>
              <a:rPr lang="en-US" sz="2000" err="1"/>
              <a:t>hoặc</a:t>
            </a:r>
            <a:r>
              <a:rPr lang="en-US" sz="2000"/>
              <a:t> </a:t>
            </a:r>
            <a:r>
              <a:rPr lang="en-US" sz="2000" err="1"/>
              <a:t>để</a:t>
            </a:r>
            <a:r>
              <a:rPr lang="en-US" sz="2000"/>
              <a:t> </a:t>
            </a:r>
            <a:r>
              <a:rPr lang="en-US" sz="2000" err="1"/>
              <a:t>thao</a:t>
            </a:r>
            <a:r>
              <a:rPr lang="en-US" sz="2000"/>
              <a:t> </a:t>
            </a:r>
            <a:r>
              <a:rPr lang="en-US" sz="2000" err="1"/>
              <a:t>tác</a:t>
            </a:r>
            <a:r>
              <a:rPr lang="en-US" sz="2000"/>
              <a:t> </a:t>
            </a:r>
            <a:r>
              <a:rPr lang="en-US" sz="2000" err="1"/>
              <a:t>với</a:t>
            </a:r>
            <a:r>
              <a:rPr lang="en-US" sz="2000"/>
              <a:t> </a:t>
            </a:r>
            <a:r>
              <a:rPr lang="en-US" sz="2000" err="1"/>
              <a:t>những</a:t>
            </a:r>
            <a:r>
              <a:rPr lang="en-US" sz="2000"/>
              <a:t> </a:t>
            </a:r>
            <a:r>
              <a:rPr lang="en-US" sz="2000" err="1"/>
              <a:t>biến</a:t>
            </a:r>
            <a:r>
              <a:rPr lang="en-US" sz="2000"/>
              <a:t> </a:t>
            </a:r>
            <a:r>
              <a:rPr lang="en-US" sz="2000" err="1">
                <a:solidFill>
                  <a:srgbClr val="9D0580"/>
                </a:solidFill>
              </a:rPr>
              <a:t>chưa</a:t>
            </a:r>
            <a:r>
              <a:rPr lang="en-US" sz="2000">
                <a:solidFill>
                  <a:srgbClr val="9D0580"/>
                </a:solidFill>
              </a:rPr>
              <a:t> </a:t>
            </a:r>
            <a:r>
              <a:rPr lang="en-US" sz="2000" err="1">
                <a:solidFill>
                  <a:srgbClr val="9D0580"/>
                </a:solidFill>
              </a:rPr>
              <a:t>xác</a:t>
            </a:r>
            <a:r>
              <a:rPr lang="en-US" sz="2000">
                <a:solidFill>
                  <a:srgbClr val="9D0580"/>
                </a:solidFill>
              </a:rPr>
              <a:t> </a:t>
            </a:r>
            <a:r>
              <a:rPr lang="en-US" sz="2000" err="1">
                <a:solidFill>
                  <a:srgbClr val="9D0580"/>
                </a:solidFill>
              </a:rPr>
              <a:t>định</a:t>
            </a:r>
            <a:r>
              <a:rPr lang="en-US" sz="2000">
                <a:solidFill>
                  <a:srgbClr val="9D0580"/>
                </a:solidFill>
              </a:rPr>
              <a:t> </a:t>
            </a:r>
            <a:r>
              <a:rPr lang="en-US" sz="2000" err="1">
                <a:solidFill>
                  <a:srgbClr val="9D0580"/>
                </a:solidFill>
              </a:rPr>
              <a:t>kiểu</a:t>
            </a:r>
            <a:endParaRPr lang="en-US" sz="2000">
              <a:solidFill>
                <a:srgbClr val="9D0580"/>
              </a:solidFill>
            </a:endParaRPr>
          </a:p>
          <a:p>
            <a:pPr marL="547688" lvl="3" indent="-273050">
              <a:spcBef>
                <a:spcPts val="600"/>
              </a:spcBef>
              <a:buClr>
                <a:schemeClr val="accent1"/>
              </a:buClr>
            </a:pPr>
            <a:r>
              <a:rPr lang="en-US" sz="1600" err="1">
                <a:latin typeface="Courier New" pitchFamily="49" charset="0"/>
                <a:cs typeface="Courier New" pitchFamily="49" charset="0"/>
              </a:rPr>
              <a:t>memcpy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(void* </a:t>
            </a:r>
            <a:r>
              <a:rPr lang="en-US" sz="1600" err="1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 void* </a:t>
            </a:r>
            <a:r>
              <a:rPr lang="en-US" sz="160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 size);</a:t>
            </a:r>
            <a:endParaRPr lang="en-US" sz="1600"/>
          </a:p>
          <a:p>
            <a:r>
              <a:rPr lang="en-US" sz="2000" err="1"/>
              <a:t>Là</a:t>
            </a:r>
            <a:r>
              <a:rPr lang="en-US" sz="2000"/>
              <a:t> con </a:t>
            </a:r>
            <a:r>
              <a:rPr lang="en-US" sz="2000" err="1"/>
              <a:t>trỏ</a:t>
            </a:r>
            <a:r>
              <a:rPr lang="en-US" sz="2000"/>
              <a:t> </a:t>
            </a:r>
            <a:r>
              <a:rPr lang="en-US" sz="2000" err="1"/>
              <a:t>nhưng</a:t>
            </a:r>
            <a:r>
              <a:rPr lang="en-US" sz="2000"/>
              <a:t> </a:t>
            </a:r>
            <a:r>
              <a:rPr lang="en-US" sz="2000" err="1">
                <a:solidFill>
                  <a:srgbClr val="9D0580"/>
                </a:solidFill>
              </a:rPr>
              <a:t>không</a:t>
            </a:r>
            <a:r>
              <a:rPr lang="en-US" sz="2000">
                <a:solidFill>
                  <a:srgbClr val="9D0580"/>
                </a:solidFill>
              </a:rPr>
              <a:t> </a:t>
            </a:r>
            <a:r>
              <a:rPr lang="en-US" sz="2000" err="1">
                <a:solidFill>
                  <a:srgbClr val="9D0580"/>
                </a:solidFill>
              </a:rPr>
              <a:t>mang</a:t>
            </a:r>
            <a:r>
              <a:rPr lang="en-US" sz="2000">
                <a:solidFill>
                  <a:srgbClr val="9D0580"/>
                </a:solidFill>
              </a:rPr>
              <a:t> </a:t>
            </a:r>
            <a:r>
              <a:rPr lang="en-US" sz="2000" err="1">
                <a:solidFill>
                  <a:srgbClr val="9D0580"/>
                </a:solidFill>
              </a:rPr>
              <a:t>thông</a:t>
            </a:r>
            <a:r>
              <a:rPr lang="en-US" sz="2000">
                <a:solidFill>
                  <a:srgbClr val="9D0580"/>
                </a:solidFill>
              </a:rPr>
              <a:t> tin </a:t>
            </a:r>
            <a:r>
              <a:rPr lang="en-US" sz="2000" err="1"/>
              <a:t>về</a:t>
            </a:r>
            <a:r>
              <a:rPr lang="en-US" sz="2000"/>
              <a:t> </a:t>
            </a:r>
            <a:r>
              <a:rPr lang="en-US" sz="2000" err="1"/>
              <a:t>kiểu</a:t>
            </a:r>
            <a:endParaRPr lang="en-US" sz="2000"/>
          </a:p>
          <a:p>
            <a:r>
              <a:rPr lang="en-US" sz="2000" err="1"/>
              <a:t>Có</a:t>
            </a:r>
            <a:r>
              <a:rPr lang="en-US" sz="2000"/>
              <a:t> </a:t>
            </a:r>
            <a:r>
              <a:rPr lang="en-US" sz="2000" err="1"/>
              <a:t>thể</a:t>
            </a:r>
            <a:r>
              <a:rPr lang="en-US" sz="2000"/>
              <a:t> </a:t>
            </a:r>
            <a:r>
              <a:rPr lang="en-US" sz="2000" err="1"/>
              <a:t>được</a:t>
            </a:r>
            <a:r>
              <a:rPr lang="en-US" sz="2000"/>
              <a:t> </a:t>
            </a:r>
            <a:r>
              <a:rPr lang="en-US" sz="2000" err="1"/>
              <a:t>chuyển</a:t>
            </a:r>
            <a:r>
              <a:rPr lang="en-US" sz="2000"/>
              <a:t> </a:t>
            </a:r>
            <a:r>
              <a:rPr lang="en-US" sz="2000" err="1"/>
              <a:t>kiểu</a:t>
            </a:r>
            <a:r>
              <a:rPr lang="en-US" sz="2000"/>
              <a:t> </a:t>
            </a:r>
            <a:r>
              <a:rPr lang="en-US" sz="2000" err="1"/>
              <a:t>ngầm</a:t>
            </a:r>
            <a:r>
              <a:rPr lang="en-US" sz="2000"/>
              <a:t> </a:t>
            </a:r>
            <a:r>
              <a:rPr lang="en-US" sz="2000" err="1"/>
              <a:t>định</a:t>
            </a:r>
            <a:r>
              <a:rPr lang="en-US" sz="2000"/>
              <a:t> sang </a:t>
            </a:r>
            <a:r>
              <a:rPr lang="en-US" sz="2000" err="1"/>
              <a:t>bất</a:t>
            </a:r>
            <a:r>
              <a:rPr lang="en-US" sz="2000"/>
              <a:t> </a:t>
            </a:r>
            <a:r>
              <a:rPr lang="en-US" sz="2000" err="1"/>
              <a:t>kỳ</a:t>
            </a:r>
            <a:r>
              <a:rPr lang="en-US" sz="2000"/>
              <a:t> </a:t>
            </a:r>
            <a:r>
              <a:rPr lang="en-US" sz="2000" err="1"/>
              <a:t>kiểu</a:t>
            </a:r>
            <a:r>
              <a:rPr lang="en-US" sz="2000"/>
              <a:t> con </a:t>
            </a:r>
            <a:r>
              <a:rPr lang="en-US" sz="2000" err="1"/>
              <a:t>trỏ</a:t>
            </a:r>
            <a:r>
              <a:rPr lang="en-US" sz="2000"/>
              <a:t> </a:t>
            </a:r>
            <a:r>
              <a:rPr lang="en-US" sz="2000" err="1"/>
              <a:t>nào</a:t>
            </a:r>
            <a:r>
              <a:rPr lang="en-US" sz="2000"/>
              <a:t> </a:t>
            </a:r>
            <a:r>
              <a:rPr lang="en-US" sz="2000" err="1"/>
              <a:t>khác</a:t>
            </a:r>
            <a:r>
              <a:rPr lang="en-US" sz="2000"/>
              <a:t> </a:t>
            </a:r>
            <a:r>
              <a:rPr lang="en-US" sz="2000" err="1"/>
              <a:t>và</a:t>
            </a:r>
            <a:r>
              <a:rPr lang="en-US" sz="2000"/>
              <a:t> </a:t>
            </a:r>
            <a:r>
              <a:rPr lang="en-US" sz="2000" err="1"/>
              <a:t>ngược</a:t>
            </a:r>
            <a:r>
              <a:rPr lang="en-US" sz="2000"/>
              <a:t> </a:t>
            </a:r>
            <a:r>
              <a:rPr lang="en-US" sz="2000" err="1"/>
              <a:t>lại</a:t>
            </a:r>
            <a:r>
              <a:rPr lang="en-US" sz="2000"/>
              <a:t> (</a:t>
            </a:r>
            <a:r>
              <a:rPr lang="en-US" sz="2000" err="1"/>
              <a:t>nhưng</a:t>
            </a:r>
            <a:r>
              <a:rPr lang="en-US" sz="2000"/>
              <a:t> </a:t>
            </a:r>
            <a:r>
              <a:rPr lang="en-US" sz="2000" err="1"/>
              <a:t>trong</a:t>
            </a:r>
            <a:r>
              <a:rPr lang="en-US" sz="2000"/>
              <a:t> C++ </a:t>
            </a:r>
            <a:r>
              <a:rPr lang="en-US" sz="2000" err="1"/>
              <a:t>thì</a:t>
            </a:r>
            <a:r>
              <a:rPr lang="en-US" sz="2000"/>
              <a:t> </a:t>
            </a:r>
            <a:r>
              <a:rPr lang="en-US" sz="2000" err="1"/>
              <a:t>không</a:t>
            </a:r>
            <a:r>
              <a:rPr lang="en-US" sz="2000"/>
              <a:t>)</a:t>
            </a:r>
          </a:p>
          <a:p>
            <a:pPr lvl="2">
              <a:spcBef>
                <a:spcPts val="0"/>
              </a:spcBef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void* </a:t>
            </a:r>
            <a:r>
              <a:rPr lang="en-US" sz="1600" err="1">
                <a:latin typeface="Courier New" pitchFamily="49" charset="0"/>
                <a:cs typeface="Courier New" pitchFamily="49" charset="0"/>
              </a:rPr>
              <a:t>pVoid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;	</a:t>
            </a:r>
            <a:r>
              <a:rPr lang="en-US" sz="160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600" err="1">
                <a:latin typeface="Courier New" pitchFamily="49" charset="0"/>
                <a:cs typeface="Courier New" pitchFamily="49" charset="0"/>
              </a:rPr>
              <a:t>pInt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;	char *</a:t>
            </a:r>
            <a:r>
              <a:rPr lang="en-US" sz="1600" err="1">
                <a:latin typeface="Courier New" pitchFamily="49" charset="0"/>
                <a:cs typeface="Courier New" pitchFamily="49" charset="0"/>
              </a:rPr>
              <a:t>pChar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2" indent="19050">
              <a:spcBef>
                <a:spcPts val="0"/>
              </a:spcBef>
              <a:buNone/>
            </a:pPr>
            <a:endParaRPr lang="en-US" sz="1000">
              <a:latin typeface="Courier New" pitchFamily="49" charset="0"/>
              <a:cs typeface="Courier New" pitchFamily="49" charset="0"/>
            </a:endParaRPr>
          </a:p>
          <a:p>
            <a:pPr lvl="2" indent="19050">
              <a:spcBef>
                <a:spcPts val="0"/>
              </a:spcBef>
              <a:buNone/>
            </a:pPr>
            <a:r>
              <a:rPr lang="en-US" sz="1600" err="1">
                <a:latin typeface="Courier New" pitchFamily="49" charset="0"/>
                <a:cs typeface="Courier New" pitchFamily="49" charset="0"/>
              </a:rPr>
              <a:t>pInt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err="1">
                <a:latin typeface="Courier New" pitchFamily="49" charset="0"/>
                <a:cs typeface="Courier New" pitchFamily="49" charset="0"/>
              </a:rPr>
              <a:t>pVoid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;		/* OK */</a:t>
            </a:r>
          </a:p>
          <a:p>
            <a:pPr lvl="2" indent="19050">
              <a:spcBef>
                <a:spcPts val="0"/>
              </a:spcBef>
              <a:buNone/>
            </a:pPr>
            <a:r>
              <a:rPr lang="en-US" sz="1600" err="1">
                <a:latin typeface="Courier New" pitchFamily="49" charset="0"/>
                <a:cs typeface="Courier New" pitchFamily="49" charset="0"/>
              </a:rPr>
              <a:t>pChar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err="1">
                <a:latin typeface="Courier New" pitchFamily="49" charset="0"/>
                <a:cs typeface="Courier New" pitchFamily="49" charset="0"/>
              </a:rPr>
              <a:t>pVoid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; 		/* OK */</a:t>
            </a:r>
          </a:p>
          <a:p>
            <a:pPr lvl="2" indent="19050">
              <a:spcBef>
                <a:spcPts val="0"/>
              </a:spcBef>
              <a:buNone/>
            </a:pPr>
            <a:endParaRPr lang="en-US" sz="1000">
              <a:latin typeface="Courier New" pitchFamily="49" charset="0"/>
              <a:cs typeface="Courier New" pitchFamily="49" charset="0"/>
            </a:endParaRPr>
          </a:p>
          <a:p>
            <a:pPr lvl="2" indent="19050">
              <a:spcBef>
                <a:spcPts val="0"/>
              </a:spcBef>
              <a:buNone/>
            </a:pPr>
            <a:r>
              <a:rPr lang="en-US" sz="1600" err="1">
                <a:latin typeface="Courier New" pitchFamily="49" charset="0"/>
                <a:cs typeface="Courier New" pitchFamily="49" charset="0"/>
              </a:rPr>
              <a:t>pVoid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err="1">
                <a:latin typeface="Courier New" pitchFamily="49" charset="0"/>
                <a:cs typeface="Courier New" pitchFamily="49" charset="0"/>
              </a:rPr>
              <a:t>pInt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; 		/* OK */</a:t>
            </a:r>
          </a:p>
          <a:p>
            <a:pPr lvl="2" indent="19050">
              <a:spcBef>
                <a:spcPts val="0"/>
              </a:spcBef>
              <a:buNone/>
            </a:pPr>
            <a:r>
              <a:rPr lang="en-US" sz="1600" err="1">
                <a:latin typeface="Courier New" pitchFamily="49" charset="0"/>
                <a:cs typeface="Courier New" pitchFamily="49" charset="0"/>
              </a:rPr>
              <a:t>pVoid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err="1">
                <a:latin typeface="Courier New" pitchFamily="49" charset="0"/>
                <a:cs typeface="Courier New" pitchFamily="49" charset="0"/>
              </a:rPr>
              <a:t>pChar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; 		/* OK */</a:t>
            </a:r>
          </a:p>
          <a:p>
            <a:pPr lvl="2" indent="19050">
              <a:spcBef>
                <a:spcPts val="0"/>
              </a:spcBef>
              <a:buNone/>
            </a:pPr>
            <a:endParaRPr lang="en-US" sz="1000">
              <a:latin typeface="Courier New" pitchFamily="49" charset="0"/>
              <a:cs typeface="Courier New" pitchFamily="49" charset="0"/>
            </a:endParaRPr>
          </a:p>
          <a:p>
            <a:pPr lvl="2" indent="19050">
              <a:spcBef>
                <a:spcPts val="0"/>
              </a:spcBef>
              <a:buNone/>
            </a:pPr>
            <a:r>
              <a:rPr lang="en-US" sz="1600" err="1">
                <a:latin typeface="Courier New" pitchFamily="49" charset="0"/>
                <a:cs typeface="Courier New" pitchFamily="49" charset="0"/>
              </a:rPr>
              <a:t>pChar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err="1">
                <a:latin typeface="Courier New" pitchFamily="49" charset="0"/>
                <a:cs typeface="Courier New" pitchFamily="49" charset="0"/>
              </a:rPr>
              <a:t>pInt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; 		/* </a:t>
            </a:r>
            <a:r>
              <a:rPr lang="en-US" sz="1600" err="1">
                <a:latin typeface="Courier New" pitchFamily="49" charset="0"/>
                <a:cs typeface="Courier New" pitchFamily="49" charset="0"/>
              </a:rPr>
              <a:t>lỗi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 */</a:t>
            </a:r>
          </a:p>
          <a:p>
            <a:pPr lvl="2" indent="19050">
              <a:spcBef>
                <a:spcPts val="0"/>
              </a:spcBef>
              <a:buNone/>
            </a:pPr>
            <a:r>
              <a:rPr lang="en-US" sz="1600" err="1">
                <a:latin typeface="Courier New" pitchFamily="49" charset="0"/>
                <a:cs typeface="Courier New" pitchFamily="49" charset="0"/>
              </a:rPr>
              <a:t>pChar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 = (char*)</a:t>
            </a:r>
            <a:r>
              <a:rPr lang="en-US" sz="1600" err="1">
                <a:latin typeface="Courier New" pitchFamily="49" charset="0"/>
                <a:cs typeface="Courier New" pitchFamily="49" charset="0"/>
              </a:rPr>
              <a:t>pInt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;	/* OK */</a:t>
            </a:r>
          </a:p>
          <a:p>
            <a:r>
              <a:rPr lang="en-US" sz="2000" err="1">
                <a:solidFill>
                  <a:srgbClr val="9D0580"/>
                </a:solidFill>
              </a:rPr>
              <a:t>Không</a:t>
            </a:r>
            <a:r>
              <a:rPr lang="en-US" sz="2000">
                <a:solidFill>
                  <a:srgbClr val="9D0580"/>
                </a:solidFill>
              </a:rPr>
              <a:t> </a:t>
            </a:r>
            <a:r>
              <a:rPr lang="en-US" sz="2000" err="1">
                <a:solidFill>
                  <a:srgbClr val="9D0580"/>
                </a:solidFill>
              </a:rPr>
              <a:t>dùng</a:t>
            </a:r>
            <a:r>
              <a:rPr lang="en-US" sz="2000">
                <a:solidFill>
                  <a:srgbClr val="9D0580"/>
                </a:solidFill>
              </a:rPr>
              <a:t> </a:t>
            </a:r>
            <a:r>
              <a:rPr lang="en-US" sz="2000" err="1"/>
              <a:t>được</a:t>
            </a:r>
            <a:r>
              <a:rPr lang="en-US" sz="2000"/>
              <a:t> </a:t>
            </a:r>
            <a:r>
              <a:rPr lang="en-US" sz="2000" err="1"/>
              <a:t>toán</a:t>
            </a:r>
            <a:r>
              <a:rPr lang="en-US" sz="2000"/>
              <a:t> </a:t>
            </a:r>
            <a:r>
              <a:rPr lang="en-US" sz="2000" err="1"/>
              <a:t>tử</a:t>
            </a:r>
            <a:r>
              <a:rPr lang="en-US" sz="2000"/>
              <a:t> * </a:t>
            </a:r>
            <a:r>
              <a:rPr lang="en-US" sz="2000" err="1"/>
              <a:t>với</a:t>
            </a:r>
            <a:r>
              <a:rPr lang="en-US" sz="2000"/>
              <a:t> con </a:t>
            </a:r>
            <a:r>
              <a:rPr lang="en-US" sz="2000" err="1"/>
              <a:t>trỏ</a:t>
            </a:r>
            <a:r>
              <a:rPr lang="en-US" sz="2000"/>
              <a:t> void*</a:t>
            </a:r>
          </a:p>
          <a:p>
            <a:pPr lvl="2">
              <a:spcBef>
                <a:spcPts val="0"/>
              </a:spcBef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err="1">
                <a:latin typeface="Courier New" pitchFamily="49" charset="0"/>
                <a:cs typeface="Courier New" pitchFamily="49" charset="0"/>
              </a:rPr>
              <a:t>pVoid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	/* </a:t>
            </a:r>
            <a:r>
              <a:rPr lang="en-US" sz="1600" err="1">
                <a:latin typeface="Courier New" pitchFamily="49" charset="0"/>
                <a:cs typeface="Courier New" pitchFamily="49" charset="0"/>
              </a:rPr>
              <a:t>lỗi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 */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vi-VN" noProof="1"/>
              <a:t>EE3490: Kỹ thuật lập trình – HK1 2015/2016</a:t>
            </a:r>
            <a:endParaRPr lang="en-US" noProof="1"/>
          </a:p>
          <a:p>
            <a:pPr algn="r"/>
            <a:r>
              <a:rPr lang="vi-VN" noProof="1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 trỏ NULL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vi-VN" sz="2000" noProof="1"/>
              <a:t>Con trỏ NULL dùng để </a:t>
            </a:r>
            <a:r>
              <a:rPr lang="vi-VN" sz="2000" b="1" noProof="1">
                <a:solidFill>
                  <a:srgbClr val="9D0580"/>
                </a:solidFill>
              </a:rPr>
              <a:t>xác định tính hợp lệ </a:t>
            </a:r>
            <a:r>
              <a:rPr lang="vi-VN" sz="2000" noProof="1"/>
              <a:t>của một biến con trỏ</a:t>
            </a:r>
          </a:p>
          <a:p>
            <a:r>
              <a:rPr lang="vi-VN" sz="2000" b="1" noProof="1"/>
              <a:t>Là</a:t>
            </a:r>
            <a:r>
              <a:rPr lang="vi-VN" sz="2000" noProof="1"/>
              <a:t> một hằng con trỏ chứa </a:t>
            </a:r>
            <a:r>
              <a:rPr lang="vi-VN" sz="2000" noProof="1">
                <a:solidFill>
                  <a:srgbClr val="9D0580"/>
                </a:solidFill>
              </a:rPr>
              <a:t>giá trị 0</a:t>
            </a:r>
            <a:r>
              <a:rPr lang="vi-VN" sz="2000" noProof="1"/>
              <a:t>, kiểu (void*), mang ý nghĩa đặc biệt là </a:t>
            </a:r>
            <a:r>
              <a:rPr lang="vi-VN" sz="2000" noProof="1">
                <a:solidFill>
                  <a:srgbClr val="9D0580"/>
                </a:solidFill>
              </a:rPr>
              <a:t>không trỏ tới địa chỉ nào</a:t>
            </a:r>
          </a:p>
          <a:p>
            <a:r>
              <a:rPr lang="vi-VN" sz="2000" noProof="1"/>
              <a:t>Bản chất là một macro được khai báo</a:t>
            </a:r>
          </a:p>
          <a:p>
            <a:pPr lvl="1">
              <a:spcBef>
                <a:spcPts val="0"/>
              </a:spcBef>
            </a:pPr>
            <a:r>
              <a:rPr lang="vi-VN" sz="1800" noProof="1">
                <a:latin typeface="Courier New" pitchFamily="49" charset="0"/>
                <a:cs typeface="Courier New" pitchFamily="49" charset="0"/>
              </a:rPr>
              <a:t>#define NULL   ((void*)0)</a:t>
            </a:r>
          </a:p>
          <a:p>
            <a:r>
              <a:rPr lang="vi-VN" sz="2000" b="1" noProof="1">
                <a:solidFill>
                  <a:srgbClr val="9D0580"/>
                </a:solidFill>
              </a:rPr>
              <a:t>Không truy xuất được </a:t>
            </a:r>
            <a:r>
              <a:rPr lang="vi-VN" sz="2000" noProof="1"/>
              <a:t>giá trị của vùng nhớ mà con trỏ NULL trỏ tới </a:t>
            </a:r>
            <a:r>
              <a:rPr lang="vi-VN" sz="2000" noProof="1">
                <a:sym typeface="Wingdings" panose="05000000000000000000" pitchFamily="2" charset="2"/>
              </a:rPr>
              <a:t> </a:t>
            </a:r>
            <a:r>
              <a:rPr lang="vi-VN" sz="2000" noProof="1">
                <a:solidFill>
                  <a:srgbClr val="9D0580"/>
                </a:solidFill>
                <a:sym typeface="Wingdings" panose="05000000000000000000" pitchFamily="2" charset="2"/>
              </a:rPr>
              <a:t>không dùng được </a:t>
            </a:r>
            <a:r>
              <a:rPr lang="vi-VN" sz="2000" noProof="1">
                <a:sym typeface="Wingdings" panose="05000000000000000000" pitchFamily="2" charset="2"/>
              </a:rPr>
              <a:t>toán tử * với </a:t>
            </a:r>
            <a:r>
              <a:rPr lang="vi-VN" sz="2000" noProof="1"/>
              <a:t>con trỏ NULL</a:t>
            </a:r>
          </a:p>
          <a:p>
            <a:pPr lvl="1">
              <a:spcBef>
                <a:spcPts val="0"/>
              </a:spcBef>
            </a:pPr>
            <a:r>
              <a:rPr lang="vi-VN" sz="1800" noProof="1">
                <a:latin typeface="Courier New" pitchFamily="49" charset="0"/>
                <a:cs typeface="Courier New" pitchFamily="49" charset="0"/>
              </a:rPr>
              <a:t>int *pInt = NULL</a:t>
            </a:r>
          </a:p>
          <a:p>
            <a:pPr lvl="1" indent="19050">
              <a:spcBef>
                <a:spcPts val="0"/>
              </a:spcBef>
              <a:buNone/>
            </a:pPr>
            <a:r>
              <a:rPr lang="vi-VN" sz="1800" noProof="1">
                <a:latin typeface="Courier New" pitchFamily="49" charset="0"/>
                <a:cs typeface="Courier New" pitchFamily="49" charset="0"/>
              </a:rPr>
              <a:t>*pInt = 100;	/* lỗi */</a:t>
            </a:r>
          </a:p>
          <a:p>
            <a:r>
              <a:rPr lang="vi-VN" sz="2000" noProof="1"/>
              <a:t>Cần </a:t>
            </a:r>
            <a:r>
              <a:rPr lang="vi-VN" sz="2000" noProof="1">
                <a:solidFill>
                  <a:srgbClr val="9D0580"/>
                </a:solidFill>
              </a:rPr>
              <a:t>phân biệt </a:t>
            </a:r>
            <a:r>
              <a:rPr lang="vi-VN" sz="2000" noProof="1"/>
              <a:t>con trỏ NULL (chứa giá trị 0) và con trỏ </a:t>
            </a:r>
            <a:r>
              <a:rPr lang="vi-VN" sz="2000" noProof="1">
                <a:solidFill>
                  <a:srgbClr val="9D0580"/>
                </a:solidFill>
              </a:rPr>
              <a:t>chưa được khởi tạo </a:t>
            </a:r>
            <a:r>
              <a:rPr lang="vi-VN" sz="2000" noProof="1"/>
              <a:t>(chứa giá trị ngẫu nhiên </a:t>
            </a:r>
            <a:r>
              <a:rPr lang="vi-VN" sz="2000" noProof="1">
                <a:sym typeface="Wingdings" panose="05000000000000000000" pitchFamily="2" charset="2"/>
              </a:rPr>
              <a:t>/ </a:t>
            </a:r>
            <a:r>
              <a:rPr lang="vi-VN" sz="2000" noProof="1"/>
              <a:t>trỏ đến địa chỉ ngẫu nhiên)</a:t>
            </a:r>
          </a:p>
          <a:p>
            <a:r>
              <a:rPr lang="vi-VN" sz="2000" noProof="1"/>
              <a:t>Để tránh lỗi, </a:t>
            </a:r>
            <a:r>
              <a:rPr lang="vi-VN" sz="2000" b="1" noProof="1">
                <a:solidFill>
                  <a:srgbClr val="9D0580"/>
                </a:solidFill>
              </a:rPr>
              <a:t>cần luôn gán </a:t>
            </a:r>
            <a:r>
              <a:rPr lang="vi-VN" sz="2000" noProof="1"/>
              <a:t>con trỏ bằng NULL khi chưa dùng hoặc tạm thời không dùng</a:t>
            </a:r>
          </a:p>
          <a:p>
            <a:r>
              <a:rPr lang="vi-VN" sz="2000" noProof="1"/>
              <a:t>So sánh một con trỏ với NULL cũng có thể được bỏ qua trong các biểu thức logic: </a:t>
            </a:r>
            <a:r>
              <a:rPr lang="vi-VN" sz="1700" noProof="1">
                <a:latin typeface="Courier New" pitchFamily="49" charset="0"/>
                <a:cs typeface="Courier New" pitchFamily="49" charset="0"/>
              </a:rPr>
              <a:t>if (p != NULL) … </a:t>
            </a:r>
            <a:r>
              <a:rPr lang="vi-VN" sz="1700" noProof="1">
                <a:latin typeface="Courier New" pitchFamily="49" charset="0"/>
                <a:cs typeface="Courier New" pitchFamily="49" charset="0"/>
                <a:sym typeface="Wingdings" pitchFamily="2" charset="2"/>
              </a:rPr>
              <a:t> if (p) …</a:t>
            </a:r>
            <a:endParaRPr lang="vi-VN" sz="1700" noProof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vi-VN" noProof="1"/>
              <a:t>EE3490: Kỹ thuật lập trình – HK1 2015/2016</a:t>
            </a:r>
            <a:endParaRPr lang="en-US" noProof="1"/>
          </a:p>
          <a:p>
            <a:pPr algn="r"/>
            <a:r>
              <a:rPr lang="vi-VN" noProof="1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Các phép toán với con trỏ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b="1" err="1">
                <a:solidFill>
                  <a:srgbClr val="9D0580"/>
                </a:solidFill>
              </a:rPr>
              <a:t>Tăng</a:t>
            </a:r>
            <a:r>
              <a:rPr lang="en-US" sz="2000" b="1">
                <a:solidFill>
                  <a:srgbClr val="9D0580"/>
                </a:solidFill>
              </a:rPr>
              <a:t> </a:t>
            </a:r>
            <a:r>
              <a:rPr lang="en-US" sz="2000" b="1" err="1">
                <a:solidFill>
                  <a:srgbClr val="9D0580"/>
                </a:solidFill>
              </a:rPr>
              <a:t>giảm</a:t>
            </a:r>
            <a:r>
              <a:rPr lang="en-US" sz="2000"/>
              <a:t>: </a:t>
            </a:r>
            <a:r>
              <a:rPr lang="en-US" sz="2000" err="1"/>
              <a:t>được</a:t>
            </a:r>
            <a:r>
              <a:rPr lang="en-US" sz="2000"/>
              <a:t> </a:t>
            </a:r>
            <a:r>
              <a:rPr lang="en-US" sz="2000" err="1"/>
              <a:t>dùng</a:t>
            </a:r>
            <a:r>
              <a:rPr lang="en-US" sz="2000"/>
              <a:t> </a:t>
            </a:r>
            <a:r>
              <a:rPr lang="en-US" sz="2000" err="1"/>
              <a:t>để</a:t>
            </a:r>
            <a:r>
              <a:rPr lang="en-US" sz="2000"/>
              <a:t> </a:t>
            </a:r>
            <a:r>
              <a:rPr lang="en-US" sz="2000" err="1"/>
              <a:t>thay</a:t>
            </a:r>
            <a:r>
              <a:rPr lang="en-US" sz="2000"/>
              <a:t> </a:t>
            </a:r>
            <a:r>
              <a:rPr lang="en-US" sz="2000" err="1"/>
              <a:t>đổi</a:t>
            </a:r>
            <a:r>
              <a:rPr lang="en-US" sz="2000"/>
              <a:t> </a:t>
            </a:r>
            <a:r>
              <a:rPr lang="en-US" sz="2000" err="1"/>
              <a:t>giá</a:t>
            </a:r>
            <a:r>
              <a:rPr lang="en-US" sz="2000"/>
              <a:t> </a:t>
            </a:r>
            <a:r>
              <a:rPr lang="en-US" sz="2000" err="1"/>
              <a:t>trị</a:t>
            </a:r>
            <a:r>
              <a:rPr lang="en-US" sz="2000"/>
              <a:t> con </a:t>
            </a:r>
            <a:r>
              <a:rPr lang="en-US" sz="2000" err="1"/>
              <a:t>trỏ</a:t>
            </a:r>
            <a:r>
              <a:rPr lang="en-US" sz="2000"/>
              <a:t> </a:t>
            </a:r>
            <a:r>
              <a:rPr lang="en-US" sz="2000">
                <a:sym typeface="Wingdings" panose="05000000000000000000" pitchFamily="2" charset="2"/>
              </a:rPr>
              <a:t> con </a:t>
            </a:r>
            <a:r>
              <a:rPr lang="en-US" sz="2000" err="1">
                <a:sym typeface="Wingdings" panose="05000000000000000000" pitchFamily="2" charset="2"/>
              </a:rPr>
              <a:t>trỏ</a:t>
            </a:r>
            <a:r>
              <a:rPr lang="en-US" sz="2000"/>
              <a:t> </a:t>
            </a:r>
            <a:r>
              <a:rPr lang="en-US" sz="2000" err="1"/>
              <a:t>sẽ</a:t>
            </a:r>
            <a:r>
              <a:rPr lang="en-US" sz="2000"/>
              <a:t> </a:t>
            </a:r>
            <a:r>
              <a:rPr lang="en-US" sz="2000" err="1"/>
              <a:t>trỏ</a:t>
            </a:r>
            <a:r>
              <a:rPr lang="en-US" sz="2000"/>
              <a:t> </a:t>
            </a:r>
            <a:r>
              <a:rPr lang="en-US" sz="2000" err="1"/>
              <a:t>tới</a:t>
            </a:r>
            <a:r>
              <a:rPr lang="en-US" sz="2000"/>
              <a:t> </a:t>
            </a:r>
            <a:r>
              <a:rPr lang="en-US" sz="2000" err="1"/>
              <a:t>vị</a:t>
            </a:r>
            <a:r>
              <a:rPr lang="en-US" sz="2000"/>
              <a:t> </a:t>
            </a:r>
            <a:r>
              <a:rPr lang="en-US" sz="2000" err="1"/>
              <a:t>trí</a:t>
            </a:r>
            <a:r>
              <a:rPr lang="en-US" sz="2000"/>
              <a:t> </a:t>
            </a:r>
            <a:r>
              <a:rPr lang="en-US" sz="2000" err="1"/>
              <a:t>tiếp</a:t>
            </a:r>
            <a:r>
              <a:rPr lang="en-US" sz="2000"/>
              <a:t> </a:t>
            </a:r>
            <a:r>
              <a:rPr lang="en-US" sz="2000" err="1"/>
              <a:t>theo</a:t>
            </a:r>
            <a:r>
              <a:rPr lang="en-US" sz="2000"/>
              <a:t> (</a:t>
            </a:r>
            <a:r>
              <a:rPr lang="en-US" sz="2000" err="1"/>
              <a:t>tăng</a:t>
            </a:r>
            <a:r>
              <a:rPr lang="en-US" sz="2000"/>
              <a:t>) hay </a:t>
            </a:r>
            <a:r>
              <a:rPr lang="en-US" sz="2000" err="1"/>
              <a:t>trỏ</a:t>
            </a:r>
            <a:r>
              <a:rPr lang="en-US" sz="2000"/>
              <a:t> </a:t>
            </a:r>
            <a:r>
              <a:rPr lang="en-US" sz="2000" err="1"/>
              <a:t>tới</a:t>
            </a:r>
            <a:r>
              <a:rPr lang="en-US" sz="2000"/>
              <a:t> </a:t>
            </a:r>
            <a:r>
              <a:rPr lang="en-US" sz="2000" err="1"/>
              <a:t>vị</a:t>
            </a:r>
            <a:r>
              <a:rPr lang="en-US" sz="2000"/>
              <a:t> </a:t>
            </a:r>
            <a:r>
              <a:rPr lang="en-US" sz="2000" err="1"/>
              <a:t>trí</a:t>
            </a:r>
            <a:r>
              <a:rPr lang="en-US" sz="2000"/>
              <a:t> </a:t>
            </a:r>
            <a:r>
              <a:rPr lang="en-US" sz="2000" err="1"/>
              <a:t>trước</a:t>
            </a:r>
            <a:r>
              <a:rPr lang="en-US" sz="2000"/>
              <a:t> </a:t>
            </a:r>
            <a:r>
              <a:rPr lang="en-US" sz="2000" err="1"/>
              <a:t>đó</a:t>
            </a:r>
            <a:r>
              <a:rPr lang="en-US" sz="2000"/>
              <a:t> (</a:t>
            </a:r>
            <a:r>
              <a:rPr lang="en-US" sz="2000" err="1"/>
              <a:t>giảm</a:t>
            </a:r>
            <a:r>
              <a:rPr lang="en-US" sz="2000"/>
              <a:t>). </a:t>
            </a:r>
            <a:r>
              <a:rPr lang="en-US" sz="2000" err="1"/>
              <a:t>Giá</a:t>
            </a:r>
            <a:r>
              <a:rPr lang="en-US" sz="2000"/>
              <a:t> </a:t>
            </a:r>
            <a:r>
              <a:rPr lang="en-US" sz="2000" err="1"/>
              <a:t>trị</a:t>
            </a:r>
            <a:r>
              <a:rPr lang="en-US" sz="2000"/>
              <a:t> </a:t>
            </a:r>
            <a:r>
              <a:rPr lang="en-US" sz="2000" err="1"/>
              <a:t>tăng</a:t>
            </a:r>
            <a:r>
              <a:rPr lang="en-US" sz="2000"/>
              <a:t> / </a:t>
            </a:r>
            <a:r>
              <a:rPr lang="en-US" sz="2000" err="1"/>
              <a:t>giảm</a:t>
            </a:r>
            <a:r>
              <a:rPr lang="en-US" sz="2000"/>
              <a:t> </a:t>
            </a:r>
            <a:r>
              <a:rPr lang="en-US" sz="2000" err="1"/>
              <a:t>tương</a:t>
            </a:r>
            <a:r>
              <a:rPr lang="en-US" sz="2000"/>
              <a:t> </a:t>
            </a:r>
            <a:r>
              <a:rPr lang="en-US" sz="2000" err="1"/>
              <a:t>ứng</a:t>
            </a:r>
            <a:r>
              <a:rPr lang="en-US" sz="2000"/>
              <a:t> </a:t>
            </a:r>
            <a:r>
              <a:rPr lang="en-US" sz="2000" err="1"/>
              <a:t>với</a:t>
            </a:r>
            <a:r>
              <a:rPr lang="en-US" sz="2000"/>
              <a:t> </a:t>
            </a:r>
            <a:r>
              <a:rPr lang="en-US" sz="2000" b="1" err="1">
                <a:solidFill>
                  <a:srgbClr val="9D0580"/>
                </a:solidFill>
              </a:rPr>
              <a:t>kích</a:t>
            </a:r>
            <a:r>
              <a:rPr lang="en-US" sz="2000" b="1">
                <a:solidFill>
                  <a:srgbClr val="9D0580"/>
                </a:solidFill>
              </a:rPr>
              <a:t> </a:t>
            </a:r>
            <a:r>
              <a:rPr lang="en-US" sz="2000" b="1" err="1">
                <a:solidFill>
                  <a:srgbClr val="9D0580"/>
                </a:solidFill>
              </a:rPr>
              <a:t>thước</a:t>
            </a:r>
            <a:r>
              <a:rPr lang="en-US" sz="2000" b="1">
                <a:solidFill>
                  <a:srgbClr val="9D0580"/>
                </a:solidFill>
              </a:rPr>
              <a:t> </a:t>
            </a:r>
            <a:r>
              <a:rPr lang="en-US" sz="2000" b="1" err="1">
                <a:solidFill>
                  <a:srgbClr val="9D0580"/>
                </a:solidFill>
              </a:rPr>
              <a:t>kiểu</a:t>
            </a:r>
            <a:r>
              <a:rPr lang="en-US" sz="2000" b="1">
                <a:solidFill>
                  <a:srgbClr val="9D0580"/>
                </a:solidFill>
              </a:rPr>
              <a:t> </a:t>
            </a:r>
            <a:r>
              <a:rPr lang="en-US" sz="2000"/>
              <a:t>con </a:t>
            </a:r>
            <a:r>
              <a:rPr lang="en-US" sz="2000" err="1"/>
              <a:t>trỏ</a:t>
            </a:r>
            <a:r>
              <a:rPr lang="en-US" sz="2000"/>
              <a:t> </a:t>
            </a:r>
            <a:r>
              <a:rPr lang="en-US" sz="2000" err="1"/>
              <a:t>trỏ</a:t>
            </a:r>
            <a:r>
              <a:rPr lang="en-US" sz="2000"/>
              <a:t> </a:t>
            </a:r>
            <a:r>
              <a:rPr lang="en-US" sz="2000" err="1"/>
              <a:t>tới</a:t>
            </a:r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r>
              <a:rPr lang="en-US" sz="2000" err="1"/>
              <a:t>Cộng</a:t>
            </a:r>
            <a:r>
              <a:rPr lang="en-US" sz="2000"/>
              <a:t> / </a:t>
            </a:r>
            <a:r>
              <a:rPr lang="en-US" sz="2000" err="1"/>
              <a:t>trừ</a:t>
            </a:r>
            <a:r>
              <a:rPr lang="en-US" sz="2000"/>
              <a:t> </a:t>
            </a:r>
            <a:r>
              <a:rPr lang="en-US" sz="2000" err="1"/>
              <a:t>địa</a:t>
            </a:r>
            <a:r>
              <a:rPr lang="en-US" sz="2000"/>
              <a:t> </a:t>
            </a:r>
            <a:r>
              <a:rPr lang="en-US" sz="2000" err="1"/>
              <a:t>chỉ</a:t>
            </a:r>
            <a:r>
              <a:rPr lang="en-US" sz="2000"/>
              <a:t>: </a:t>
            </a:r>
            <a:r>
              <a:rPr lang="en-US" sz="2000" err="1"/>
              <a:t>cũng</a:t>
            </a:r>
            <a:r>
              <a:rPr lang="en-US" sz="2000"/>
              <a:t> </a:t>
            </a:r>
            <a:r>
              <a:rPr lang="en-US" sz="2000" err="1"/>
              <a:t>tương</a:t>
            </a:r>
            <a:r>
              <a:rPr lang="en-US" sz="2000"/>
              <a:t> </a:t>
            </a:r>
            <a:r>
              <a:rPr lang="en-US" sz="2000" err="1"/>
              <a:t>ứng</a:t>
            </a:r>
            <a:r>
              <a:rPr lang="en-US" sz="2000"/>
              <a:t> </a:t>
            </a:r>
            <a:r>
              <a:rPr lang="en-US" sz="2000" err="1"/>
              <a:t>với</a:t>
            </a:r>
            <a:r>
              <a:rPr lang="en-US" sz="2000"/>
              <a:t> </a:t>
            </a:r>
            <a:r>
              <a:rPr lang="en-US" sz="2000" err="1"/>
              <a:t>kiểu</a:t>
            </a:r>
            <a:r>
              <a:rPr lang="en-US" sz="2000"/>
              <a:t> </a:t>
            </a:r>
            <a:r>
              <a:rPr lang="en-US" sz="2000" err="1"/>
              <a:t>nó</a:t>
            </a:r>
            <a:r>
              <a:rPr lang="en-US" sz="2000"/>
              <a:t> </a:t>
            </a:r>
            <a:r>
              <a:rPr lang="en-US" sz="2000" err="1"/>
              <a:t>trỏ</a:t>
            </a:r>
            <a:r>
              <a:rPr lang="en-US" sz="2000"/>
              <a:t> </a:t>
            </a:r>
            <a:r>
              <a:rPr lang="en-US" sz="2000" err="1"/>
              <a:t>tới</a:t>
            </a:r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r>
              <a:rPr lang="en-US" sz="2000" b="1">
                <a:solidFill>
                  <a:srgbClr val="9D0580"/>
                </a:solidFill>
              </a:rPr>
              <a:t>So sánh</a:t>
            </a:r>
            <a:r>
              <a:rPr lang="en-US" sz="2000"/>
              <a:t>: Hai con </a:t>
            </a:r>
            <a:r>
              <a:rPr lang="en-US" sz="2000" err="1"/>
              <a:t>trỏ</a:t>
            </a:r>
            <a:r>
              <a:rPr lang="en-US" sz="2000"/>
              <a:t> </a:t>
            </a:r>
            <a:r>
              <a:rPr lang="en-US" sz="2000" err="1">
                <a:solidFill>
                  <a:srgbClr val="9D0580"/>
                </a:solidFill>
              </a:rPr>
              <a:t>cùng</a:t>
            </a:r>
            <a:r>
              <a:rPr lang="en-US" sz="2000">
                <a:solidFill>
                  <a:srgbClr val="9D0580"/>
                </a:solidFill>
              </a:rPr>
              <a:t> </a:t>
            </a:r>
            <a:r>
              <a:rPr lang="en-US" sz="2000" err="1">
                <a:solidFill>
                  <a:srgbClr val="9D0580"/>
                </a:solidFill>
              </a:rPr>
              <a:t>kiểu</a:t>
            </a:r>
            <a:r>
              <a:rPr lang="en-US" sz="2000">
                <a:solidFill>
                  <a:srgbClr val="9D0580"/>
                </a:solidFill>
              </a:rPr>
              <a:t> </a:t>
            </a:r>
            <a:r>
              <a:rPr lang="en-US" sz="2000" err="1"/>
              <a:t>có</a:t>
            </a:r>
            <a:r>
              <a:rPr lang="en-US" sz="2000"/>
              <a:t> </a:t>
            </a:r>
            <a:r>
              <a:rPr lang="en-US" sz="2000" err="1"/>
              <a:t>thể</a:t>
            </a:r>
            <a:r>
              <a:rPr lang="en-US" sz="2000"/>
              <a:t> </a:t>
            </a:r>
            <a:r>
              <a:rPr lang="en-US" sz="2000" err="1"/>
              <a:t>được</a:t>
            </a:r>
            <a:r>
              <a:rPr lang="en-US" sz="2000"/>
              <a:t> </a:t>
            </a:r>
            <a:r>
              <a:rPr lang="en-US" sz="2000" b="1">
                <a:solidFill>
                  <a:srgbClr val="9D0580"/>
                </a:solidFill>
              </a:rPr>
              <a:t>so </a:t>
            </a:r>
            <a:r>
              <a:rPr lang="en-US" sz="2000" b="1" err="1">
                <a:solidFill>
                  <a:srgbClr val="9D0580"/>
                </a:solidFill>
              </a:rPr>
              <a:t>sánh</a:t>
            </a:r>
            <a:r>
              <a:rPr lang="en-US" sz="2000" b="1">
                <a:solidFill>
                  <a:srgbClr val="9D0580"/>
                </a:solidFill>
              </a:rPr>
              <a:t> </a:t>
            </a:r>
            <a:r>
              <a:rPr lang="en-US" sz="2000" err="1"/>
              <a:t>với</a:t>
            </a:r>
            <a:r>
              <a:rPr lang="en-US" sz="2000"/>
              <a:t> </a:t>
            </a:r>
            <a:r>
              <a:rPr lang="en-US" sz="2000" err="1"/>
              <a:t>nhau</a:t>
            </a:r>
            <a:r>
              <a:rPr lang="en-US" sz="2000"/>
              <a:t> </a:t>
            </a:r>
            <a:r>
              <a:rPr lang="en-US" sz="2000" err="1"/>
              <a:t>như</a:t>
            </a:r>
            <a:r>
              <a:rPr lang="en-US" sz="2000"/>
              <a:t> 2 </a:t>
            </a:r>
            <a:r>
              <a:rPr lang="en-US" sz="2000" err="1"/>
              <a:t>số</a:t>
            </a:r>
            <a:r>
              <a:rPr lang="en-US" sz="2000"/>
              <a:t> </a:t>
            </a:r>
            <a:r>
              <a:rPr lang="en-US" sz="2000" err="1"/>
              <a:t>nguyên</a:t>
            </a:r>
            <a:r>
              <a:rPr lang="en-US" sz="2000"/>
              <a:t> (</a:t>
            </a:r>
            <a:r>
              <a:rPr lang="en-US" sz="2000" err="1"/>
              <a:t>lớn</a:t>
            </a:r>
            <a:r>
              <a:rPr lang="en-US" sz="2000"/>
              <a:t>, </a:t>
            </a:r>
            <a:r>
              <a:rPr lang="en-US" sz="2000" err="1"/>
              <a:t>nhỏ</a:t>
            </a:r>
            <a:r>
              <a:rPr lang="en-US" sz="2000"/>
              <a:t>, bằng, …)</a:t>
            </a:r>
          </a:p>
          <a:p>
            <a:r>
              <a:rPr lang="en-US" sz="2000" b="1">
                <a:solidFill>
                  <a:srgbClr val="9D0580"/>
                </a:solidFill>
              </a:rPr>
              <a:t>Trừ</a:t>
            </a:r>
            <a:r>
              <a:rPr lang="en-US" sz="2000"/>
              <a:t>: Hai con </a:t>
            </a:r>
            <a:r>
              <a:rPr lang="en-US" sz="2000" err="1"/>
              <a:t>trỏ</a:t>
            </a:r>
            <a:r>
              <a:rPr lang="en-US" sz="2000"/>
              <a:t> </a:t>
            </a:r>
            <a:r>
              <a:rPr lang="en-US" sz="2000" err="1">
                <a:solidFill>
                  <a:srgbClr val="9D0580"/>
                </a:solidFill>
              </a:rPr>
              <a:t>cùng</a:t>
            </a:r>
            <a:r>
              <a:rPr lang="en-US" sz="2000">
                <a:solidFill>
                  <a:srgbClr val="9D0580"/>
                </a:solidFill>
              </a:rPr>
              <a:t> </a:t>
            </a:r>
            <a:r>
              <a:rPr lang="en-US" sz="2000" err="1">
                <a:solidFill>
                  <a:srgbClr val="9D0580"/>
                </a:solidFill>
              </a:rPr>
              <a:t>kiểu</a:t>
            </a:r>
            <a:r>
              <a:rPr lang="en-US" sz="2000">
                <a:solidFill>
                  <a:srgbClr val="9D0580"/>
                </a:solidFill>
              </a:rPr>
              <a:t> </a:t>
            </a:r>
            <a:r>
              <a:rPr lang="en-US" sz="2000" err="1"/>
              <a:t>có</a:t>
            </a:r>
            <a:r>
              <a:rPr lang="en-US" sz="2000"/>
              <a:t> </a:t>
            </a:r>
            <a:r>
              <a:rPr lang="en-US" sz="2000" err="1"/>
              <a:t>thể</a:t>
            </a:r>
            <a:r>
              <a:rPr lang="en-US" sz="2000"/>
              <a:t> </a:t>
            </a:r>
            <a:r>
              <a:rPr lang="en-US" sz="2000" b="1" err="1">
                <a:solidFill>
                  <a:srgbClr val="9D0580"/>
                </a:solidFill>
              </a:rPr>
              <a:t>trừ</a:t>
            </a:r>
            <a:r>
              <a:rPr lang="en-US" sz="2000">
                <a:solidFill>
                  <a:srgbClr val="9D0580"/>
                </a:solidFill>
              </a:rPr>
              <a:t> </a:t>
            </a:r>
            <a:r>
              <a:rPr lang="en-US" sz="2000" err="1"/>
              <a:t>cho</a:t>
            </a:r>
            <a:r>
              <a:rPr lang="en-US" sz="2000"/>
              <a:t> </a:t>
            </a:r>
            <a:r>
              <a:rPr lang="en-US" sz="2000" err="1"/>
              <a:t>nhau</a:t>
            </a:r>
            <a:r>
              <a:rPr lang="en-US" sz="2000"/>
              <a:t> </a:t>
            </a:r>
            <a:r>
              <a:rPr lang="en-US" sz="2000" err="1"/>
              <a:t>để</a:t>
            </a:r>
            <a:r>
              <a:rPr lang="en-US" sz="2000"/>
              <a:t> </a:t>
            </a:r>
            <a:r>
              <a:rPr lang="en-US" sz="2000" err="1"/>
              <a:t>ra</a:t>
            </a:r>
            <a:r>
              <a:rPr lang="en-US" sz="2000"/>
              <a:t> </a:t>
            </a:r>
            <a:r>
              <a:rPr lang="en-US" sz="2000" err="1"/>
              <a:t>số</a:t>
            </a:r>
            <a:r>
              <a:rPr lang="en-US" sz="2000"/>
              <a:t> </a:t>
            </a:r>
            <a:r>
              <a:rPr lang="en-US" sz="2000" err="1">
                <a:solidFill>
                  <a:srgbClr val="9D0580"/>
                </a:solidFill>
              </a:rPr>
              <a:t>phần</a:t>
            </a:r>
            <a:r>
              <a:rPr lang="en-US" sz="2000">
                <a:solidFill>
                  <a:srgbClr val="9D0580"/>
                </a:solidFill>
              </a:rPr>
              <a:t> </a:t>
            </a:r>
            <a:r>
              <a:rPr lang="en-US" sz="2000" err="1">
                <a:solidFill>
                  <a:srgbClr val="9D0580"/>
                </a:solidFill>
              </a:rPr>
              <a:t>tử</a:t>
            </a:r>
            <a:r>
              <a:rPr lang="en-US" sz="2000">
                <a:solidFill>
                  <a:srgbClr val="9D0580"/>
                </a:solidFill>
              </a:rPr>
              <a:t> </a:t>
            </a:r>
            <a:r>
              <a:rPr lang="en-US" sz="2000" err="1"/>
              <a:t>sai</a:t>
            </a:r>
            <a:r>
              <a:rPr lang="en-US" sz="2000"/>
              <a:t> khác (có dấu)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219734"/>
              </p:ext>
            </p:extLst>
          </p:nvPr>
        </p:nvGraphicFramePr>
        <p:xfrm>
          <a:off x="457200" y="2209800"/>
          <a:ext cx="8229601" cy="4826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76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76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6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76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76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76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76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76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761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9761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9761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Địa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i="0" u="none" strike="noStrike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chỉ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17" marR="6917" marT="69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1500</a:t>
                      </a:r>
                    </a:p>
                  </a:txBody>
                  <a:tcPr marL="6917" marR="6917" marT="6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1501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1502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1503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1504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1505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1506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1507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1508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1509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1510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1511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86200" y="278267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Courier New" pitchFamily="49" charset="0"/>
                <a:cs typeface="Courier New" pitchFamily="49" charset="0"/>
              </a:rPr>
              <a:t>short *p</a:t>
            </a:r>
          </a:p>
          <a:p>
            <a:pPr algn="ctr"/>
            <a:r>
              <a:rPr lang="en-US"/>
              <a:t>(1504)</a:t>
            </a:r>
            <a:endParaRPr lang="vi-VN"/>
          </a:p>
        </p:txBody>
      </p:sp>
      <p:sp>
        <p:nvSpPr>
          <p:cNvPr id="18" name="Right Brace 17"/>
          <p:cNvSpPr/>
          <p:nvPr/>
        </p:nvSpPr>
        <p:spPr>
          <a:xfrm rot="5400000">
            <a:off x="4425554" y="2237184"/>
            <a:ext cx="152400" cy="1164431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" name="Right Brace 18"/>
          <p:cNvSpPr/>
          <p:nvPr/>
        </p:nvSpPr>
        <p:spPr>
          <a:xfrm rot="5400000">
            <a:off x="5620940" y="2237185"/>
            <a:ext cx="152400" cy="1164431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" name="Right Brace 19"/>
          <p:cNvSpPr/>
          <p:nvPr/>
        </p:nvSpPr>
        <p:spPr>
          <a:xfrm rot="5400000">
            <a:off x="3227784" y="2237185"/>
            <a:ext cx="152400" cy="1164431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3" name="TextBox 22"/>
          <p:cNvSpPr txBox="1"/>
          <p:nvPr/>
        </p:nvSpPr>
        <p:spPr>
          <a:xfrm>
            <a:off x="5105400" y="278267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Courier New" pitchFamily="49" charset="0"/>
                <a:cs typeface="Courier New" pitchFamily="49" charset="0"/>
              </a:rPr>
              <a:t>p++</a:t>
            </a:r>
          </a:p>
          <a:p>
            <a:pPr algn="ctr"/>
            <a:r>
              <a:rPr lang="en-US"/>
              <a:t>(1506)</a:t>
            </a:r>
            <a:endParaRPr lang="vi-VN"/>
          </a:p>
        </p:txBody>
      </p:sp>
      <p:sp>
        <p:nvSpPr>
          <p:cNvPr id="25" name="TextBox 24"/>
          <p:cNvSpPr txBox="1"/>
          <p:nvPr/>
        </p:nvSpPr>
        <p:spPr>
          <a:xfrm>
            <a:off x="2743200" y="278267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Courier New" pitchFamily="49" charset="0"/>
                <a:cs typeface="Courier New" pitchFamily="49" charset="0"/>
              </a:rPr>
              <a:t>p--</a:t>
            </a:r>
          </a:p>
          <a:p>
            <a:pPr algn="ctr"/>
            <a:r>
              <a:rPr lang="en-US"/>
              <a:t>(1502)</a:t>
            </a:r>
            <a:endParaRPr lang="vi-VN"/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457200" y="3925669"/>
          <a:ext cx="8229601" cy="4826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76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76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6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76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76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76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76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76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761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9761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9761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Địa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i="0" u="none" strike="noStrike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chỉ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917" marR="6917" marT="69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1500</a:t>
                      </a:r>
                    </a:p>
                  </a:txBody>
                  <a:tcPr marL="6917" marR="6917" marT="6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1501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1502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1503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1504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1505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1506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1507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1508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1509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1510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1511</a:t>
                      </a:r>
                    </a:p>
                  </a:txBody>
                  <a:tcPr marL="6917" marR="6917" marT="6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3953669" y="453526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Courier New" pitchFamily="49" charset="0"/>
                <a:cs typeface="Courier New" pitchFamily="49" charset="0"/>
              </a:rPr>
              <a:t>short *p</a:t>
            </a:r>
          </a:p>
          <a:p>
            <a:pPr algn="ctr"/>
            <a:r>
              <a:rPr lang="en-US"/>
              <a:t>(1504)</a:t>
            </a:r>
            <a:endParaRPr lang="vi-VN"/>
          </a:p>
        </p:txBody>
      </p:sp>
      <p:sp>
        <p:nvSpPr>
          <p:cNvPr id="36" name="Right Brace 35"/>
          <p:cNvSpPr/>
          <p:nvPr/>
        </p:nvSpPr>
        <p:spPr>
          <a:xfrm rot="5400000">
            <a:off x="4438254" y="3953053"/>
            <a:ext cx="152400" cy="1164431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7" name="Right Brace 36"/>
          <p:cNvSpPr/>
          <p:nvPr/>
        </p:nvSpPr>
        <p:spPr>
          <a:xfrm rot="5400000">
            <a:off x="8028384" y="3953054"/>
            <a:ext cx="152400" cy="1164431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8" name="Right Brace 37"/>
          <p:cNvSpPr/>
          <p:nvPr/>
        </p:nvSpPr>
        <p:spPr>
          <a:xfrm rot="5400000">
            <a:off x="2030015" y="3953054"/>
            <a:ext cx="152400" cy="1164431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9" name="TextBox 38"/>
          <p:cNvSpPr txBox="1"/>
          <p:nvPr/>
        </p:nvSpPr>
        <p:spPr>
          <a:xfrm>
            <a:off x="7567613" y="4535269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Courier New" pitchFamily="49" charset="0"/>
                <a:cs typeface="Courier New" pitchFamily="49" charset="0"/>
              </a:rPr>
              <a:t>p+3</a:t>
            </a:r>
          </a:p>
          <a:p>
            <a:pPr algn="ctr"/>
            <a:r>
              <a:rPr lang="en-US"/>
              <a:t>(1510)</a:t>
            </a:r>
            <a:endParaRPr lang="vi-VN"/>
          </a:p>
        </p:txBody>
      </p:sp>
      <p:sp>
        <p:nvSpPr>
          <p:cNvPr id="41" name="TextBox 40"/>
          <p:cNvSpPr txBox="1"/>
          <p:nvPr/>
        </p:nvSpPr>
        <p:spPr>
          <a:xfrm>
            <a:off x="1600200" y="4535269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Courier New" pitchFamily="49" charset="0"/>
                <a:cs typeface="Courier New" pitchFamily="49" charset="0"/>
              </a:rPr>
              <a:t>p-2</a:t>
            </a:r>
          </a:p>
          <a:p>
            <a:pPr algn="ctr"/>
            <a:r>
              <a:rPr lang="en-US"/>
              <a:t>(1500)</a:t>
            </a:r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vi-VN" noProof="1"/>
              <a:t>EE3490: Kỹ thuật lập trình – HK1 2015/2016</a:t>
            </a:r>
            <a:endParaRPr lang="en-US" noProof="1"/>
          </a:p>
          <a:p>
            <a:pPr algn="r"/>
            <a:r>
              <a:rPr lang="vi-VN" noProof="1"/>
              <a:t>Đào Trung Kiên, cập nhật bởi Nguyễn Việt Tùng – ĐH Bách khoa Hà Nội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 trỏ và mảng</a:t>
            </a:r>
            <a:endParaRPr lang="vi-VN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vi-VN" noProof="1"/>
              <a:t>EE3490: Kỹ thuật lập trình – HK1 2015/2016</a:t>
            </a:r>
          </a:p>
          <a:p>
            <a:pPr algn="r"/>
            <a:r>
              <a:rPr lang="vi-VN" noProof="1"/>
              <a:t>Đào Trung Kiên, cập nhật bởi Nguyễn Việt Tùng – ĐH Bách khoa Hà Nội</a:t>
            </a:r>
          </a:p>
        </p:txBody>
      </p:sp>
    </p:spTree>
    <p:extLst>
      <p:ext uri="{BB962C8B-B14F-4D97-AF65-F5344CB8AC3E}">
        <p14:creationId xmlns:p14="http://schemas.microsoft.com/office/powerpoint/2010/main" val="29346213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12836</TotalTime>
  <Words>2488</Words>
  <Application>Microsoft Office PowerPoint</Application>
  <PresentationFormat>On-screen Show (4:3)</PresentationFormat>
  <Paragraphs>376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Bookman Old Style</vt:lpstr>
      <vt:lpstr>Calibri</vt:lpstr>
      <vt:lpstr>Courier New</vt:lpstr>
      <vt:lpstr>Gill Sans MT</vt:lpstr>
      <vt:lpstr>Times New Roman</vt:lpstr>
      <vt:lpstr>Wingdings</vt:lpstr>
      <vt:lpstr>Wingdings 3</vt:lpstr>
      <vt:lpstr>Origin</vt:lpstr>
      <vt:lpstr>Con trỏ, mảng và quản lý bộ nhớ</vt:lpstr>
      <vt:lpstr>Con trỏ</vt:lpstr>
      <vt:lpstr>Khái niệm “Con trỏ”</vt:lpstr>
      <vt:lpstr>Thay đổi địa chỉ trỏ tới</vt:lpstr>
      <vt:lpstr>Minh hoạ</vt:lpstr>
      <vt:lpstr>Con trỏ void*</vt:lpstr>
      <vt:lpstr>Con trỏ NULL</vt:lpstr>
      <vt:lpstr>Các phép toán với con trỏ</vt:lpstr>
      <vt:lpstr>Con trỏ và mảng</vt:lpstr>
      <vt:lpstr>Con trỏ và mảng</vt:lpstr>
      <vt:lpstr>Con trỏ và mảng (khác nhau)</vt:lpstr>
      <vt:lpstr>Con trỏ tới con trỏ</vt:lpstr>
      <vt:lpstr>Kiểu chuỗi ký tự</vt:lpstr>
      <vt:lpstr>Xử lý dòng lệnh</vt:lpstr>
      <vt:lpstr>Cấp phát bộ nhớ động</vt:lpstr>
      <vt:lpstr>Con trỏ tới struct, union</vt:lpstr>
      <vt:lpstr>Lỗi khi sử dụng con trỏ</vt:lpstr>
      <vt:lpstr>Kết luận</vt:lpstr>
      <vt:lpstr>Bài tập</vt:lpstr>
    </vt:vector>
  </TitlesOfParts>
  <Company>Utility Muffin Research Kitchen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Dao Trung Kien</dc:creator>
  <cp:lastModifiedBy>Viet Tung Nguyen</cp:lastModifiedBy>
  <cp:revision>712</cp:revision>
  <dcterms:created xsi:type="dcterms:W3CDTF">2007-06-13T23:23:09Z</dcterms:created>
  <dcterms:modified xsi:type="dcterms:W3CDTF">2016-07-29T03:28:40Z</dcterms:modified>
</cp:coreProperties>
</file>