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7" r:id="rId3"/>
    <p:sldId id="283" r:id="rId4"/>
    <p:sldId id="284" r:id="rId5"/>
    <p:sldId id="288" r:id="rId6"/>
    <p:sldId id="289" r:id="rId7"/>
    <p:sldId id="291" r:id="rId8"/>
    <p:sldId id="290" r:id="rId9"/>
    <p:sldId id="287" r:id="rId10"/>
    <p:sldId id="296" r:id="rId11"/>
    <p:sldId id="285" r:id="rId12"/>
    <p:sldId id="282" r:id="rId13"/>
    <p:sldId id="280" r:id="rId14"/>
    <p:sldId id="281" r:id="rId15"/>
    <p:sldId id="292" r:id="rId16"/>
    <p:sldId id="278" r:id="rId17"/>
    <p:sldId id="279" r:id="rId18"/>
    <p:sldId id="297" r:id="rId19"/>
    <p:sldId id="294" r:id="rId20"/>
    <p:sldId id="293" r:id="rId21"/>
    <p:sldId id="29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00"/>
    <a:srgbClr val="000099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6" autoAdjust="0"/>
    <p:restoredTop sz="93817" autoAdjust="0"/>
  </p:normalViewPr>
  <p:slideViewPr>
    <p:cSldViewPr>
      <p:cViewPr varScale="1">
        <p:scale>
          <a:sx n="67" d="100"/>
          <a:sy n="67" d="100"/>
        </p:scale>
        <p:origin x="1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4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15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18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1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Lop</a:t>
            </a:r>
            <a:r>
              <a:rPr lang="en-US" baseline="0"/>
              <a:t> thu 6 het slide nay.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22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Bai 1, 2</a:t>
            </a:r>
          </a:p>
          <a:p>
            <a:r>
              <a:rPr lang="en-US" dirty="0"/>
              <a:t>Bai 3: con </a:t>
            </a:r>
            <a:r>
              <a:rPr lang="en-US" dirty="0" err="1"/>
              <a:t>tro</a:t>
            </a:r>
            <a:r>
              <a:rPr lang="en-US" dirty="0"/>
              <a:t> ham</a:t>
            </a:r>
          </a:p>
          <a:p>
            <a:r>
              <a:rPr lang="en-US" dirty="0"/>
              <a:t>Bai 4:</a:t>
            </a:r>
          </a:p>
          <a:p>
            <a:r>
              <a:rPr lang="en-US" dirty="0"/>
              <a:t>2, 3, 4,</a:t>
            </a:r>
            <a:r>
              <a:rPr lang="en-US" baseline="0" dirty="0"/>
              <a:t> 6 -&gt; </a:t>
            </a:r>
            <a:r>
              <a:rPr lang="en-US" dirty="0" err="1"/>
              <a:t>bai</a:t>
            </a:r>
            <a:r>
              <a:rPr lang="en-US" dirty="0"/>
              <a:t> </a:t>
            </a:r>
            <a:r>
              <a:rPr lang="en-US" dirty="0" err="1"/>
              <a:t>tich</a:t>
            </a:r>
            <a:r>
              <a:rPr lang="en-US" dirty="0"/>
              <a:t> phan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(function)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trả về con trỏ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Vấn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trả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địa</a:t>
            </a:r>
            <a:r>
              <a:rPr lang="en-US" sz="2000" dirty="0"/>
              <a:t> </a:t>
            </a:r>
            <a:r>
              <a:rPr lang="en-US" sz="2000" dirty="0" err="1"/>
              <a:t>phương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sum(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return &amp;z;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-23813">
              <a:spcBef>
                <a:spcPts val="0"/>
              </a:spcBef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* p = sum(2, 3);	/*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sai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2000" dirty="0" err="1"/>
              <a:t>Cấp</a:t>
            </a:r>
            <a:r>
              <a:rPr lang="en-US" sz="2000" dirty="0"/>
              <a:t> </a:t>
            </a:r>
            <a:r>
              <a:rPr lang="en-US" sz="2000" dirty="0" err="1"/>
              <a:t>phát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nhớ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* sum(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z = 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*z =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555625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return z;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-23813">
              <a:spcBef>
                <a:spcPts val="0"/>
              </a:spcBef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* p = sum(2, 3);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/* ... */</a:t>
            </a:r>
          </a:p>
          <a:p>
            <a:pPr lvl="1" indent="-23813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free(p);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3581400" y="4350547"/>
            <a:ext cx="5427472" cy="1897853"/>
            <a:chOff x="3581400" y="4174350"/>
            <a:chExt cx="5427472" cy="1897853"/>
          </a:xfrm>
        </p:grpSpPr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5773928" y="57912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5773928" y="57912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p</a:t>
              </a:r>
              <a:endParaRPr lang="en-US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5791200" y="43733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5791200" y="43733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z</a:t>
              </a:r>
              <a:endParaRPr lang="en-US" dirty="0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6858000" y="5105400"/>
              <a:ext cx="8382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81400" y="4174350"/>
              <a:ext cx="403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int</a:t>
              </a:r>
              <a:r>
                <a:rPr lang="en-US" sz="3200" dirty="0"/>
                <a:t>* sum() {               }</a:t>
              </a:r>
              <a:endParaRPr lang="vi-VN" sz="3200" dirty="0"/>
            </a:p>
          </p:txBody>
        </p:sp>
        <p:cxnSp>
          <p:nvCxnSpPr>
            <p:cNvPr id="38" name="Straight Arrow Connector 37"/>
            <p:cNvCxnSpPr>
              <a:endCxn id="32" idx="0"/>
            </p:cNvCxnSpPr>
            <p:nvPr/>
          </p:nvCxnSpPr>
          <p:spPr>
            <a:xfrm rot="16200000" flipH="1">
              <a:off x="5835396" y="5196332"/>
              <a:ext cx="1143000" cy="46736"/>
            </a:xfrm>
            <a:prstGeom prst="straightConnector1">
              <a:avLst/>
            </a:prstGeom>
            <a:ln w="38100" cap="rnd">
              <a:solidFill>
                <a:srgbClr val="000099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5638800" y="5029200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99"/>
                  </a:solidFill>
                  <a:latin typeface="Arial" charset="0"/>
                </a:rPr>
                <a:t>copy</a:t>
              </a:r>
              <a:endParaRPr lang="en-US" dirty="0">
                <a:solidFill>
                  <a:srgbClr val="000099"/>
                </a:solidFill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7696200" y="48768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7696200" y="4876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*z</a:t>
              </a:r>
              <a:endParaRPr lang="en-US" dirty="0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6858000" y="4495800"/>
              <a:ext cx="838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105400" y="1594097"/>
            <a:ext cx="4038600" cy="1987303"/>
            <a:chOff x="5105400" y="1594097"/>
            <a:chExt cx="4038600" cy="1987303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562600" y="3300397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5562600" y="3300397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p</a:t>
              </a:r>
              <a:endParaRPr lang="en-US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7391400" y="1776397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7391400" y="1776397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z</a:t>
              </a:r>
              <a:endParaRPr lang="en-US" dirty="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6629400" y="2081197"/>
              <a:ext cx="762000" cy="1371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05400" y="1594097"/>
              <a:ext cx="403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int</a:t>
              </a:r>
              <a:r>
                <a:rPr lang="en-US" sz="3200" dirty="0"/>
                <a:t>* sum() {               }</a:t>
              </a:r>
              <a:endParaRPr lang="vi-VN" sz="3200" dirty="0"/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5562600" y="2286000"/>
              <a:ext cx="8382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b="1" dirty="0">
                  <a:solidFill>
                    <a:srgbClr val="000099"/>
                  </a:solidFill>
                  <a:latin typeface="Arial" charset="0"/>
                </a:rPr>
                <a:t>copy</a:t>
              </a:r>
            </a:p>
            <a:p>
              <a:pPr algn="r"/>
              <a:r>
                <a:rPr lang="en-US" b="1" dirty="0" err="1">
                  <a:solidFill>
                    <a:srgbClr val="000099"/>
                  </a:solidFill>
                </a:rPr>
                <a:t>địa</a:t>
              </a:r>
              <a:r>
                <a:rPr lang="en-US" b="1" dirty="0">
                  <a:solidFill>
                    <a:srgbClr val="000099"/>
                  </a:solidFill>
                </a:rPr>
                <a:t> </a:t>
              </a:r>
              <a:r>
                <a:rPr lang="en-US" b="1" dirty="0" err="1">
                  <a:solidFill>
                    <a:srgbClr val="000099"/>
                  </a:solidFill>
                </a:rPr>
                <a:t>chỉ</a:t>
              </a:r>
              <a:endParaRPr lang="en-US" b="1" dirty="0">
                <a:solidFill>
                  <a:srgbClr val="000099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6238754" y="2060294"/>
              <a:ext cx="1111170" cy="1226916"/>
            </a:xfrm>
            <a:custGeom>
              <a:avLst/>
              <a:gdLst>
                <a:gd name="connsiteX0" fmla="*/ 1111170 w 1111170"/>
                <a:gd name="connsiteY0" fmla="*/ 0 h 1226916"/>
                <a:gd name="connsiteX1" fmla="*/ 370390 w 1111170"/>
                <a:gd name="connsiteY1" fmla="*/ 462987 h 1226916"/>
                <a:gd name="connsiteX2" fmla="*/ 11575 w 1111170"/>
                <a:gd name="connsiteY2" fmla="*/ 1226916 h 122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1170" h="1226916">
                  <a:moveTo>
                    <a:pt x="1111170" y="0"/>
                  </a:moveTo>
                  <a:cubicBezTo>
                    <a:pt x="832413" y="129250"/>
                    <a:pt x="553656" y="258501"/>
                    <a:pt x="370390" y="462987"/>
                  </a:cubicBezTo>
                  <a:cubicBezTo>
                    <a:pt x="187124" y="667473"/>
                    <a:pt x="0" y="1207625"/>
                    <a:pt x="11575" y="1226916"/>
                  </a:cubicBezTo>
                </a:path>
              </a:pathLst>
            </a:custGeom>
            <a:ln w="38100">
              <a:solidFill>
                <a:srgbClr val="000099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Nguyên mẫu (prototype) của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Là việc khai báo hàm trước, nội dung của nó được triển khai sau </a:t>
            </a:r>
            <a:r>
              <a:rPr lang="en-US" sz="2400">
                <a:sym typeface="Wingdings" pitchFamily="2" charset="2"/>
              </a:rPr>
              <a:t> thường khai báo ở đầu file hoặc trong file .h</a:t>
            </a:r>
            <a:endParaRPr lang="en-US" sz="2400"/>
          </a:p>
          <a:p>
            <a:r>
              <a:rPr lang="en-US" sz="2400"/>
              <a:t>Ví dụ: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tong(double x, double y);</a:t>
            </a:r>
          </a:p>
          <a:p>
            <a:pPr lvl="1" indent="-34925">
              <a:buNone/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tich(double x, double y);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x = 5., y = 10.;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tong(x, y);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tich(x, y);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tong(double x, double y) { return x+y; }</a:t>
            </a:r>
          </a:p>
          <a:p>
            <a:pPr lvl="1" indent="-34925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tich(double x, double y) { return x*y;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Hàm đệ quy (recursive function)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Là hàm có câu lệnh gọi chính nó</a:t>
            </a:r>
          </a:p>
          <a:p>
            <a:r>
              <a:rPr lang="en-US" sz="2400"/>
              <a:t>Ví dụ 1: giai thừa một số n</a:t>
            </a:r>
          </a:p>
          <a:p>
            <a:pPr lvl="1">
              <a:spcBef>
                <a:spcPts val="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unsigned int giai_thua(unsigned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if (n &lt;= 1) return 1;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n * giai_thua(n-1);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/>
              <a:t>Ví dụ 2: x mũ n</a:t>
            </a:r>
          </a:p>
          <a:p>
            <a:pPr lvl="1">
              <a:spcBef>
                <a:spcPts val="0"/>
              </a:spcBef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mu(double x, unsigned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if (n == 0) return 1;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y = mu(x, n/2);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if (n%2 == 0) return y*y;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y*y*x;</a:t>
            </a:r>
          </a:p>
          <a:p>
            <a:pPr lvl="1" indent="26988">
              <a:spcBef>
                <a:spcPts val="0"/>
              </a:spcBef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/>
              <a:t>Không hiệu quả nếu sinh quá nhiều lệnh gọi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rgbClr val="CC00CC"/>
                </a:solidFill>
                <a:sym typeface="Wingdings" pitchFamily="2" charset="2"/>
              </a:rPr>
              <a:t>hạn chế</a:t>
            </a:r>
            <a:endParaRPr lang="en-US" sz="200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trỏ hàm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Là </a:t>
            </a:r>
            <a:r>
              <a:rPr lang="en-US" sz="2000">
                <a:solidFill>
                  <a:srgbClr val="CC00CC"/>
                </a:solidFill>
              </a:rPr>
              <a:t>con trỏ trỏ tới một hàm </a:t>
            </a:r>
            <a:r>
              <a:rPr lang="en-US" sz="2000">
                <a:sym typeface="Wingdings" pitchFamily="2" charset="2"/>
              </a:rPr>
              <a:t> là một kiểu dữ liệu trong C, thường được dùng để gọi một hàm chưa biết trước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(*SomeOpt)(double, double);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typedef double (*OptFunc)(double, double);</a:t>
            </a:r>
          </a:p>
          <a:p>
            <a:pPr lvl="2" indent="-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OptFunc SomeOpt;</a:t>
            </a:r>
          </a:p>
          <a:p>
            <a:r>
              <a:rPr lang="en-US" sz="2000"/>
              <a:t>Ví dụ: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sum(double x, double y) { return x+y; }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mul(double x, double y) { return x*y; }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(*SomeOpt)(double, double) =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&amp;sum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SomeOpt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(2., 5.);     /* sum(2., 5.); */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SomeOpt =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(*SomeOpt)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(2., 5.);  /* mul(2., 5.); */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Phép gán </a:t>
            </a:r>
            <a:r>
              <a:rPr lang="en-US" sz="2000">
                <a:solidFill>
                  <a:srgbClr val="CC00CC"/>
                </a:solidFill>
              </a:rPr>
              <a:t>có thể dùng </a:t>
            </a:r>
            <a:r>
              <a:rPr lang="en-US" sz="2000"/>
              <a:t>&amp; hoặc không, gọi cũng </a:t>
            </a:r>
            <a:r>
              <a:rPr lang="en-US" sz="2000">
                <a:solidFill>
                  <a:srgbClr val="CC00CC"/>
                </a:solidFill>
              </a:rPr>
              <a:t>có thể dùng </a:t>
            </a:r>
            <a:r>
              <a:rPr lang="en-US" sz="2000"/>
              <a:t>* hoặc không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Macro là </a:t>
            </a:r>
            <a:r>
              <a:rPr lang="en-US" sz="2000">
                <a:solidFill>
                  <a:srgbClr val="CC00CC"/>
                </a:solidFill>
              </a:rPr>
              <a:t>đoạn mã </a:t>
            </a:r>
            <a:r>
              <a:rPr lang="en-US" sz="2000"/>
              <a:t>được đại diện bằng một tên, mà mỗi khi tên đó xuất hiện trong chương trình thì sẽ được </a:t>
            </a:r>
            <a:r>
              <a:rPr lang="en-US" sz="2000">
                <a:solidFill>
                  <a:srgbClr val="CC00CC"/>
                </a:solidFill>
              </a:rPr>
              <a:t>thay thế </a:t>
            </a:r>
            <a:r>
              <a:rPr lang="en-US" sz="2000"/>
              <a:t>bằng đoạn mã tương ứng</a:t>
            </a:r>
          </a:p>
          <a:p>
            <a:r>
              <a:rPr lang="en-US" sz="2000">
                <a:solidFill>
                  <a:srgbClr val="CC00CC"/>
                </a:solidFill>
              </a:rPr>
              <a:t>Định nghĩa </a:t>
            </a:r>
            <a:r>
              <a:rPr lang="en-US" sz="2000"/>
              <a:t>macro: dùng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ERROR { printf("Error, exit now!"); exit(-1); }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int main(int argc, char* argv[]) {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if (argc != 3) ERROR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/* … */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2000"/>
              <a:t>Macro </a:t>
            </a:r>
            <a:r>
              <a:rPr lang="en-US" sz="2000">
                <a:solidFill>
                  <a:srgbClr val="CC00CC"/>
                </a:solidFill>
              </a:rPr>
              <a:t>có thể được thay thế </a:t>
            </a:r>
            <a:r>
              <a:rPr lang="en-US" sz="2000"/>
              <a:t>khi định nghĩa macro khác cùng tên</a:t>
            </a:r>
          </a:p>
          <a:p>
            <a:pPr>
              <a:spcBef>
                <a:spcPts val="0"/>
              </a:spcBef>
            </a:pPr>
            <a:r>
              <a:rPr lang="en-US" sz="2000">
                <a:solidFill>
                  <a:srgbClr val="CC00CC"/>
                </a:solidFill>
              </a:rPr>
              <a:t>Huỷ bỏ macro </a:t>
            </a:r>
            <a:r>
              <a:rPr lang="en-US" sz="2000"/>
              <a:t>đã định nghĩa: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#undef ERROR</a:t>
            </a:r>
          </a:p>
          <a:p>
            <a:pPr>
              <a:spcBef>
                <a:spcPts val="0"/>
              </a:spcBef>
            </a:pPr>
            <a:r>
              <a:rPr lang="en-US" sz="2000">
                <a:solidFill>
                  <a:srgbClr val="CC00CC"/>
                </a:solidFill>
              </a:rPr>
              <a:t>Kiểm tra xem macro đã định nghĩa chưa</a:t>
            </a:r>
          </a:p>
          <a:p>
            <a:pPr lvl="2">
              <a:spcBef>
                <a:spcPts val="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#ifdef ERROR</a:t>
            </a:r>
          </a:p>
          <a:p>
            <a:pPr lvl="2" indent="54927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/* ... */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#else</a:t>
            </a:r>
          </a:p>
          <a:p>
            <a:pPr lvl="2" indent="549275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/* ... */</a:t>
            </a:r>
          </a:p>
          <a:p>
            <a:pPr lvl="2" indent="-17463">
              <a:spcBef>
                <a:spcPts val="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#endif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</a:t>
            </a:r>
            <a:r>
              <a:rPr lang="en-US" i="1"/>
              <a:t> (tiếp)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Macro </a:t>
            </a:r>
            <a:r>
              <a:rPr lang="en-US" sz="2000">
                <a:solidFill>
                  <a:srgbClr val="CC00CC"/>
                </a:solidFill>
              </a:rPr>
              <a:t>có thể có tham số </a:t>
            </a:r>
            <a:r>
              <a:rPr lang="en-US" sz="2000">
                <a:sym typeface="Wingdings" pitchFamily="2" charset="2"/>
              </a:rPr>
              <a:t> đôi khi được dùng như hàm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MIN(x,y) x&lt;y ? x:y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z = MIN(2,4);		/*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 z = 2&lt;4 ? 2:4; */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PI 3.1415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AREA(R) R*R*PI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z = AREA(5);		/*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 z = 5*5*3.1415; */</a:t>
            </a:r>
          </a:p>
          <a:p>
            <a:r>
              <a:rPr lang="en-US" sz="2000">
                <a:sym typeface="Wingdings" pitchFamily="2" charset="2"/>
              </a:rPr>
              <a:t>Chú ý các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hiệu ứng phụ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MUL(x,y) x*y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z = MUL(2,4);		/*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 z = 2*4;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MUL(2+1,4);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2+1*4;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8/MUL(1+1,2);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8/1+1*2; */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MUL(x,y) ((x)*(y))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MUL(2+1,4);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((2+1)*(4));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8/MUL(1+1,2);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8/((1+1)*(2)); */</a:t>
            </a:r>
          </a:p>
          <a:p>
            <a:pPr lvl="2">
              <a:spcBef>
                <a:spcPts val="200"/>
              </a:spcBef>
            </a:pPr>
            <a:r>
              <a:rPr lang="en-US" sz="1700">
                <a:latin typeface="Courier New" pitchFamily="49" charset="0"/>
                <a:cs typeface="Courier New" pitchFamily="49" charset="0"/>
              </a:rPr>
              <a:t>#define SQR(x) ((x)*(x))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SQR(i);	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((i)*(i)); */</a:t>
            </a:r>
          </a:p>
          <a:p>
            <a:pPr lvl="2" indent="-17463">
              <a:spcBef>
                <a:spcPts val="200"/>
              </a:spcBef>
              <a:buNone/>
            </a:pP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SQR(i++);		/*</a:t>
            </a:r>
            <a:r>
              <a:rPr lang="en-US" sz="17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>
                <a:latin typeface="Courier New" pitchFamily="49" charset="0"/>
                <a:cs typeface="Courier New" pitchFamily="49" charset="0"/>
                <a:sym typeface="Wingdings" pitchFamily="2" charset="2"/>
              </a:rPr>
              <a:t>z = ((i++)*(i++)); */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Thư viện hàm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Thư viện hàm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Một chương trình có thể được </a:t>
            </a:r>
            <a:r>
              <a:rPr lang="en-US" sz="2000">
                <a:solidFill>
                  <a:srgbClr val="CC00CC"/>
                </a:solidFill>
              </a:rPr>
              <a:t>chia nhỏ làm nhiều file</a:t>
            </a:r>
            <a:r>
              <a:rPr lang="en-US" sz="2000"/>
              <a:t>, mỗi file chứa một nhóm những hàm liên quan tới một phần của chương trình</a:t>
            </a:r>
          </a:p>
          <a:p>
            <a:r>
              <a:rPr lang="en-US" sz="2000"/>
              <a:t>Một số hàm có thể được dùng trong nhiều chương trình khác nhau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thư viện hàm</a:t>
            </a:r>
          </a:p>
          <a:p>
            <a:r>
              <a:rPr lang="en-US" sz="2000">
                <a:sym typeface="Wingdings" pitchFamily="2" charset="2"/>
              </a:rPr>
              <a:t>Một thư viện hàm gồm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2 phần</a:t>
            </a:r>
            <a:r>
              <a:rPr lang="en-US" sz="2000">
                <a:sym typeface="Wingdings" pitchFamily="2" charset="2"/>
              </a:rPr>
              <a:t>:</a:t>
            </a:r>
          </a:p>
          <a:p>
            <a:pPr lvl="1"/>
            <a:r>
              <a:rPr lang="en-US" sz="1800">
                <a:sym typeface="Wingdings" pitchFamily="2" charset="2"/>
              </a:rPr>
              <a:t>File header có đuôi .h chứa </a:t>
            </a:r>
            <a:r>
              <a:rPr lang="en-US" sz="1800">
                <a:solidFill>
                  <a:srgbClr val="CC00CC"/>
                </a:solidFill>
                <a:sym typeface="Wingdings" pitchFamily="2" charset="2"/>
              </a:rPr>
              <a:t>prototype</a:t>
            </a:r>
            <a:r>
              <a:rPr lang="en-US" sz="1800">
                <a:sym typeface="Wingdings" pitchFamily="2" charset="2"/>
              </a:rPr>
              <a:t> các hàm có thể dùng được của thư viện</a:t>
            </a:r>
          </a:p>
          <a:p>
            <a:pPr lvl="1"/>
            <a:r>
              <a:rPr lang="en-US" sz="1800">
                <a:sym typeface="Wingdings" pitchFamily="2" charset="2"/>
              </a:rPr>
              <a:t>File mã nguồn có đuôi .c chứa </a:t>
            </a:r>
            <a:r>
              <a:rPr lang="en-US" sz="1800">
                <a:solidFill>
                  <a:srgbClr val="CC00CC"/>
                </a:solidFill>
                <a:sym typeface="Wingdings" pitchFamily="2" charset="2"/>
              </a:rPr>
              <a:t>nội dung </a:t>
            </a:r>
            <a:r>
              <a:rPr lang="en-US" sz="1800">
                <a:sym typeface="Wingdings" pitchFamily="2" charset="2"/>
              </a:rPr>
              <a:t>các hàm, hoặc file .obj, .lib nếu đã được dịch ra các dạng tương ứng</a:t>
            </a:r>
          </a:p>
          <a:p>
            <a:r>
              <a:rPr lang="en-US" sz="2000">
                <a:sym typeface="Wingdings" pitchFamily="2" charset="2"/>
              </a:rPr>
              <a:t>Dùng thư viện hàm trong một file mã nguồn:</a:t>
            </a:r>
          </a:p>
          <a:p>
            <a:pPr lvl="1"/>
            <a:r>
              <a:rPr lang="en-US" sz="1800">
                <a:latin typeface="Courier New" pitchFamily="49" charset="0"/>
                <a:cs typeface="Courier New" pitchFamily="49" charset="0"/>
                <a:sym typeface="Wingdings" pitchFamily="2" charset="2"/>
              </a:rPr>
              <a:t>#include &lt;ten_file.h&gt;	/* trong đường dẫn mặc định */</a:t>
            </a:r>
          </a:p>
          <a:p>
            <a:pPr lvl="1"/>
            <a:r>
              <a:rPr lang="en-US" sz="1800">
                <a:latin typeface="Courier New" pitchFamily="49" charset="0"/>
                <a:cs typeface="Courier New" pitchFamily="49" charset="0"/>
                <a:sym typeface="Wingdings" pitchFamily="2" charset="2"/>
              </a:rPr>
              <a:t>#include "ten_file.h"	/* cùng thư mục với file dịch */</a:t>
            </a:r>
          </a:p>
          <a:p>
            <a:pPr lvl="1"/>
            <a:r>
              <a:rPr lang="en-US" sz="1800"/>
              <a:t>Dẫn hướng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/>
              <a:t>có tác dụng như </a:t>
            </a:r>
            <a:r>
              <a:rPr lang="en-US" sz="1800">
                <a:solidFill>
                  <a:srgbClr val="CC00CC"/>
                </a:solidFill>
              </a:rPr>
              <a:t>chèn nội dung</a:t>
            </a:r>
            <a:r>
              <a:rPr lang="en-US" sz="1800"/>
              <a:t> file được khai báo </a:t>
            </a:r>
            <a:r>
              <a:rPr lang="en-US" sz="1800">
                <a:solidFill>
                  <a:srgbClr val="CC00CC"/>
                </a:solidFill>
              </a:rPr>
              <a:t>vào</a:t>
            </a:r>
            <a:r>
              <a:rPr lang="en-US" sz="1800"/>
              <a:t> file đang dịch </a:t>
            </a:r>
            <a:r>
              <a:rPr lang="en-US" sz="1800">
                <a:solidFill>
                  <a:srgbClr val="CC00CC"/>
                </a:solidFill>
              </a:rPr>
              <a:t>ở vị trí xuất hiện</a:t>
            </a:r>
            <a:endParaRPr lang="vi-VN" sz="1800" dirty="0">
              <a:solidFill>
                <a:srgbClr val="CC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Lưu ý với tạo và sử dụng file .h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Trong file abcd.h</a:t>
            </a:r>
          </a:p>
          <a:p>
            <a:pPr lvl="1"/>
            <a:r>
              <a:rPr lang="en-US" sz="2000"/>
              <a:t>Để tránh lỗi khi bị #include nhiều lần, thêm vào đầu và cuối</a:t>
            </a:r>
          </a:p>
          <a:p>
            <a:pPr lvl="2"/>
            <a:r>
              <a:rPr lang="en-US" sz="1800">
                <a:latin typeface="Courier New" pitchFamily="49" charset="0"/>
                <a:cs typeface="Courier New" pitchFamily="49" charset="0"/>
              </a:rPr>
              <a:t>#ifndef __ABCD_H__</a:t>
            </a:r>
          </a:p>
          <a:p>
            <a:pPr lvl="2" indent="-2540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#define __ABCD_H__</a:t>
            </a:r>
          </a:p>
          <a:p>
            <a:pPr lvl="2" indent="-2540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/* Nội dung file abcd.h */</a:t>
            </a:r>
          </a:p>
          <a:p>
            <a:pPr lvl="2" indent="-2540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lvl="1"/>
            <a:r>
              <a:rPr lang="en-US" sz="2000"/>
              <a:t>Các biến toàn cục phải được khai báo trong file .c, nếu muốn được export thì trong file .h khai báo thêm bằng extern:</a:t>
            </a:r>
          </a:p>
          <a:p>
            <a:pPr lvl="2"/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int bien_toan_cuc;</a:t>
            </a:r>
          </a:p>
          <a:p>
            <a:r>
              <a:rPr lang="en-US" sz="2400"/>
              <a:t>Sử dụng file abcd.h</a:t>
            </a:r>
          </a:p>
          <a:p>
            <a:pPr lvl="2"/>
            <a:r>
              <a:rPr lang="en-US" sz="1800">
                <a:latin typeface="Courier New" pitchFamily="49" charset="0"/>
                <a:cs typeface="Courier New" pitchFamily="49" charset="0"/>
              </a:rPr>
              <a:t>#include "abcd.h"	/* .h cùng thư mục */</a:t>
            </a:r>
          </a:p>
          <a:p>
            <a:pPr lvl="2"/>
            <a:r>
              <a:rPr lang="en-US" sz="1800">
                <a:latin typeface="Courier New" pitchFamily="49" charset="0"/>
                <a:cs typeface="Courier New" pitchFamily="49" charset="0"/>
              </a:rPr>
              <a:t>#include &lt;abcd.h&gt;	/* .h trong thư mục thư viện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dụ: Thư viện tính diện tích các hình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dientich.h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#ifndef __DIENTICH_H__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#define __DIENTICH_H__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const double PI;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dt_tron(double r);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dt_elip(double r1, double r2);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dt_vuong(double l);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dt_chu_nhat(double l1, double l2);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#endif</a:t>
            </a:r>
          </a:p>
          <a:p>
            <a:r>
              <a:rPr lang="en-US" sz="2000"/>
              <a:t>dientich.c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const double PI = 3.1415;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dt_tron(double r)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r*r*PI;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dt_elip(double r1, double r2)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r1*r2*PI;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dt_vuong(double l)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l*l;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double dt_chu_nhat(double l1, double l2)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 return l1*l2; }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Khái niệm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Hàm là một khối các câu lệnh thực hiện </a:t>
            </a:r>
            <a:r>
              <a:rPr lang="en-US" sz="2400">
                <a:solidFill>
                  <a:srgbClr val="CC00CC"/>
                </a:solidFill>
              </a:rPr>
              <a:t>một nhiệm vụ nhất định</a:t>
            </a:r>
            <a:r>
              <a:rPr lang="en-US" sz="2400"/>
              <a:t>, và có thể được gọi khi cần</a:t>
            </a:r>
          </a:p>
          <a:p>
            <a:r>
              <a:rPr lang="en-US" sz="2400"/>
              <a:t>Mỗi hàm có </a:t>
            </a:r>
            <a:r>
              <a:rPr lang="en-US" sz="2400">
                <a:solidFill>
                  <a:srgbClr val="CC00CC"/>
                </a:solidFill>
              </a:rPr>
              <a:t>một tên </a:t>
            </a:r>
            <a:r>
              <a:rPr lang="en-US" sz="2400"/>
              <a:t>(các hàm trong C không được trùng tên nhau), </a:t>
            </a:r>
            <a:r>
              <a:rPr lang="en-US" sz="2400">
                <a:solidFill>
                  <a:srgbClr val="CC00CC"/>
                </a:solidFill>
              </a:rPr>
              <a:t>một số tham số</a:t>
            </a:r>
            <a:r>
              <a:rPr lang="en-US" sz="2400"/>
              <a:t>, và </a:t>
            </a:r>
            <a:r>
              <a:rPr lang="en-US" sz="2400">
                <a:solidFill>
                  <a:srgbClr val="CC00CC"/>
                </a:solidFill>
              </a:rPr>
              <a:t>một giá trị trả về</a:t>
            </a:r>
          </a:p>
          <a:p>
            <a:r>
              <a:rPr lang="en-US" sz="2400"/>
              <a:t>Sử dụng hàm giúp:</a:t>
            </a:r>
          </a:p>
          <a:p>
            <a:pPr lvl="1"/>
            <a:r>
              <a:rPr lang="en-US" sz="2000">
                <a:solidFill>
                  <a:srgbClr val="CC00CC"/>
                </a:solidFill>
              </a:rPr>
              <a:t>Chia nhỏ </a:t>
            </a:r>
            <a:r>
              <a:rPr lang="en-US" sz="2000"/>
              <a:t>chương trình thành nhiều bài toán con</a:t>
            </a:r>
          </a:p>
          <a:p>
            <a:pPr lvl="1"/>
            <a:r>
              <a:rPr lang="en-US" sz="2000">
                <a:solidFill>
                  <a:srgbClr val="CC00CC"/>
                </a:solidFill>
              </a:rPr>
              <a:t>Sử dụng lại </a:t>
            </a:r>
            <a:r>
              <a:rPr lang="en-US" sz="2000"/>
              <a:t>trong một hoặc nhiều chương trình</a:t>
            </a:r>
          </a:p>
          <a:p>
            <a:r>
              <a:rPr lang="en-US" sz="2400"/>
              <a:t>Cách khai báo:</a:t>
            </a:r>
          </a:p>
          <a:p>
            <a:pPr lvl="1"/>
            <a:r>
              <a:rPr lang="en-US" sz="2000"/>
              <a:t>&lt;kiểu trả về&gt; &lt;tên hàm&gt;(&lt;danh sách các tham số&gt;) {</a:t>
            </a:r>
          </a:p>
          <a:p>
            <a:pPr lvl="1" indent="366713">
              <a:buNone/>
            </a:pPr>
            <a:r>
              <a:rPr lang="en-US" sz="2000" i="1"/>
              <a:t>Khai báo các biến dùng cho hàm</a:t>
            </a:r>
          </a:p>
          <a:p>
            <a:pPr lvl="1" indent="366713">
              <a:buNone/>
            </a:pPr>
            <a:r>
              <a:rPr lang="en-US" sz="2000" i="1"/>
              <a:t>Các câu lệnh của hàm</a:t>
            </a:r>
          </a:p>
          <a:p>
            <a:pPr lvl="1" indent="26988">
              <a:buNone/>
            </a:pPr>
            <a:r>
              <a:rPr lang="en-US" sz="2000"/>
              <a:t>}</a:t>
            </a:r>
          </a:p>
          <a:p>
            <a:r>
              <a:rPr lang="en-US" sz="2400"/>
              <a:t>Toán tử return dùng để thoát khỏi hàm và trả kết quả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Một số thư viện chuẩn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Chức</a:t>
                      </a:r>
                      <a:r>
                        <a:rPr lang="en-US" sz="2400" baseline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năng</a:t>
                      </a:r>
                      <a:endParaRPr lang="en-US" sz="2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stdio.h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Xuất,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nhập với màn hình, file, bàn phím,…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ctype.h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Kiểm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tra các lớp ký tự (chữ số, chữ cái,…)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string.h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Xử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lý chuỗi và bộ nhớ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math.h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Một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số hàm toán học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stdlib.h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Chuyển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đổi dữ liệu số-chuỗi, cấp phát bộ nhớ,…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time.h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>
                          <a:latin typeface="Arial" pitchFamily="34" charset="0"/>
                          <a:cs typeface="Arial" pitchFamily="34" charset="0"/>
                        </a:rPr>
                        <a:t> hàm về thời gian</a:t>
                      </a:r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Bài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cấp</a:t>
            </a:r>
            <a:r>
              <a:rPr lang="en-US" sz="2000" dirty="0"/>
              <a:t> </a:t>
            </a:r>
            <a:r>
              <a:rPr lang="en-US" sz="2000" dirty="0" err="1"/>
              <a:t>phát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nhớ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nhập</a:t>
            </a:r>
            <a:r>
              <a:rPr lang="en-US" sz="2000" dirty="0"/>
              <a:t> </a:t>
            </a:r>
            <a:r>
              <a:rPr lang="en-US" sz="2000" dirty="0" err="1"/>
              <a:t>giá</a:t>
            </a:r>
            <a:r>
              <a:rPr lang="en-US" sz="2000" dirty="0"/>
              <a:t> </a:t>
            </a:r>
            <a:r>
              <a:rPr lang="en-US" sz="2000" dirty="0" err="1"/>
              <a:t>trị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mảng</a:t>
            </a:r>
            <a:r>
              <a:rPr lang="en-US" sz="2000" dirty="0"/>
              <a:t>, </a:t>
            </a:r>
            <a:r>
              <a:rPr lang="en-US" sz="2000" dirty="0" err="1"/>
              <a:t>trả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con </a:t>
            </a:r>
            <a:r>
              <a:rPr lang="en-US" sz="2000" dirty="0" err="1"/>
              <a:t>trỏ</a:t>
            </a:r>
            <a:r>
              <a:rPr lang="en-US" sz="2000" dirty="0"/>
              <a:t> </a:t>
            </a:r>
            <a:r>
              <a:rPr lang="en-US" sz="2000" dirty="0" err="1"/>
              <a:t>mảng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phần</a:t>
            </a:r>
            <a:r>
              <a:rPr lang="en-US" sz="2000" dirty="0"/>
              <a:t> </a:t>
            </a:r>
            <a:r>
              <a:rPr lang="en-US" sz="2000" dirty="0" err="1"/>
              <a:t>tử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prime(…) </a:t>
            </a:r>
            <a:r>
              <a:rPr lang="en-US" sz="2000" dirty="0" err="1"/>
              <a:t>trả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mảng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nguyên</a:t>
            </a:r>
            <a:r>
              <a:rPr lang="en-US" sz="2000" dirty="0"/>
              <a:t> </a:t>
            </a:r>
            <a:r>
              <a:rPr lang="en-US" sz="2000" dirty="0" err="1"/>
              <a:t>tố</a:t>
            </a:r>
            <a:r>
              <a:rPr lang="en-US" sz="2000" dirty="0"/>
              <a:t> </a:t>
            </a:r>
            <a:r>
              <a:rPr lang="en-US" sz="2000" dirty="0" err="1"/>
              <a:t>bé</a:t>
            </a:r>
            <a:r>
              <a:rPr lang="en-US" sz="2000" dirty="0"/>
              <a:t> </a:t>
            </a:r>
            <a:r>
              <a:rPr lang="en-US" sz="2000" dirty="0" err="1"/>
              <a:t>hơn</a:t>
            </a:r>
            <a:r>
              <a:rPr lang="en-US" sz="2000" dirty="0"/>
              <a:t> 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r>
              <a:rPr lang="en-US" sz="2000" dirty="0"/>
              <a:t> </a:t>
            </a:r>
            <a:r>
              <a:rPr lang="en-US" sz="2000" dirty="0" err="1"/>
              <a:t>mảng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MenuItem</a:t>
            </a:r>
            <a:r>
              <a:rPr lang="en-US" sz="2000" dirty="0"/>
              <a:t> { </a:t>
            </a:r>
            <a:r>
              <a:rPr lang="en-US" sz="2000" dirty="0" err="1"/>
              <a:t>Tiêu</a:t>
            </a:r>
            <a:r>
              <a:rPr lang="en-US" sz="2000" dirty="0"/>
              <a:t> </a:t>
            </a:r>
            <a:r>
              <a:rPr lang="en-US" sz="2000" dirty="0" err="1"/>
              <a:t>đề</a:t>
            </a:r>
            <a:r>
              <a:rPr lang="en-US" sz="2000" dirty="0"/>
              <a:t>,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xử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 }, in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màn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 menu, </a:t>
            </a:r>
            <a:r>
              <a:rPr lang="en-US" sz="2000" dirty="0" err="1"/>
              <a:t>nhận</a:t>
            </a:r>
            <a:r>
              <a:rPr lang="en-US" sz="2000" dirty="0"/>
              <a:t> </a:t>
            </a:r>
            <a:r>
              <a:rPr lang="en-US" sz="2000" dirty="0" err="1"/>
              <a:t>lựa</a:t>
            </a:r>
            <a:r>
              <a:rPr lang="en-US" sz="2000" dirty="0"/>
              <a:t> </a:t>
            </a:r>
            <a:r>
              <a:rPr lang="en-US" sz="2000" dirty="0" err="1"/>
              <a:t>chọn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người</a:t>
            </a:r>
            <a:r>
              <a:rPr lang="en-US" sz="2000" dirty="0"/>
              <a:t> </a:t>
            </a:r>
            <a:r>
              <a:rPr lang="en-US" sz="2000" dirty="0" err="1"/>
              <a:t>dùng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thực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chức</a:t>
            </a:r>
            <a:r>
              <a:rPr lang="en-US" sz="2000" dirty="0"/>
              <a:t> </a:t>
            </a:r>
            <a:r>
              <a:rPr lang="en-US" sz="2000" dirty="0" err="1"/>
              <a:t>năng</a:t>
            </a:r>
            <a:r>
              <a:rPr lang="en-US" sz="2000" dirty="0"/>
              <a:t> </a:t>
            </a:r>
            <a:r>
              <a:rPr lang="en-US" sz="2000" dirty="0" err="1"/>
              <a:t>tương</a:t>
            </a:r>
            <a:r>
              <a:rPr lang="en-US" sz="2000" dirty="0"/>
              <a:t> </a:t>
            </a:r>
            <a:r>
              <a:rPr lang="en-US" sz="2000" dirty="0" err="1"/>
              <a:t>ứng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Fibonacci </a:t>
            </a:r>
            <a:r>
              <a:rPr lang="en-US" sz="2000" dirty="0" err="1"/>
              <a:t>thứ</a:t>
            </a:r>
            <a:r>
              <a:rPr lang="en-US" sz="2000" dirty="0"/>
              <a:t> n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r>
              <a:rPr lang="en-US" sz="2000" dirty="0"/>
              <a:t>:</a:t>
            </a:r>
          </a:p>
          <a:p>
            <a:pPr marL="1063625" lvl="2" indent="765175">
              <a:buNone/>
            </a:pPr>
            <a:r>
              <a:rPr lang="en-US" sz="1800" dirty="0"/>
              <a:t>Fib</a:t>
            </a:r>
            <a:r>
              <a:rPr lang="en-US" sz="1800" baseline="-25000" dirty="0"/>
              <a:t>0</a:t>
            </a:r>
            <a:r>
              <a:rPr lang="en-US" sz="1800" dirty="0"/>
              <a:t> = 0, Fib</a:t>
            </a:r>
            <a:r>
              <a:rPr lang="en-US" sz="1800" baseline="-25000" dirty="0"/>
              <a:t>1</a:t>
            </a:r>
            <a:r>
              <a:rPr lang="en-US" sz="1800" dirty="0"/>
              <a:t> = 1</a:t>
            </a:r>
          </a:p>
          <a:p>
            <a:pPr marL="1063625" lvl="2" indent="765175">
              <a:buNone/>
            </a:pPr>
            <a:r>
              <a:rPr lang="en-US" sz="1800" dirty="0" err="1"/>
              <a:t>Fib</a:t>
            </a:r>
            <a:r>
              <a:rPr lang="en-US" sz="1800" baseline="-25000" dirty="0" err="1"/>
              <a:t>n</a:t>
            </a:r>
            <a:r>
              <a:rPr lang="en-US" sz="1800" dirty="0"/>
              <a:t> = Fib</a:t>
            </a:r>
            <a:r>
              <a:rPr lang="en-US" sz="1800" baseline="-25000" dirty="0"/>
              <a:t>n-1</a:t>
            </a:r>
            <a:r>
              <a:rPr lang="en-US" sz="1800" dirty="0"/>
              <a:t> + Fib</a:t>
            </a:r>
            <a:r>
              <a:rPr lang="en-US" sz="1800" baseline="-25000" dirty="0"/>
              <a:t>n-2</a:t>
            </a:r>
            <a:r>
              <a:rPr lang="en-US" sz="1800" dirty="0"/>
              <a:t>  (n ≥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r>
              <a:rPr lang="en-US" sz="2000" dirty="0"/>
              <a:t> </a:t>
            </a:r>
            <a:r>
              <a:rPr lang="en-US" sz="2000" dirty="0" err="1"/>
              <a:t>kiểu</a:t>
            </a:r>
            <a:r>
              <a:rPr lang="en-US" sz="2000" dirty="0"/>
              <a:t> </a:t>
            </a:r>
            <a:r>
              <a:rPr lang="en-US" sz="2000" dirty="0" err="1"/>
              <a:t>chuỗi</a:t>
            </a:r>
            <a:r>
              <a:rPr lang="en-US" sz="2000" dirty="0"/>
              <a:t> String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thư</a:t>
            </a:r>
            <a:r>
              <a:rPr lang="en-US" sz="2000" dirty="0"/>
              <a:t> </a:t>
            </a:r>
            <a:r>
              <a:rPr lang="en-US" sz="2000" dirty="0" err="1"/>
              <a:t>viện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xử</a:t>
            </a:r>
            <a:r>
              <a:rPr lang="en-US" sz="2000" dirty="0"/>
              <a:t> </a:t>
            </a:r>
            <a:r>
              <a:rPr lang="en-US" sz="2000" dirty="0" err="1"/>
              <a:t>lý</a:t>
            </a:r>
            <a:r>
              <a:rPr lang="en-US" sz="2000" dirty="0"/>
              <a:t> </a:t>
            </a:r>
            <a:r>
              <a:rPr lang="en-US" sz="2000" dirty="0" err="1"/>
              <a:t>chuỗi</a:t>
            </a:r>
            <a:r>
              <a:rPr lang="en-US" sz="2000" dirty="0"/>
              <a:t>: </a:t>
            </a:r>
            <a:r>
              <a:rPr lang="en-US" sz="2000" dirty="0" err="1"/>
              <a:t>khởi</a:t>
            </a:r>
            <a:r>
              <a:rPr lang="en-US" sz="2000" dirty="0"/>
              <a:t> </a:t>
            </a:r>
            <a:r>
              <a:rPr lang="en-US" sz="2000" dirty="0" err="1"/>
              <a:t>tạo</a:t>
            </a:r>
            <a:r>
              <a:rPr lang="en-US" sz="2000" dirty="0"/>
              <a:t>, copy, </a:t>
            </a:r>
            <a:r>
              <a:rPr lang="en-US" sz="2000" dirty="0" err="1"/>
              <a:t>nối</a:t>
            </a:r>
            <a:r>
              <a:rPr lang="en-US" sz="2000" dirty="0"/>
              <a:t>, </a:t>
            </a:r>
            <a:r>
              <a:rPr lang="en-US" sz="2000" dirty="0" err="1"/>
              <a:t>tìm</a:t>
            </a:r>
            <a:r>
              <a:rPr lang="en-US" sz="2000" dirty="0"/>
              <a:t> </a:t>
            </a:r>
            <a:r>
              <a:rPr lang="en-US" sz="2000" dirty="0" err="1"/>
              <a:t>kiếm</a:t>
            </a:r>
            <a:r>
              <a:rPr lang="en-US" sz="2000" dirty="0"/>
              <a:t>,…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A.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thư</a:t>
            </a:r>
            <a:r>
              <a:rPr lang="en-US" sz="2000" dirty="0"/>
              <a:t> </a:t>
            </a:r>
            <a:r>
              <a:rPr lang="en-US" sz="2000" dirty="0" err="1"/>
              <a:t>viện</a:t>
            </a:r>
            <a:r>
              <a:rPr lang="en-US" sz="2000" dirty="0"/>
              <a:t> </a:t>
            </a:r>
            <a:r>
              <a:rPr lang="en-US" sz="2000" dirty="0" err="1"/>
              <a:t>làm</a:t>
            </a:r>
            <a:r>
              <a:rPr lang="en-US" sz="2000" dirty="0"/>
              <a:t> </a:t>
            </a:r>
            <a:r>
              <a:rPr lang="en-US" sz="2000" dirty="0" err="1"/>
              <a:t>việc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tròn</a:t>
            </a:r>
            <a:r>
              <a:rPr lang="en-US" sz="2000" dirty="0"/>
              <a:t>: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, </a:t>
            </a:r>
            <a:r>
              <a:rPr lang="en-US" sz="2000" dirty="0" err="1"/>
              <a:t>chu</a:t>
            </a:r>
            <a:r>
              <a:rPr lang="en-US" sz="2000" dirty="0"/>
              <a:t> vi,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bán</a:t>
            </a:r>
            <a:r>
              <a:rPr lang="en-US" sz="2000" dirty="0"/>
              <a:t> </a:t>
            </a:r>
            <a:r>
              <a:rPr lang="en-US" sz="2000" dirty="0" err="1"/>
              <a:t>kính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/</a:t>
            </a:r>
            <a:r>
              <a:rPr lang="en-US" sz="2000" dirty="0" err="1"/>
              <a:t>chu</a:t>
            </a:r>
            <a:r>
              <a:rPr lang="en-US" sz="2000" dirty="0"/>
              <a:t> vi.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B. Định </a:t>
            </a:r>
            <a:r>
              <a:rPr lang="en-US" sz="2000" dirty="0" err="1"/>
              <a:t>nghĩa</a:t>
            </a:r>
            <a:r>
              <a:rPr lang="en-US" sz="2000" dirty="0"/>
              <a:t> </a:t>
            </a:r>
            <a:r>
              <a:rPr lang="en-US" sz="2000" dirty="0" err="1"/>
              <a:t>kiểu</a:t>
            </a:r>
            <a:r>
              <a:rPr lang="en-US" sz="2000" dirty="0"/>
              <a:t> </a:t>
            </a:r>
            <a:r>
              <a:rPr lang="en-US" sz="2000" dirty="0" err="1"/>
              <a:t>struct</a:t>
            </a:r>
            <a:r>
              <a:rPr lang="en-US" sz="2000" dirty="0"/>
              <a:t> Shape </a:t>
            </a:r>
            <a:r>
              <a:rPr lang="en-US" sz="2000" dirty="0" err="1"/>
              <a:t>rồi</a:t>
            </a:r>
            <a:r>
              <a:rPr lang="en-US" sz="2000" dirty="0"/>
              <a:t>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thư</a:t>
            </a:r>
            <a:r>
              <a:rPr lang="en-US" sz="2000" dirty="0"/>
              <a:t> </a:t>
            </a:r>
            <a:r>
              <a:rPr lang="en-US" sz="2000" dirty="0" err="1"/>
              <a:t>viện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, </a:t>
            </a:r>
            <a:r>
              <a:rPr lang="en-US" sz="2000" dirty="0" err="1"/>
              <a:t>chu</a:t>
            </a:r>
            <a:r>
              <a:rPr lang="en-US" sz="2000" dirty="0"/>
              <a:t> vi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tuỳ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dạng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nó</a:t>
            </a:r>
            <a:r>
              <a:rPr lang="en-US" sz="2000" dirty="0"/>
              <a:t>. </a:t>
            </a:r>
            <a:r>
              <a:rPr lang="en-US" sz="2000" dirty="0" err="1"/>
              <a:t>Dùng</a:t>
            </a:r>
            <a:r>
              <a:rPr lang="en-US" sz="2000" dirty="0"/>
              <a:t> 2 </a:t>
            </a:r>
            <a:r>
              <a:rPr lang="en-US" sz="2000" dirty="0" err="1"/>
              <a:t>cách</a:t>
            </a:r>
            <a:r>
              <a:rPr lang="en-US" sz="2000" dirty="0"/>
              <a:t>: switch </a:t>
            </a:r>
            <a:r>
              <a:rPr lang="en-US" sz="2000" dirty="0" err="1"/>
              <a:t>và</a:t>
            </a:r>
            <a:r>
              <a:rPr lang="en-US" sz="2000" dirty="0"/>
              <a:t> con </a:t>
            </a:r>
            <a:r>
              <a:rPr lang="en-US" sz="2000" dirty="0" err="1"/>
              <a:t>trỏ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Bài</a:t>
            </a:r>
            <a:r>
              <a:rPr lang="en-US" sz="2000" dirty="0"/>
              <a:t> </a:t>
            </a:r>
            <a:r>
              <a:rPr lang="en-US" sz="2000" dirty="0" err="1"/>
              <a:t>mở</a:t>
            </a:r>
            <a:r>
              <a:rPr lang="en-US" sz="2000" dirty="0"/>
              <a:t> </a:t>
            </a:r>
            <a:r>
              <a:rPr lang="en-US" sz="2000" dirty="0" err="1"/>
              <a:t>rộng</a:t>
            </a:r>
            <a:r>
              <a:rPr lang="en-US" sz="2000" dirty="0"/>
              <a:t>: </a:t>
            </a:r>
            <a:r>
              <a:rPr lang="en-US" sz="2000" dirty="0" err="1"/>
              <a:t>Dùng</a:t>
            </a:r>
            <a:r>
              <a:rPr lang="en-US" sz="2000" dirty="0"/>
              <a:t> con </a:t>
            </a:r>
            <a:r>
              <a:rPr lang="en-US" sz="2000" dirty="0" err="1"/>
              <a:t>trỏ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, </a:t>
            </a:r>
            <a:r>
              <a:rPr lang="en-US" sz="2000" dirty="0" err="1"/>
              <a:t>viết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1 </a:t>
            </a:r>
            <a:r>
              <a:rPr lang="en-US" sz="2000" dirty="0" err="1"/>
              <a:t>lớp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Ví dụ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Hàm tính tổng hai số</a:t>
            </a:r>
          </a:p>
          <a:p>
            <a:pPr lvl="1"/>
            <a:r>
              <a:rPr lang="en-US" sz="2000">
                <a:latin typeface="Courier New" pitchFamily="49" charset="0"/>
                <a:cs typeface="Courier New" pitchFamily="49" charset="0"/>
              </a:rPr>
              <a:t>double sum(double x, double y) {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z = x+y;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z;</a:t>
            </a:r>
          </a:p>
          <a:p>
            <a:pPr lvl="1" indent="269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69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double x = 10, y = sum(2,3);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printf("x + y = %g", sum(x,y));</a:t>
            </a:r>
          </a:p>
          <a:p>
            <a:pPr lvl="1" indent="366713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26988"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/>
              <a:t>Các tham số và biến nội bộ chỉ giới hạn trong </a:t>
            </a:r>
            <a:r>
              <a:rPr lang="en-US" sz="2400">
                <a:solidFill>
                  <a:srgbClr val="CC00CC"/>
                </a:solidFill>
              </a:rPr>
              <a:t>phạm vi của hàm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Phạm vi của biến, hằng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>
                <a:solidFill>
                  <a:srgbClr val="CC00CC"/>
                </a:solidFill>
              </a:rPr>
              <a:t>Biến toàn cục</a:t>
            </a:r>
            <a:r>
              <a:rPr lang="en-US" sz="2000"/>
              <a:t>: được khai báo ở ngoài các hàm, có phạm vi trong toàn chương trình và tồn tại trong suốt quá trình chạy</a:t>
            </a:r>
          </a:p>
          <a:p>
            <a:r>
              <a:rPr lang="en-US" sz="2000">
                <a:solidFill>
                  <a:srgbClr val="CC00CC"/>
                </a:solidFill>
              </a:rPr>
              <a:t>Biến địa phương</a:t>
            </a:r>
            <a:r>
              <a:rPr lang="en-US" sz="2000"/>
              <a:t>: được khai báo ở trong một hàm hoặc một khối lệnh, chỉ có phạm vi trong hàm/khối đó, và bị huỷ sau khi kết thúc chạy hàm/khối đó</a:t>
            </a:r>
          </a:p>
          <a:p>
            <a:pPr lvl="1"/>
            <a:r>
              <a:rPr lang="en-US" sz="1600"/>
              <a:t>Khai báo biến địa phương sẽ “che” mất biến cùng tên khác có phạm vi rộng hơn</a:t>
            </a:r>
          </a:p>
          <a:p>
            <a:pPr lvl="1"/>
            <a:r>
              <a:rPr lang="en-US" sz="1600"/>
              <a:t>Trong C, biến địa phương phải được khai báo ở đầu hàm hoặc khối lệnh</a:t>
            </a:r>
          </a:p>
          <a:p>
            <a:r>
              <a:rPr lang="en-US" sz="2000"/>
              <a:t>Ví dụ biến địa phương của hàm:</a:t>
            </a:r>
          </a:p>
          <a:p>
            <a:pPr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x = 10, y = 20;	/* phải khai báo trước hàm sum() */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sum()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z = x+y;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return z;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x = 1, y = 2;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z = sum();		/* trả về: 10+20 */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trong khối lệnh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Trong một khối lệnh { … } ta có thể khai thêm biến, biến đó chỉ tồn tại từ khi chương trình chạy vào tới khi thoát khỏi khối lệnh đó</a:t>
            </a:r>
          </a:p>
          <a:p>
            <a:r>
              <a:rPr lang="en-US" sz="2000"/>
              <a:t>Ví dụ: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 = 1, y = 2;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sum(int x, int y)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x+y;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a = 1000, b = 2000;</a:t>
            </a:r>
            <a:endParaRPr lang="en-US" sz="1800"/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 = 10, y = 20;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 = 100, y = 200;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x+y;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x+y;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sum(a,b);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trong khối lệnh: vòng lặp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Chỉ có phạm vi trong </a:t>
            </a:r>
            <a:r>
              <a:rPr lang="en-US" b="1" u="sng">
                <a:solidFill>
                  <a:srgbClr val="FF0000"/>
                </a:solidFill>
              </a:rPr>
              <a:t>một</a:t>
            </a:r>
            <a:r>
              <a:rPr lang="en-US"/>
              <a:t> lần chạy của vòng lặp, mỗi lần lặp sẽ tạo ra biến mới và khởi tạo lại</a:t>
            </a:r>
          </a:p>
          <a:p>
            <a:r>
              <a:rPr lang="en-US"/>
              <a:t>Ví dụ:</a:t>
            </a:r>
          </a:p>
          <a:p>
            <a:pPr lvl="1"/>
            <a:r>
              <a:rPr lang="en-US">
                <a:latin typeface="Courier New" pitchFamily="49" charset="0"/>
                <a:cs typeface="Courier New" pitchFamily="49" charset="0"/>
              </a:rPr>
              <a:t>int x = 20;</a:t>
            </a:r>
          </a:p>
          <a:p>
            <a:pPr lvl="1" indent="-31750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for (i=0; i&lt;10; i++) {</a:t>
            </a:r>
          </a:p>
          <a:p>
            <a:pPr lvl="1" indent="366713"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y = 20;</a:t>
            </a:r>
          </a:p>
          <a:p>
            <a:pPr lvl="1" indent="366713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x++; y++;</a:t>
            </a:r>
          </a:p>
          <a:p>
            <a:pPr lvl="1" indent="366713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printf("%d %d\n", x, y);</a:t>
            </a:r>
          </a:p>
          <a:p>
            <a:pPr lvl="1" indent="-31750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Biến 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Là biến chỉ có </a:t>
            </a:r>
            <a:r>
              <a:rPr lang="en-US" sz="2000">
                <a:solidFill>
                  <a:srgbClr val="CC00CC"/>
                </a:solidFill>
              </a:rPr>
              <a:t>phạm vi địa phương </a:t>
            </a:r>
            <a:r>
              <a:rPr lang="en-US" sz="2000"/>
              <a:t>nhưng </a:t>
            </a:r>
            <a:r>
              <a:rPr lang="en-US" sz="2000">
                <a:solidFill>
                  <a:srgbClr val="CC00CC"/>
                </a:solidFill>
              </a:rPr>
              <a:t>vẫn tồn tại </a:t>
            </a:r>
            <a:r>
              <a:rPr lang="en-US" sz="2000"/>
              <a:t>ngay cả khi chưa vào hoặc đã thoát khỏi hàm/khối</a:t>
            </a:r>
          </a:p>
          <a:p>
            <a:r>
              <a:rPr lang="en-US" sz="2000"/>
              <a:t>Khai báo bằng cách thêm từ khoá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callCount()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int count = 0;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count++;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count;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Cũng có biến static toàn cục: thuộc nội bộ của một file nguồn</a:t>
            </a:r>
          </a:p>
          <a:p>
            <a:pPr lvl="1">
              <a:spcBef>
                <a:spcPts val="0"/>
              </a:spcBef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int tic_time =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 tic()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tic_time = clock();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toc()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return clock() - tic_time;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Hàm static: </a:t>
            </a:r>
            <a:r>
              <a:rPr lang="en-US" sz="2000" u="sng"/>
              <a:t>tự tìm hiểu thêm</a:t>
            </a:r>
            <a:endParaRPr lang="en-US" sz="1800" u="sng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Câu lệnh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Kết thúc hàm và trả về một giá trị cho nơi gọi nó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find(int number, int a[],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i;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for (i=0; i&lt;n; i++)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if (number == a[i])</a:t>
            </a:r>
          </a:p>
          <a:p>
            <a:pPr lvl="1" indent="12811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i;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-1;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/>
              <a:t>Hàm void: không trả về giá trị gì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 copy(int *a, int *b, int n)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if (a==NULL || b==NULL || a==b || n==0)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for (; n&gt;0; n--)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*a++ = *b++;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sz="1700"/>
              <a:t>Câu lệnh return không có tham số</a:t>
            </a:r>
          </a:p>
          <a:p>
            <a:pPr lvl="1"/>
            <a:r>
              <a:rPr lang="en-US" sz="1700"/>
              <a:t>Không cần lệnh return ở cuối hàm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Tham số kiểu giá trị và kiểu tham chiếu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Tham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CC00CC"/>
                </a:solidFill>
              </a:rPr>
              <a:t>biến</a:t>
            </a:r>
            <a:r>
              <a:rPr lang="en-US" sz="2000" dirty="0">
                <a:solidFill>
                  <a:srgbClr val="CC00CC"/>
                </a:solidFill>
              </a:rPr>
              <a:t> </a:t>
            </a:r>
            <a:r>
              <a:rPr lang="en-US" sz="2000" dirty="0" err="1">
                <a:solidFill>
                  <a:srgbClr val="CC00CC"/>
                </a:solidFill>
              </a:rPr>
              <a:t>tạm</a:t>
            </a:r>
            <a:r>
              <a:rPr lang="en-US" sz="2000" dirty="0">
                <a:solidFill>
                  <a:srgbClr val="CC00CC"/>
                </a:solidFill>
              </a:rPr>
              <a:t> </a:t>
            </a:r>
            <a:r>
              <a:rPr lang="en-US" sz="2000" dirty="0" err="1">
                <a:solidFill>
                  <a:srgbClr val="CC00CC"/>
                </a:solidFill>
              </a:rPr>
              <a:t>thời</a:t>
            </a:r>
            <a:r>
              <a:rPr lang="en-US" sz="2000" dirty="0"/>
              <a:t>, </a:t>
            </a:r>
            <a:r>
              <a:rPr lang="en-US" sz="2000" dirty="0" err="1"/>
              <a:t>tạo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huỷ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hàm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thúc</a:t>
            </a:r>
            <a:r>
              <a:rPr lang="en-US" sz="2000" dirty="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thay đổi giá </a:t>
            </a:r>
            <a:r>
              <a:rPr lang="en-US" sz="2000" err="1">
                <a:solidFill>
                  <a:srgbClr val="CC00CC"/>
                </a:solidFill>
                <a:sym typeface="Wingdings" pitchFamily="2" charset="2"/>
              </a:rPr>
              <a:t>trị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>
                <a:sym typeface="Wingdings" pitchFamily="2" charset="2"/>
              </a:rPr>
              <a:t>của </a:t>
            </a:r>
            <a:r>
              <a:rPr lang="en-US" sz="2000" dirty="0" err="1">
                <a:sym typeface="Wingdings" pitchFamily="2" charset="2"/>
              </a:rPr>
              <a:t>tham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số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không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ảnh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hưởng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tới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biến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nơi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gọi</a:t>
            </a:r>
            <a:endParaRPr lang="en-US" sz="2000" dirty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void assign10(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x) { x = 10;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main()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 = 20;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assign10(a);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("a = %d", a);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 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>
                <a:sym typeface="Wingdings" pitchFamily="2" charset="2"/>
              </a:rPr>
              <a:t>Muốn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thay đổi giá trị </a:t>
            </a:r>
            <a:r>
              <a:rPr lang="en-US" sz="2000">
                <a:sym typeface="Wingdings" pitchFamily="2" charset="2"/>
              </a:rPr>
              <a:t>của </a:t>
            </a:r>
            <a:r>
              <a:rPr lang="en-US" sz="2000">
                <a:solidFill>
                  <a:srgbClr val="CC00CC"/>
                </a:solidFill>
                <a:sym typeface="Wingdings" pitchFamily="2" charset="2"/>
              </a:rPr>
              <a:t>biến ở nơi gọi</a:t>
            </a:r>
            <a:r>
              <a:rPr lang="en-US" sz="2000">
                <a:sym typeface="Wingdings" pitchFamily="2" charset="2"/>
              </a:rPr>
              <a:t>: </a:t>
            </a:r>
            <a:r>
              <a:rPr lang="en-US" sz="2000" b="1">
                <a:sym typeface="Wingdings" pitchFamily="2" charset="2"/>
              </a:rPr>
              <a:t>Dùng con trỏ</a:t>
            </a:r>
            <a:endParaRPr lang="en-US" sz="2000" b="1" dirty="0">
              <a:sym typeface="Wingdings" pitchFamily="2" charset="2"/>
            </a:endParaRPr>
          </a:p>
          <a:p>
            <a:pPr lvl="1">
              <a:spcBef>
                <a:spcPts val="0"/>
              </a:spcBef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void assign10(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x)</a:t>
            </a:r>
          </a:p>
          <a:p>
            <a:pPr lvl="1" indent="823913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{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10; }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 = 20;</a:t>
            </a:r>
          </a:p>
          <a:p>
            <a:pPr lvl="1" indent="2540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assign10(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&amp;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a);</a:t>
            </a:r>
          </a:p>
          <a:p>
            <a:r>
              <a:rPr lang="en-US" sz="2000" dirty="0" err="1">
                <a:sym typeface="Wingdings" pitchFamily="2" charset="2"/>
              </a:rPr>
              <a:t>Tham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số</a:t>
            </a:r>
            <a:r>
              <a:rPr lang="en-US" sz="2000" dirty="0">
                <a:sym typeface="Wingdings" pitchFamily="2" charset="2"/>
              </a:rPr>
              <a:t> con </a:t>
            </a:r>
            <a:r>
              <a:rPr lang="en-US" sz="2000" dirty="0" err="1">
                <a:sym typeface="Wingdings" pitchFamily="2" charset="2"/>
              </a:rPr>
              <a:t>trỏ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thường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được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dùng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như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một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cách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khác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để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trả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về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thêm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giá</a:t>
            </a:r>
            <a:r>
              <a:rPr lang="en-US" sz="2000" dirty="0">
                <a:solidFill>
                  <a:srgbClr val="CC00CC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CC00CC"/>
                </a:solidFill>
                <a:sym typeface="Wingdings" pitchFamily="2" charset="2"/>
              </a:rPr>
              <a:t>trị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vì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mỗi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hàm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chỉ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có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một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giá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trị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trả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về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theo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đúng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nghĩa</a:t>
            </a:r>
            <a:endParaRPr lang="en-US" sz="20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6400800" y="2057400"/>
            <a:ext cx="1447800" cy="1582257"/>
            <a:chOff x="5105400" y="2057400"/>
            <a:chExt cx="1447800" cy="1582257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105400" y="20574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5105400" y="20574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x (int)</a:t>
              </a:r>
              <a:endParaRPr lang="en-US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105400" y="3358654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5105400" y="3352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16" idx="0"/>
              <a:endCxn id="13" idx="2"/>
            </p:cNvCxnSpPr>
            <p:nvPr/>
          </p:nvCxnSpPr>
          <p:spPr>
            <a:xfrm rot="5400000" flipH="1" flipV="1">
              <a:off x="5252536" y="2843600"/>
              <a:ext cx="1018401" cy="1588"/>
            </a:xfrm>
            <a:prstGeom prst="straightConnector1">
              <a:avLst/>
            </a:prstGeom>
            <a:ln w="38100" cap="rnd">
              <a:solidFill>
                <a:srgbClr val="000099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copy</a:t>
              </a:r>
              <a:endParaRPr lang="en-US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34000" y="4443397"/>
            <a:ext cx="3429000" cy="1043003"/>
            <a:chOff x="5105400" y="4876800"/>
            <a:chExt cx="3429000" cy="1043003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6172200" y="5791200"/>
              <a:ext cx="1066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7221728" y="56388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7221728" y="5638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</a:t>
              </a:r>
              <a:endParaRPr lang="en-US" dirty="0"/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5105400" y="4882654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5105400" y="4876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</a:rPr>
                <a:t>x (</a:t>
              </a:r>
              <a:r>
                <a:rPr lang="en-US" b="1" dirty="0" err="1">
                  <a:latin typeface="Arial" charset="0"/>
                </a:rPr>
                <a:t>int</a:t>
              </a:r>
              <a:r>
                <a:rPr lang="en-US" b="1" dirty="0">
                  <a:latin typeface="Arial" charset="0"/>
                </a:rPr>
                <a:t>*)</a:t>
              </a:r>
              <a:endParaRPr lang="en-US" dirty="0"/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105400" y="5638800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5105400" y="5638800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&amp;a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5" idx="0"/>
              <a:endCxn id="33" idx="2"/>
            </p:cNvCxnSpPr>
            <p:nvPr/>
          </p:nvCxnSpPr>
          <p:spPr>
            <a:xfrm rot="5400000" flipH="1" flipV="1">
              <a:off x="5519236" y="5396300"/>
              <a:ext cx="485001" cy="1588"/>
            </a:xfrm>
            <a:prstGeom prst="straightConnector1">
              <a:avLst/>
            </a:prstGeom>
            <a:ln w="38100" cap="rnd">
              <a:solidFill>
                <a:srgbClr val="000099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5715000" y="5257800"/>
              <a:ext cx="838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>
                  <a:solidFill>
                    <a:srgbClr val="000099"/>
                  </a:solidFill>
                  <a:latin typeface="Arial" charset="0"/>
                </a:rPr>
                <a:t>copy</a:t>
              </a:r>
              <a:endParaRPr lang="en-US" dirty="0">
                <a:solidFill>
                  <a:srgbClr val="000099"/>
                </a:solidFill>
              </a:endParaRPr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6248400" y="5029200"/>
              <a:ext cx="99060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EE3490: Kỹ thuật lập trình – HK1 2015/2016</a:t>
            </a:r>
          </a:p>
          <a:p>
            <a:pPr algn="r"/>
            <a:r>
              <a:rPr lang="en-US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13415</TotalTime>
  <Words>2570</Words>
  <Application>Microsoft Office PowerPoint</Application>
  <PresentationFormat>On-screen Show (4:3)</PresentationFormat>
  <Paragraphs>375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Origin</vt:lpstr>
      <vt:lpstr>Hàm (function)</vt:lpstr>
      <vt:lpstr>Khái niệm</vt:lpstr>
      <vt:lpstr>Ví dụ</vt:lpstr>
      <vt:lpstr>Phạm vi của biến, hằng</vt:lpstr>
      <vt:lpstr>Biến trong khối lệnh</vt:lpstr>
      <vt:lpstr>Biến trong khối lệnh: vòng lặp</vt:lpstr>
      <vt:lpstr>Biến static</vt:lpstr>
      <vt:lpstr>Câu lệnh return</vt:lpstr>
      <vt:lpstr>Tham số kiểu giá trị và kiểu tham chiếu</vt:lpstr>
      <vt:lpstr>Hàm trả về con trỏ</vt:lpstr>
      <vt:lpstr>Nguyên mẫu (prototype) của hàm</vt:lpstr>
      <vt:lpstr>Hàm đệ quy (recursive function)</vt:lpstr>
      <vt:lpstr>Con trỏ hàm</vt:lpstr>
      <vt:lpstr>Macro</vt:lpstr>
      <vt:lpstr>Macro (tiếp)</vt:lpstr>
      <vt:lpstr>Thư viện hàm</vt:lpstr>
      <vt:lpstr>Thư viện hàm</vt:lpstr>
      <vt:lpstr>Lưu ý với tạo và sử dụng file .h</vt:lpstr>
      <vt:lpstr>Ví dụ: Thư viện tính diện tích các hình</vt:lpstr>
      <vt:lpstr>Một số thư viện chuẩn</vt:lpstr>
      <vt:lpstr>Bài tập</vt:lpstr>
    </vt:vector>
  </TitlesOfParts>
  <Company>Utility Muffin Research Kitchen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Viet Tung Nguyen</cp:lastModifiedBy>
  <cp:revision>656</cp:revision>
  <dcterms:created xsi:type="dcterms:W3CDTF">2007-06-13T23:23:09Z</dcterms:created>
  <dcterms:modified xsi:type="dcterms:W3CDTF">2016-08-02T02:22:34Z</dcterms:modified>
</cp:coreProperties>
</file>