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handoutMasterIdLst>
    <p:handoutMasterId r:id="rId24"/>
  </p:handoutMasterIdLst>
  <p:sldIdLst>
    <p:sldId id="276" r:id="rId2"/>
    <p:sldId id="280" r:id="rId3"/>
    <p:sldId id="284" r:id="rId4"/>
    <p:sldId id="281" r:id="rId5"/>
    <p:sldId id="285" r:id="rId6"/>
    <p:sldId id="283" r:id="rId7"/>
    <p:sldId id="282" r:id="rId8"/>
    <p:sldId id="286" r:id="rId9"/>
    <p:sldId id="287" r:id="rId10"/>
    <p:sldId id="289" r:id="rId11"/>
    <p:sldId id="291" r:id="rId12"/>
    <p:sldId id="299" r:id="rId13"/>
    <p:sldId id="288" r:id="rId14"/>
    <p:sldId id="300" r:id="rId15"/>
    <p:sldId id="290" r:id="rId16"/>
    <p:sldId id="296" r:id="rId17"/>
    <p:sldId id="293" r:id="rId18"/>
    <p:sldId id="297" r:id="rId19"/>
    <p:sldId id="295" r:id="rId20"/>
    <p:sldId id="298" r:id="rId21"/>
    <p:sldId id="292"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3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6" autoAdjust="0"/>
    <p:restoredTop sz="74780" autoAdjust="0"/>
  </p:normalViewPr>
  <p:slideViewPr>
    <p:cSldViewPr>
      <p:cViewPr varScale="1">
        <p:scale>
          <a:sx n="60" d="100"/>
          <a:sy n="60" d="100"/>
        </p:scale>
        <p:origin x="152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9448E6-7FF9-4E57-BE4E-DE1D292965D7}" type="datetimeFigureOut">
              <a:rPr lang="en-US" smtClean="0"/>
              <a:pPr/>
              <a:t>8/16/2016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572630-1F06-40B2-9540-196632C9C464}" type="slidenum">
              <a:rPr lang="en-US" smtClean="0"/>
              <a:pPr/>
              <a:t>‹#›</a:t>
            </a:fld>
            <a:endParaRPr lang="en-US"/>
          </a:p>
        </p:txBody>
      </p:sp>
    </p:spTree>
    <p:extLst>
      <p:ext uri="{BB962C8B-B14F-4D97-AF65-F5344CB8AC3E}">
        <p14:creationId xmlns:p14="http://schemas.microsoft.com/office/powerpoint/2010/main" val="30737200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5EDDA0F7-BB27-45D6-A5CE-AEC59009A5B9}" type="datetimeFigureOut">
              <a:rPr lang="en-US"/>
              <a:pPr/>
              <a:t>8/16/2016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76159C16-962D-45B7-9AE3-AA455C3EA8F0}" type="slidenum">
              <a:rPr lang="en-US"/>
              <a:pPr/>
              <a:t>‹#›</a:t>
            </a:fld>
            <a:endParaRPr lang="en-US"/>
          </a:p>
        </p:txBody>
      </p:sp>
    </p:spTree>
    <p:extLst>
      <p:ext uri="{BB962C8B-B14F-4D97-AF65-F5344CB8AC3E}">
        <p14:creationId xmlns:p14="http://schemas.microsoft.com/office/powerpoint/2010/main" val="2651960092"/>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159C16-962D-45B7-9AE3-AA455C3EA8F0}" type="slidenum">
              <a:rPr lang="en-US" smtClean="0"/>
              <a:pPr/>
              <a:t>19</a:t>
            </a:fld>
            <a:endParaRPr lang="en-US"/>
          </a:p>
        </p:txBody>
      </p:sp>
    </p:spTree>
    <p:extLst>
      <p:ext uri="{BB962C8B-B14F-4D97-AF65-F5344CB8AC3E}">
        <p14:creationId xmlns:p14="http://schemas.microsoft.com/office/powerpoint/2010/main" val="851207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Bài</a:t>
            </a:r>
            <a:r>
              <a:rPr lang="en-US" baseline="0" dirty="0"/>
              <a:t> </a:t>
            </a:r>
            <a:r>
              <a:rPr lang="en-US" baseline="0" dirty="0" err="1"/>
              <a:t>tập</a:t>
            </a:r>
            <a:r>
              <a:rPr lang="en-US" baseline="0" dirty="0"/>
              <a:t> 1, 2</a:t>
            </a:r>
            <a:r>
              <a:rPr lang="en-US" baseline="0"/>
              <a:t>, Fraction</a:t>
            </a:r>
            <a:endParaRPr lang="en-US" baseline="0" dirty="0"/>
          </a:p>
          <a:p>
            <a:r>
              <a:rPr lang="en-US" baseline="0" dirty="0" err="1"/>
              <a:t>Mở</a:t>
            </a:r>
            <a:r>
              <a:rPr lang="en-US" baseline="0" dirty="0"/>
              <a:t> </a:t>
            </a:r>
            <a:r>
              <a:rPr lang="en-US" baseline="0" dirty="0" err="1"/>
              <a:t>rộng</a:t>
            </a:r>
            <a:r>
              <a:rPr lang="en-US" baseline="0" dirty="0"/>
              <a:t> 3</a:t>
            </a:r>
            <a:endParaRPr lang="fr-CA" dirty="0"/>
          </a:p>
        </p:txBody>
      </p:sp>
      <p:sp>
        <p:nvSpPr>
          <p:cNvPr id="4" name="Slide Number Placeholder 3"/>
          <p:cNvSpPr>
            <a:spLocks noGrp="1"/>
          </p:cNvSpPr>
          <p:nvPr>
            <p:ph type="sldNum" sz="quarter" idx="10"/>
          </p:nvPr>
        </p:nvSpPr>
        <p:spPr/>
        <p:txBody>
          <a:bodyPr/>
          <a:lstStyle/>
          <a:p>
            <a:fld id="{76159C16-962D-45B7-9AE3-AA455C3EA8F0}" type="slidenum">
              <a:rPr lang="en-US" smtClean="0"/>
              <a:pPr/>
              <a:t>21</a:t>
            </a:fld>
            <a:endParaRPr lang="en-US"/>
          </a:p>
        </p:txBody>
      </p:sp>
    </p:spTree>
    <p:extLst>
      <p:ext uri="{BB962C8B-B14F-4D97-AF65-F5344CB8AC3E}">
        <p14:creationId xmlns:p14="http://schemas.microsoft.com/office/powerpoint/2010/main" val="97143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8" name="Title 7"/>
          <p:cNvSpPr>
            <a:spLocks noGrp="1"/>
          </p:cNvSpPr>
          <p:nvPr>
            <p:ph type="ctrTitle"/>
          </p:nvPr>
        </p:nvSpPr>
        <p:spPr>
          <a:xfrm>
            <a:off x="1219200" y="3886200"/>
            <a:ext cx="6858000" cy="990600"/>
          </a:xfrm>
        </p:spPr>
        <p:txBody>
          <a:bodyPr anchor="t"/>
          <a:lstStyle>
            <a:lvl1pPr algn="r">
              <a:defRPr sz="3200">
                <a:solidFill>
                  <a:srgbClr val="0036A2"/>
                </a:solidFill>
              </a:defRPr>
            </a:lvl1pPr>
          </a:lstStyle>
          <a:p>
            <a:r>
              <a:rPr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Times New Roman" pitchFamily="18" charset="0"/>
                <a:ea typeface="+mj-ea"/>
                <a:cs typeface="Times New Roman"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fld id="{26B269CE-12F4-4F4F-BF2F-21E0A343DA44}" type="slidenum">
              <a:rPr lang="en-US"/>
              <a:pPr/>
              <a:t>‹#›</a:t>
            </a:fld>
            <a:endParaRPr lang="en-US"/>
          </a:p>
        </p:txBody>
      </p:sp>
      <p:sp>
        <p:nvSpPr>
          <p:cNvPr id="16" name="Footer Placeholder 15"/>
          <p:cNvSpPr>
            <a:spLocks noGrp="1"/>
          </p:cNvSpPr>
          <p:nvPr>
            <p:ph type="ftr" sz="quarter" idx="13"/>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1" name="Footer Placeholder 10"/>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4" name="Footer Placeholder 13"/>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a:t>Click to edit Master title style</a:t>
            </a:r>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11" name="Slide Number Placeholder 28"/>
          <p:cNvSpPr>
            <a:spLocks noGrp="1"/>
          </p:cNvSpPr>
          <p:nvPr>
            <p:ph type="sldNum" sz="quarter" idx="12"/>
          </p:nvPr>
        </p:nvSpPr>
        <p:spPr>
          <a:xfrm>
            <a:off x="1216025" y="6354763"/>
            <a:ext cx="1219200" cy="366712"/>
          </a:xfrm>
        </p:spPr>
        <p:txBody>
          <a:bodyPr/>
          <a:lstStyle>
            <a:lvl1pPr>
              <a:defRPr/>
            </a:lvl1pPr>
          </a:lstStyle>
          <a:p>
            <a:fld id="{26B269CE-12F4-4F4F-BF2F-21E0A343DA44}" type="slidenum">
              <a:rPr lang="en-US"/>
              <a:pPr/>
              <a:t>‹#›</a:t>
            </a:fld>
            <a:endParaRPr lang="en-US"/>
          </a:p>
        </p:txBody>
      </p:sp>
      <p:sp>
        <p:nvSpPr>
          <p:cNvPr id="13" name="Footer Placeholder 12"/>
          <p:cNvSpPr>
            <a:spLocks noGrp="1"/>
          </p:cNvSpPr>
          <p:nvPr>
            <p:ph type="ftr" sz="quarter" idx="13"/>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lvl4pPr>
              <a:buFont typeface="Wingdings 3" pitchFamily="18" charset="2"/>
              <a:buChar char=""/>
              <a:defRPr/>
            </a:lvl4pPr>
            <a:lvl5pPr>
              <a:buFont typeface="Wingdings 3" pitchFamily="18"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1" name="Footer Placeholder 10"/>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632198" y="1216152"/>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4" name="Footer Placeholder 13"/>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648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lide Number Placeholder 22"/>
          <p:cNvSpPr>
            <a:spLocks noGrp="1"/>
          </p:cNvSpPr>
          <p:nvPr>
            <p:ph type="sldNum" sz="quarter" idx="12"/>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6" name="Footer Placeholder 15"/>
          <p:cNvSpPr>
            <a:spLocks noGrp="1"/>
          </p:cNvSpPr>
          <p:nvPr>
            <p:ph type="ftr" sz="quarter" idx="13"/>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9"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1" name="Footer Placeholder 10"/>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9"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1" name="Footer Placeholder 10"/>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6" name="Footer Placeholder 15"/>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a:t>Click to edit Master text styles</a:t>
            </a:r>
          </a:p>
        </p:txBody>
      </p:sp>
      <p:sp>
        <p:nvSpPr>
          <p:cNvPr id="13"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5" name="Footer Placeholder 1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1" name="Footer Placeholder 20"/>
          <p:cNvSpPr>
            <a:spLocks noGrp="1"/>
          </p:cNvSpPr>
          <p:nvPr>
            <p:ph type="ftr" sz="quarter" idx="3"/>
          </p:nvPr>
        </p:nvSpPr>
        <p:spPr>
          <a:xfrm>
            <a:off x="3124200" y="6356350"/>
            <a:ext cx="558307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r>
              <a:rPr lang="en-US"/>
              <a:t>EE3490: Kỹ thuật lập trình – HK1 2011/2012</a:t>
            </a:r>
          </a:p>
          <a:p>
            <a:pPr algn="r"/>
            <a:r>
              <a:rPr lang="en-US"/>
              <a:t>Đào Trung Kiên – ĐH Bách khoa Hà Nội</a:t>
            </a:r>
          </a:p>
        </p:txBody>
      </p:sp>
      <p:pic>
        <p:nvPicPr>
          <p:cNvPr id="22" name="Picture 2" descr="D:\lo go dhbk100957AM.jpg"/>
          <p:cNvPicPr>
            <a:picLocks noChangeAspect="1" noChangeArrowheads="1"/>
          </p:cNvPicPr>
          <p:nvPr userDrawn="1"/>
        </p:nvPicPr>
        <p:blipFill>
          <a:blip r:embed="rId13" cstate="print"/>
          <a:srcRect/>
          <a:stretch>
            <a:fillRect/>
          </a:stretch>
        </p:blipFill>
        <p:spPr bwMode="auto">
          <a:xfrm>
            <a:off x="8766174" y="6372320"/>
            <a:ext cx="225425" cy="336455"/>
          </a:xfrm>
          <a:prstGeom prst="rect">
            <a:avLst/>
          </a:prstGeom>
          <a:noFill/>
        </p:spPr>
      </p:pic>
    </p:spTree>
  </p:cSld>
  <p:clrMap bg1="lt1" tx1="dk1" bg2="lt2" tx2="dk2" accent1="accent1" accent2="accent2" accent3="accent3" accent4="accent4" accent5="accent5" accent6="accent6" hlink="hlink" folHlink="folHlink"/>
  <p:sldLayoutIdLst>
    <p:sldLayoutId id="2147483755" r:id="rId1"/>
    <p:sldLayoutId id="2147483756" r:id="rId2"/>
    <p:sldLayoutId id="2147483751" r:id="rId3"/>
    <p:sldLayoutId id="2147483752" r:id="rId4"/>
    <p:sldLayoutId id="2147483753" r:id="rId5"/>
    <p:sldLayoutId id="2147483757" r:id="rId6"/>
    <p:sldLayoutId id="2147483758" r:id="rId7"/>
    <p:sldLayoutId id="2147483759" r:id="rId8"/>
    <p:sldLayoutId id="2147483760" r:id="rId9"/>
    <p:sldLayoutId id="2147483754" r:id="rId10"/>
    <p:sldLayoutId id="2147483761" r:id="rId11"/>
  </p:sldLayoutIdLst>
  <p:hf hdr="0" dt="0"/>
  <p:txStyles>
    <p:titleStyle>
      <a:lvl1pPr algn="l" rtl="0" fontAlgn="base">
        <a:spcBef>
          <a:spcPct val="0"/>
        </a:spcBef>
        <a:spcAft>
          <a:spcPct val="0"/>
        </a:spcAft>
        <a:defRPr sz="3200" kern="1200" baseline="0">
          <a:solidFill>
            <a:srgbClr val="0036A2"/>
          </a:solidFill>
          <a:latin typeface="Times New Roman" pitchFamily="18" charset="0"/>
          <a:ea typeface="+mj-ea"/>
          <a:cs typeface="Times New Roman" pitchFamily="18" charset="0"/>
        </a:defRPr>
      </a:lvl1pPr>
      <a:lvl2pPr algn="l" rtl="0" fontAlgn="base">
        <a:spcBef>
          <a:spcPct val="0"/>
        </a:spcBef>
        <a:spcAft>
          <a:spcPct val="0"/>
        </a:spcAft>
        <a:defRPr sz="3200">
          <a:solidFill>
            <a:schemeClr val="tx2"/>
          </a:solidFill>
          <a:latin typeface="Bookman Old Style" pitchFamily="18" charset="0"/>
        </a:defRPr>
      </a:lvl2pPr>
      <a:lvl3pPr algn="l" rtl="0" fontAlgn="base">
        <a:spcBef>
          <a:spcPct val="0"/>
        </a:spcBef>
        <a:spcAft>
          <a:spcPct val="0"/>
        </a:spcAft>
        <a:defRPr sz="3200">
          <a:solidFill>
            <a:schemeClr val="tx2"/>
          </a:solidFill>
          <a:latin typeface="Bookman Old Style" pitchFamily="18" charset="0"/>
        </a:defRPr>
      </a:lvl3pPr>
      <a:lvl4pPr algn="l" rtl="0" fontAlgn="base">
        <a:spcBef>
          <a:spcPct val="0"/>
        </a:spcBef>
        <a:spcAft>
          <a:spcPct val="0"/>
        </a:spcAft>
        <a:defRPr sz="3200">
          <a:solidFill>
            <a:schemeClr val="tx2"/>
          </a:solidFill>
          <a:latin typeface="Bookman Old Style" pitchFamily="18" charset="0"/>
        </a:defRPr>
      </a:lvl4pPr>
      <a:lvl5pPr algn="l" rtl="0" fontAlgn="base">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Arial" pitchFamily="34" charset="0"/>
          <a:ea typeface="+mn-ea"/>
          <a:cs typeface="Arial" pitchFamily="34" charset="0"/>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rgbClr val="000000"/>
          </a:solidFill>
          <a:latin typeface="Arial" pitchFamily="34" charset="0"/>
          <a:ea typeface="+mn-ea"/>
          <a:cs typeface="Arial" pitchFamily="34" charset="0"/>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Arial" pitchFamily="34" charset="0"/>
          <a:ea typeface="+mn-ea"/>
          <a:cs typeface="Arial" pitchFamily="34" charset="0"/>
        </a:defRPr>
      </a:lvl3pPr>
      <a:lvl4pPr marL="1096963" indent="-228600" algn="l" rtl="0" fontAlgn="base">
        <a:spcBef>
          <a:spcPts val="400"/>
        </a:spcBef>
        <a:spcAft>
          <a:spcPct val="0"/>
        </a:spcAft>
        <a:buClr>
          <a:srgbClr val="8BA2B4"/>
        </a:buClr>
        <a:buSzPct val="70000"/>
        <a:buFont typeface="Wingdings" pitchFamily="2" charset="2"/>
        <a:buChar char=""/>
        <a:defRPr kern="1200">
          <a:solidFill>
            <a:schemeClr val="tx1"/>
          </a:solidFill>
          <a:latin typeface="Arial" pitchFamily="34" charset="0"/>
          <a:ea typeface="+mn-ea"/>
          <a:cs typeface="Arial" pitchFamily="34" charset="0"/>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Arial" pitchFamily="34" charset="0"/>
          <a:ea typeface="+mn-ea"/>
          <a:cs typeface="Arial"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Định nghĩa chồng hàm</a:t>
            </a:r>
            <a:br>
              <a:rPr lang="en-US"/>
            </a:br>
            <a:r>
              <a:rPr lang="en-US"/>
              <a:t>(function overload)</a:t>
            </a:r>
            <a:endParaRPr lang="vi-VN" dirty="0"/>
          </a:p>
        </p:txBody>
      </p:sp>
      <p:sp>
        <p:nvSpPr>
          <p:cNvPr id="7" name="Text Placeholder 6"/>
          <p:cNvSpPr>
            <a:spLocks noGrp="1"/>
          </p:cNvSpPr>
          <p:nvPr>
            <p:ph type="body" idx="1"/>
          </p:nvPr>
        </p:nvSpPr>
        <p:spPr/>
        <p:txBody>
          <a:bodyPr/>
          <a:lstStyle/>
          <a:p>
            <a:endParaRPr lang="vi-VN"/>
          </a:p>
        </p:txBody>
      </p:sp>
      <p:sp>
        <p:nvSpPr>
          <p:cNvPr id="4" name="Slide Number Placeholder 3"/>
          <p:cNvSpPr>
            <a:spLocks noGrp="1"/>
          </p:cNvSpPr>
          <p:nvPr>
            <p:ph type="sldNum" sz="quarter" idx="12"/>
          </p:nvPr>
        </p:nvSpPr>
        <p:spPr/>
        <p:txBody>
          <a:bodyPr/>
          <a:lstStyle/>
          <a:p>
            <a:fld id="{BC24317B-5122-4A99-A6E9-FA23C146A7E0}" type="slidenum">
              <a:rPr lang="en-US" smtClean="0"/>
              <a:pPr/>
              <a:t>1</a:t>
            </a:fld>
            <a:endParaRPr lang="en-US"/>
          </a:p>
        </p:txBody>
      </p:sp>
      <p:sp>
        <p:nvSpPr>
          <p:cNvPr id="5" name="Footer Placeholder 4"/>
          <p:cNvSpPr>
            <a:spLocks noGrp="1"/>
          </p:cNvSpPr>
          <p:nvPr>
            <p:ph type="ftr" sz="quarter" idx="13"/>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Chồng toán tử một ngôi </a:t>
            </a:r>
            <a:r>
              <a:rPr lang="en-US" i="1"/>
              <a:t>(tiếp)</a:t>
            </a:r>
          </a:p>
        </p:txBody>
      </p:sp>
      <p:sp>
        <p:nvSpPr>
          <p:cNvPr id="3" name="Content Placeholder 2"/>
          <p:cNvSpPr>
            <a:spLocks noGrp="1"/>
          </p:cNvSpPr>
          <p:nvPr>
            <p:ph sz="quarter" idx="1"/>
          </p:nvPr>
        </p:nvSpPr>
        <p:spPr/>
        <p:txBody>
          <a:bodyPr/>
          <a:lstStyle/>
          <a:p>
            <a:r>
              <a:rPr lang="en-US" sz="2000"/>
              <a:t>Các hàm toán tử nếu khai báo ngoài lớp thường được khai báo là friend để sử dụng các biến ẩn</a:t>
            </a:r>
          </a:p>
          <a:p>
            <a:pPr lvl="2">
              <a:spcBef>
                <a:spcPts val="0"/>
              </a:spcBef>
            </a:pPr>
            <a:r>
              <a:rPr lang="en-US" sz="1700">
                <a:latin typeface="Courier New" pitchFamily="49" charset="0"/>
                <a:cs typeface="Courier New" pitchFamily="49" charset="0"/>
              </a:rPr>
              <a:t>class Vector {</a:t>
            </a:r>
          </a:p>
          <a:p>
            <a:pPr lvl="2">
              <a:spcBef>
                <a:spcPts val="0"/>
              </a:spcBef>
              <a:buNone/>
            </a:pPr>
            <a:r>
              <a:rPr lang="en-US" sz="1700">
                <a:latin typeface="Courier New" pitchFamily="49" charset="0"/>
                <a:cs typeface="Courier New" pitchFamily="49" charset="0"/>
              </a:rPr>
              <a:t>	public:</a:t>
            </a:r>
          </a:p>
          <a:p>
            <a:pPr lvl="2" indent="549275">
              <a:spcBef>
                <a:spcPts val="0"/>
              </a:spcBef>
              <a:buNone/>
            </a:pPr>
            <a:r>
              <a:rPr lang="en-US" sz="1700">
                <a:solidFill>
                  <a:srgbClr val="FF0000"/>
                </a:solidFill>
                <a:latin typeface="Courier New" pitchFamily="49" charset="0"/>
                <a:cs typeface="Courier New" pitchFamily="49" charset="0"/>
              </a:rPr>
              <a:t>friend</a:t>
            </a:r>
            <a:r>
              <a:rPr lang="en-US" sz="1700">
                <a:latin typeface="Courier New" pitchFamily="49" charset="0"/>
                <a:cs typeface="Courier New" pitchFamily="49" charset="0"/>
              </a:rPr>
              <a:t> Vector operator -(const Vector&amp; v);</a:t>
            </a:r>
          </a:p>
          <a:p>
            <a:pPr lvl="2">
              <a:spcBef>
                <a:spcPts val="0"/>
              </a:spcBef>
              <a:buNone/>
            </a:pPr>
            <a:r>
              <a:rPr lang="en-US" sz="1700">
                <a:latin typeface="Courier New" pitchFamily="49" charset="0"/>
                <a:cs typeface="Courier New" pitchFamily="49" charset="0"/>
              </a:rPr>
              <a:t>	};</a:t>
            </a:r>
          </a:p>
          <a:p>
            <a:pPr lvl="2">
              <a:spcBef>
                <a:spcPts val="0"/>
              </a:spcBef>
              <a:buNone/>
            </a:pPr>
            <a:r>
              <a:rPr lang="en-US" sz="1700">
                <a:latin typeface="Courier New" pitchFamily="49" charset="0"/>
                <a:cs typeface="Courier New" pitchFamily="49" charset="0"/>
              </a:rPr>
              <a:t>	</a:t>
            </a:r>
          </a:p>
          <a:p>
            <a:pPr lvl="2">
              <a:spcBef>
                <a:spcPts val="0"/>
              </a:spcBef>
              <a:buNone/>
            </a:pPr>
            <a:r>
              <a:rPr lang="en-US" sz="1700">
                <a:latin typeface="Courier New" pitchFamily="49" charset="0"/>
                <a:cs typeface="Courier New" pitchFamily="49" charset="0"/>
              </a:rPr>
              <a:t>	Vector operator -(const Vector&amp; v)</a:t>
            </a:r>
          </a:p>
          <a:p>
            <a:pPr lvl="2" indent="555625">
              <a:spcBef>
                <a:spcPts val="0"/>
              </a:spcBef>
              <a:buNone/>
            </a:pPr>
            <a:r>
              <a:rPr lang="en-US" sz="1700">
                <a:latin typeface="Courier New" pitchFamily="49" charset="0"/>
                <a:cs typeface="Courier New" pitchFamily="49" charset="0"/>
              </a:rPr>
              <a:t>{ return Vector(</a:t>
            </a:r>
            <a:r>
              <a:rPr lang="en-US" sz="1700">
                <a:solidFill>
                  <a:srgbClr val="FF0000"/>
                </a:solidFill>
                <a:latin typeface="Courier New" pitchFamily="49" charset="0"/>
                <a:cs typeface="Courier New" pitchFamily="49" charset="0"/>
              </a:rPr>
              <a:t>-v.x, -v.y, -v.z</a:t>
            </a:r>
            <a:r>
              <a:rPr lang="en-US" sz="1700">
                <a:latin typeface="Courier New" pitchFamily="49" charset="0"/>
                <a:cs typeface="Courier New" pitchFamily="49" charset="0"/>
              </a:rPr>
              <a:t>); }</a:t>
            </a:r>
            <a:endParaRPr lang="en-US" sz="2000"/>
          </a:p>
          <a:p>
            <a:r>
              <a:rPr lang="en-US" sz="2000"/>
              <a:t>Ví dụ sử dụng:</a:t>
            </a:r>
          </a:p>
          <a:p>
            <a:pPr lvl="2">
              <a:spcBef>
                <a:spcPts val="0"/>
              </a:spcBef>
            </a:pPr>
            <a:r>
              <a:rPr lang="en-US" sz="1700">
                <a:latin typeface="Courier New" pitchFamily="49" charset="0"/>
                <a:cs typeface="Courier New" pitchFamily="49" charset="0"/>
              </a:rPr>
              <a:t>Vector v1(1.2, 2.3), v2;</a:t>
            </a:r>
          </a:p>
          <a:p>
            <a:pPr lvl="2">
              <a:spcBef>
                <a:spcPts val="0"/>
              </a:spcBef>
              <a:buNone/>
            </a:pPr>
            <a:r>
              <a:rPr lang="en-US" sz="1700">
                <a:latin typeface="Courier New" pitchFamily="49" charset="0"/>
                <a:cs typeface="Courier New" pitchFamily="49" charset="0"/>
              </a:rPr>
              <a:t>	v2 = -v1;</a:t>
            </a:r>
            <a:endParaRPr lang="en-US" sz="2000"/>
          </a:p>
          <a:p>
            <a:r>
              <a:rPr lang="en-US" sz="2000"/>
              <a:t>Có thể gọi tường minh các hàm toán tử:</a:t>
            </a:r>
          </a:p>
          <a:p>
            <a:pPr lvl="2">
              <a:spcBef>
                <a:spcPts val="0"/>
              </a:spcBef>
            </a:pPr>
            <a:r>
              <a:rPr lang="en-US" sz="1700">
                <a:latin typeface="Courier New" pitchFamily="49" charset="0"/>
                <a:cs typeface="Courier New" pitchFamily="49" charset="0"/>
              </a:rPr>
              <a:t>v2 = operator –(v1);   // hàm toán tử ngoài lớp</a:t>
            </a:r>
          </a:p>
          <a:p>
            <a:pPr lvl="1">
              <a:buNone/>
            </a:pPr>
            <a:r>
              <a:rPr lang="en-US" sz="2000"/>
              <a:t>hoặc:</a:t>
            </a:r>
          </a:p>
          <a:p>
            <a:pPr lvl="2">
              <a:spcBef>
                <a:spcPts val="0"/>
              </a:spcBef>
            </a:pPr>
            <a:r>
              <a:rPr lang="en-US" sz="1700">
                <a:latin typeface="Courier New" pitchFamily="49" charset="0"/>
                <a:cs typeface="Courier New" pitchFamily="49" charset="0"/>
              </a:rPr>
              <a:t>v2 = v1.operator –();  // hàm toán tử trong lớp</a:t>
            </a:r>
            <a:endParaRPr lang="en-US" sz="2000"/>
          </a:p>
        </p:txBody>
      </p:sp>
      <p:sp>
        <p:nvSpPr>
          <p:cNvPr id="4" name="Slide Number Placeholder 3"/>
          <p:cNvSpPr>
            <a:spLocks noGrp="1"/>
          </p:cNvSpPr>
          <p:nvPr>
            <p:ph type="sldNum" sz="quarter" idx="4"/>
          </p:nvPr>
        </p:nvSpPr>
        <p:spPr/>
        <p:txBody>
          <a:bodyPr/>
          <a:lstStyle/>
          <a:p>
            <a:fld id="{BC24317B-5122-4A99-A6E9-FA23C146A7E0}" type="slidenum">
              <a:rPr lang="en-US" smtClean="0"/>
              <a:pPr/>
              <a:t>10</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Toán tử ++ và --</a:t>
            </a:r>
          </a:p>
        </p:txBody>
      </p:sp>
      <p:sp>
        <p:nvSpPr>
          <p:cNvPr id="3" name="Content Placeholder 2"/>
          <p:cNvSpPr>
            <a:spLocks noGrp="1"/>
          </p:cNvSpPr>
          <p:nvPr>
            <p:ph sz="quarter" idx="1"/>
          </p:nvPr>
        </p:nvSpPr>
        <p:spPr/>
        <p:txBody>
          <a:bodyPr/>
          <a:lstStyle/>
          <a:p>
            <a:r>
              <a:rPr lang="en-US" sz="2000"/>
              <a:t>Hai toán tử này có thể dùng ở trước (tiền tố) hoặc sau (hậu tố). Để phân biệt, toán tử tiền tố được định nghĩa như bình thường, còn toán tử hậu tố có thêm tham số thứ hai với kiểu int (dù không dùng).</a:t>
            </a:r>
          </a:p>
          <a:p>
            <a:r>
              <a:rPr lang="en-US" sz="2000"/>
              <a:t>Ví dụ định nghĩa trong lớp:</a:t>
            </a:r>
          </a:p>
          <a:p>
            <a:pPr lvl="1">
              <a:spcBef>
                <a:spcPts val="0"/>
              </a:spcBef>
            </a:pPr>
            <a:r>
              <a:rPr lang="en-US" sz="1700">
                <a:latin typeface="Courier New" pitchFamily="49" charset="0"/>
                <a:cs typeface="Courier New" pitchFamily="49" charset="0"/>
              </a:rPr>
              <a:t>class LimitedNum {</a:t>
            </a:r>
          </a:p>
          <a:p>
            <a:pPr lvl="1">
              <a:spcBef>
                <a:spcPts val="0"/>
              </a:spcBef>
              <a:buNone/>
            </a:pPr>
            <a:r>
              <a:rPr lang="en-US" sz="1700">
                <a:latin typeface="Courier New" pitchFamily="49" charset="0"/>
                <a:cs typeface="Courier New" pitchFamily="49" charset="0"/>
              </a:rPr>
              <a:t>	private:</a:t>
            </a:r>
          </a:p>
          <a:p>
            <a:pPr lvl="1" indent="366713">
              <a:spcBef>
                <a:spcPts val="0"/>
              </a:spcBef>
              <a:buNone/>
            </a:pPr>
            <a:r>
              <a:rPr lang="en-US" sz="1700">
                <a:latin typeface="Courier New" pitchFamily="49" charset="0"/>
                <a:cs typeface="Courier New" pitchFamily="49" charset="0"/>
              </a:rPr>
              <a:t>int n, lim;</a:t>
            </a:r>
          </a:p>
          <a:p>
            <a:pPr lvl="1">
              <a:spcBef>
                <a:spcPts val="0"/>
              </a:spcBef>
              <a:buNone/>
            </a:pPr>
            <a:r>
              <a:rPr lang="en-US" sz="1700">
                <a:latin typeface="Courier New" pitchFamily="49" charset="0"/>
                <a:cs typeface="Courier New" pitchFamily="49" charset="0"/>
              </a:rPr>
              <a:t>	public:</a:t>
            </a:r>
          </a:p>
          <a:p>
            <a:pPr lvl="1" indent="366713">
              <a:spcBef>
                <a:spcPts val="0"/>
              </a:spcBef>
              <a:buNone/>
            </a:pPr>
            <a:r>
              <a:rPr lang="en-US" sz="1700">
                <a:latin typeface="Courier New" pitchFamily="49" charset="0"/>
                <a:cs typeface="Courier New" pitchFamily="49" charset="0"/>
              </a:rPr>
              <a:t>LimitedNum&amp; operator ++() {    // tiền tố</a:t>
            </a:r>
          </a:p>
          <a:p>
            <a:pPr lvl="1" indent="830263">
              <a:spcBef>
                <a:spcPts val="0"/>
              </a:spcBef>
              <a:buNone/>
            </a:pPr>
            <a:r>
              <a:rPr lang="en-US" sz="1700">
                <a:latin typeface="Courier New" pitchFamily="49" charset="0"/>
                <a:cs typeface="Courier New" pitchFamily="49" charset="0"/>
              </a:rPr>
              <a:t>if (++n &gt; lim) n = lim;</a:t>
            </a:r>
          </a:p>
          <a:p>
            <a:pPr lvl="1" indent="830263">
              <a:spcBef>
                <a:spcPts val="0"/>
              </a:spcBef>
              <a:buNone/>
            </a:pPr>
            <a:r>
              <a:rPr lang="en-US" sz="1700">
                <a:latin typeface="Courier New" pitchFamily="49" charset="0"/>
                <a:cs typeface="Courier New" pitchFamily="49" charset="0"/>
              </a:rPr>
              <a:t>return *this; }</a:t>
            </a:r>
          </a:p>
          <a:p>
            <a:pPr lvl="1" indent="366713">
              <a:spcBef>
                <a:spcPts val="0"/>
              </a:spcBef>
              <a:buNone/>
            </a:pPr>
            <a:r>
              <a:rPr lang="en-US" sz="1700">
                <a:latin typeface="Courier New" pitchFamily="49" charset="0"/>
                <a:cs typeface="Courier New" pitchFamily="49" charset="0"/>
              </a:rPr>
              <a:t>LimitedNum&amp; operator ++(</a:t>
            </a:r>
            <a:r>
              <a:rPr lang="en-US" sz="1700">
                <a:solidFill>
                  <a:srgbClr val="FF0000"/>
                </a:solidFill>
                <a:latin typeface="Courier New" pitchFamily="49" charset="0"/>
                <a:cs typeface="Courier New" pitchFamily="49" charset="0"/>
              </a:rPr>
              <a:t>int</a:t>
            </a:r>
            <a:r>
              <a:rPr lang="en-US" sz="1700">
                <a:latin typeface="Courier New" pitchFamily="49" charset="0"/>
                <a:cs typeface="Courier New" pitchFamily="49" charset="0"/>
              </a:rPr>
              <a:t>) { // hậu tố</a:t>
            </a:r>
          </a:p>
          <a:p>
            <a:pPr lvl="1" indent="830263">
              <a:spcBef>
                <a:spcPts val="0"/>
              </a:spcBef>
              <a:buNone/>
            </a:pPr>
            <a:r>
              <a:rPr lang="en-US" sz="1700">
                <a:latin typeface="Courier New" pitchFamily="49" charset="0"/>
                <a:cs typeface="Courier New" pitchFamily="49" charset="0"/>
              </a:rPr>
              <a:t>return ++(*this); }</a:t>
            </a:r>
          </a:p>
          <a:p>
            <a:pPr lvl="1">
              <a:spcBef>
                <a:spcPts val="0"/>
              </a:spcBef>
              <a:buNone/>
            </a:pPr>
            <a:r>
              <a:rPr lang="en-US" sz="1700">
                <a:latin typeface="Courier New" pitchFamily="49" charset="0"/>
                <a:cs typeface="Courier New" pitchFamily="49" charset="0"/>
              </a:rPr>
              <a:t>	};</a:t>
            </a:r>
          </a:p>
          <a:p>
            <a:r>
              <a:rPr lang="en-US" sz="2000"/>
              <a:t>Gọi hàm toán tử trực tiếp:</a:t>
            </a:r>
          </a:p>
          <a:p>
            <a:pPr lvl="1">
              <a:spcBef>
                <a:spcPts val="0"/>
              </a:spcBef>
            </a:pPr>
            <a:r>
              <a:rPr lang="en-US" sz="1700">
                <a:latin typeface="Courier New" pitchFamily="49" charset="0"/>
                <a:cs typeface="Courier New" pitchFamily="49" charset="0"/>
              </a:rPr>
              <a:t>n.operator ++();   // gọi toán tử tiền tố</a:t>
            </a:r>
          </a:p>
          <a:p>
            <a:pPr lvl="1">
              <a:spcBef>
                <a:spcPts val="0"/>
              </a:spcBef>
              <a:buNone/>
            </a:pPr>
            <a:r>
              <a:rPr lang="en-US" sz="1700">
                <a:latin typeface="Courier New" pitchFamily="49" charset="0"/>
                <a:cs typeface="Courier New" pitchFamily="49" charset="0"/>
              </a:rPr>
              <a:t>	n.operator ++(</a:t>
            </a:r>
            <a:r>
              <a:rPr lang="en-US" sz="1700">
                <a:solidFill>
                  <a:srgbClr val="FF0000"/>
                </a:solidFill>
                <a:latin typeface="Courier New" pitchFamily="49" charset="0"/>
                <a:cs typeface="Courier New" pitchFamily="49" charset="0"/>
              </a:rPr>
              <a:t>0</a:t>
            </a:r>
            <a:r>
              <a:rPr lang="en-US" sz="1700">
                <a:latin typeface="Courier New" pitchFamily="49" charset="0"/>
                <a:cs typeface="Courier New" pitchFamily="49" charset="0"/>
              </a:rPr>
              <a:t>);  // gọi toán tử hậu tố</a:t>
            </a:r>
          </a:p>
          <a:p>
            <a:r>
              <a:rPr lang="en-US" sz="2000"/>
              <a:t>Ghi chú: tương tự nếu hàm toán tử định nghĩa ngoài lớp</a:t>
            </a:r>
          </a:p>
        </p:txBody>
      </p:sp>
      <p:sp>
        <p:nvSpPr>
          <p:cNvPr id="4" name="Slide Number Placeholder 3"/>
          <p:cNvSpPr>
            <a:spLocks noGrp="1"/>
          </p:cNvSpPr>
          <p:nvPr>
            <p:ph type="sldNum" sz="quarter" idx="4"/>
          </p:nvPr>
        </p:nvSpPr>
        <p:spPr/>
        <p:txBody>
          <a:bodyPr/>
          <a:lstStyle/>
          <a:p>
            <a:fld id="{BC24317B-5122-4A99-A6E9-FA23C146A7E0}" type="slidenum">
              <a:rPr lang="en-US" smtClean="0"/>
              <a:pPr/>
              <a:t>11</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Toán tử chuyển kiểu</a:t>
            </a:r>
          </a:p>
        </p:txBody>
      </p:sp>
      <p:sp>
        <p:nvSpPr>
          <p:cNvPr id="3" name="Content Placeholder 2"/>
          <p:cNvSpPr>
            <a:spLocks noGrp="1"/>
          </p:cNvSpPr>
          <p:nvPr>
            <p:ph sz="quarter" idx="1"/>
          </p:nvPr>
        </p:nvSpPr>
        <p:spPr/>
        <p:txBody>
          <a:bodyPr/>
          <a:lstStyle/>
          <a:p>
            <a:r>
              <a:rPr lang="en-US" sz="2000"/>
              <a:t>Tương tự như các toán tử một ngôi khác, nhưng không cần khai báo kiểu trả về khi viết hàm toán tử</a:t>
            </a:r>
          </a:p>
          <a:p>
            <a:pPr lvl="1">
              <a:spcBef>
                <a:spcPts val="0"/>
              </a:spcBef>
            </a:pPr>
            <a:r>
              <a:rPr lang="en-US" sz="1800">
                <a:latin typeface="Courier New" pitchFamily="49" charset="0"/>
                <a:cs typeface="Courier New" pitchFamily="49" charset="0"/>
              </a:rPr>
              <a:t>class Fraction {</a:t>
            </a:r>
          </a:p>
          <a:p>
            <a:pPr lvl="1">
              <a:spcBef>
                <a:spcPts val="0"/>
              </a:spcBef>
              <a:buNone/>
            </a:pPr>
            <a:r>
              <a:rPr lang="en-US" sz="1800">
                <a:latin typeface="Courier New" pitchFamily="49" charset="0"/>
                <a:cs typeface="Courier New" pitchFamily="49" charset="0"/>
              </a:rPr>
              <a:t>	private:</a:t>
            </a:r>
          </a:p>
          <a:p>
            <a:pPr lvl="1" indent="366713">
              <a:spcBef>
                <a:spcPts val="0"/>
              </a:spcBef>
              <a:buNone/>
            </a:pPr>
            <a:r>
              <a:rPr lang="en-US" sz="1800">
                <a:latin typeface="Courier New" pitchFamily="49" charset="0"/>
                <a:cs typeface="Courier New" pitchFamily="49" charset="0"/>
              </a:rPr>
              <a:t>int a, b;</a:t>
            </a:r>
          </a:p>
          <a:p>
            <a:pPr lvl="1">
              <a:spcBef>
                <a:spcPts val="0"/>
              </a:spcBef>
              <a:buNone/>
            </a:pPr>
            <a:r>
              <a:rPr lang="en-US" sz="1800">
                <a:latin typeface="Courier New" pitchFamily="49" charset="0"/>
                <a:cs typeface="Courier New" pitchFamily="49" charset="0"/>
              </a:rPr>
              <a:t>	public:</a:t>
            </a:r>
          </a:p>
          <a:p>
            <a:pPr lvl="1" indent="366713">
              <a:spcBef>
                <a:spcPts val="0"/>
              </a:spcBef>
              <a:buNone/>
            </a:pPr>
            <a:r>
              <a:rPr lang="en-US" sz="1800">
                <a:latin typeface="Courier New" pitchFamily="49" charset="0"/>
                <a:cs typeface="Courier New" pitchFamily="49" charset="0"/>
              </a:rPr>
              <a:t>operator double() { return (double)a/(double)b; }</a:t>
            </a:r>
          </a:p>
          <a:p>
            <a:pPr lvl="1" indent="366713">
              <a:spcBef>
                <a:spcPts val="0"/>
              </a:spcBef>
              <a:buNone/>
            </a:pPr>
            <a:r>
              <a:rPr lang="en-US" sz="1800">
                <a:latin typeface="Courier New" pitchFamily="49" charset="0"/>
                <a:cs typeface="Courier New" pitchFamily="49" charset="0"/>
              </a:rPr>
              <a:t>operator string() { ... }</a:t>
            </a:r>
          </a:p>
          <a:p>
            <a:pPr lvl="1" indent="366713">
              <a:spcBef>
                <a:spcPts val="0"/>
              </a:spcBef>
              <a:buNone/>
            </a:pPr>
            <a:r>
              <a:rPr lang="en-US" sz="1800">
                <a:latin typeface="Courier New" pitchFamily="49" charset="0"/>
                <a:cs typeface="Courier New" pitchFamily="49" charset="0"/>
              </a:rPr>
              <a:t>operator const char*() { ... }</a:t>
            </a:r>
          </a:p>
          <a:p>
            <a:pPr lvl="1" indent="366713">
              <a:spcBef>
                <a:spcPts val="0"/>
              </a:spcBef>
              <a:buNone/>
            </a:pPr>
            <a:r>
              <a:rPr lang="en-US" sz="1800">
                <a:latin typeface="Courier New" pitchFamily="49" charset="0"/>
                <a:cs typeface="Courier New" pitchFamily="49" charset="0"/>
              </a:rPr>
              <a:t>...</a:t>
            </a:r>
          </a:p>
          <a:p>
            <a:pPr lvl="1">
              <a:spcBef>
                <a:spcPts val="0"/>
              </a:spcBef>
              <a:buNone/>
            </a:pPr>
            <a:r>
              <a:rPr lang="en-US" sz="1800">
                <a:latin typeface="Courier New" pitchFamily="49" charset="0"/>
                <a:cs typeface="Courier New" pitchFamily="49" charset="0"/>
              </a:rPr>
              <a:t>	};</a:t>
            </a:r>
          </a:p>
          <a:p>
            <a:r>
              <a:rPr lang="en-US" sz="2000"/>
              <a:t>Sử dụng:</a:t>
            </a:r>
          </a:p>
          <a:p>
            <a:pPr lvl="1">
              <a:spcBef>
                <a:spcPts val="0"/>
              </a:spcBef>
            </a:pPr>
            <a:r>
              <a:rPr lang="en-US" sz="1800">
                <a:latin typeface="Courier New" pitchFamily="49" charset="0"/>
                <a:cs typeface="Courier New" pitchFamily="49" charset="0"/>
              </a:rPr>
              <a:t>Fraction f(4, 5);</a:t>
            </a:r>
          </a:p>
          <a:p>
            <a:pPr lvl="1">
              <a:spcBef>
                <a:spcPts val="0"/>
              </a:spcBef>
              <a:buNone/>
            </a:pPr>
            <a:r>
              <a:rPr lang="en-US" sz="1800">
                <a:latin typeface="Courier New" pitchFamily="49" charset="0"/>
                <a:cs typeface="Courier New" pitchFamily="49" charset="0"/>
              </a:rPr>
              <a:t>	double d = (double)f + 1.2;</a:t>
            </a:r>
          </a:p>
          <a:p>
            <a:pPr lvl="1">
              <a:spcBef>
                <a:spcPts val="0"/>
              </a:spcBef>
              <a:buNone/>
            </a:pPr>
            <a:r>
              <a:rPr lang="en-US" sz="1800">
                <a:latin typeface="Courier New" pitchFamily="49" charset="0"/>
                <a:cs typeface="Courier New" pitchFamily="49" charset="0"/>
              </a:rPr>
              <a:t>	string s(f);</a:t>
            </a:r>
          </a:p>
          <a:p>
            <a:pPr lvl="1">
              <a:spcBef>
                <a:spcPts val="0"/>
              </a:spcBef>
              <a:buNone/>
            </a:pPr>
            <a:r>
              <a:rPr lang="en-US" sz="1800">
                <a:latin typeface="Courier New" pitchFamily="49" charset="0"/>
                <a:cs typeface="Courier New" pitchFamily="49" charset="0"/>
              </a:rPr>
              <a:t>	strcpy(cstr, f);</a:t>
            </a:r>
          </a:p>
          <a:p>
            <a:r>
              <a:rPr lang="en-US" sz="2000"/>
              <a:t>Chú ý phân biệt toán tử chuyển kiểu (chuyển tử lớp </a:t>
            </a:r>
            <a:r>
              <a:rPr lang="en-US" sz="2000">
                <a:sym typeface="Wingdings" pitchFamily="2" charset="2"/>
              </a:rPr>
              <a:t> kiểu khác)</a:t>
            </a:r>
            <a:r>
              <a:rPr lang="en-US" sz="2000"/>
              <a:t> và constructor chuyển kiểu (chuyển từ kiểu khác </a:t>
            </a:r>
            <a:r>
              <a:rPr lang="en-US" sz="2000">
                <a:sym typeface="Wingdings" pitchFamily="2" charset="2"/>
              </a:rPr>
              <a:t> lớp)</a:t>
            </a:r>
            <a:endParaRPr lang="en-US" sz="1800">
              <a:latin typeface="Courier New" pitchFamily="49" charset="0"/>
              <a:cs typeface="Courier New" pitchFamily="49" charset="0"/>
            </a:endParaRPr>
          </a:p>
        </p:txBody>
      </p:sp>
      <p:sp>
        <p:nvSpPr>
          <p:cNvPr id="4" name="Slide Number Placeholder 3"/>
          <p:cNvSpPr>
            <a:spLocks noGrp="1"/>
          </p:cNvSpPr>
          <p:nvPr>
            <p:ph type="sldNum" sz="quarter" idx="4"/>
          </p:nvPr>
        </p:nvSpPr>
        <p:spPr/>
        <p:txBody>
          <a:bodyPr/>
          <a:lstStyle/>
          <a:p>
            <a:fld id="{BC24317B-5122-4A99-A6E9-FA23C146A7E0}" type="slidenum">
              <a:rPr lang="en-US" smtClean="0"/>
              <a:pPr/>
              <a:t>12</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Chồng toán tử hai ngôi</a:t>
            </a:r>
          </a:p>
        </p:txBody>
      </p:sp>
      <p:sp>
        <p:nvSpPr>
          <p:cNvPr id="3" name="Content Placeholder 2"/>
          <p:cNvSpPr>
            <a:spLocks noGrp="1"/>
          </p:cNvSpPr>
          <p:nvPr>
            <p:ph sz="quarter" idx="1"/>
          </p:nvPr>
        </p:nvSpPr>
        <p:spPr/>
        <p:txBody>
          <a:bodyPr/>
          <a:lstStyle/>
          <a:p>
            <a:r>
              <a:rPr lang="en-US" sz="1800" dirty="0" err="1"/>
              <a:t>Dùng</a:t>
            </a:r>
            <a:r>
              <a:rPr lang="en-US" sz="1800" dirty="0"/>
              <a:t> </a:t>
            </a:r>
            <a:r>
              <a:rPr lang="en-US" sz="1800" dirty="0" err="1"/>
              <a:t>hàm</a:t>
            </a:r>
            <a:r>
              <a:rPr lang="en-US" sz="1800" dirty="0"/>
              <a:t> </a:t>
            </a:r>
            <a:r>
              <a:rPr lang="en-US" sz="1800" dirty="0" err="1"/>
              <a:t>toán</a:t>
            </a:r>
            <a:r>
              <a:rPr lang="en-US" sz="1800" dirty="0"/>
              <a:t> </a:t>
            </a:r>
            <a:r>
              <a:rPr lang="en-US" sz="1800" dirty="0" err="1"/>
              <a:t>tử</a:t>
            </a:r>
            <a:r>
              <a:rPr lang="en-US" sz="1800" dirty="0"/>
              <a:t> </a:t>
            </a:r>
            <a:r>
              <a:rPr lang="en-US" sz="1800" dirty="0" err="1"/>
              <a:t>toàn</a:t>
            </a:r>
            <a:r>
              <a:rPr lang="en-US" sz="1800" dirty="0"/>
              <a:t> </a:t>
            </a:r>
            <a:r>
              <a:rPr lang="en-US" sz="1800" dirty="0" err="1"/>
              <a:t>cục</a:t>
            </a:r>
            <a:r>
              <a:rPr lang="en-US" sz="1800" dirty="0"/>
              <a:t> </a:t>
            </a:r>
            <a:r>
              <a:rPr lang="en-US" sz="1800" dirty="0" err="1"/>
              <a:t>với</a:t>
            </a:r>
            <a:r>
              <a:rPr lang="en-US" sz="1800" dirty="0"/>
              <a:t> </a:t>
            </a:r>
            <a:r>
              <a:rPr lang="en-US" sz="1800" dirty="0" err="1"/>
              <a:t>hai</a:t>
            </a:r>
            <a:r>
              <a:rPr lang="en-US" sz="1800" dirty="0"/>
              <a:t> </a:t>
            </a:r>
            <a:r>
              <a:rPr lang="en-US" sz="1800" dirty="0" err="1"/>
              <a:t>tham</a:t>
            </a:r>
            <a:r>
              <a:rPr lang="en-US" sz="1800" dirty="0"/>
              <a:t> </a:t>
            </a:r>
            <a:r>
              <a:rPr lang="en-US" sz="1800" dirty="0" err="1"/>
              <a:t>số</a:t>
            </a:r>
            <a:r>
              <a:rPr lang="en-US" sz="1800" dirty="0"/>
              <a:t>, </a:t>
            </a:r>
            <a:r>
              <a:rPr lang="en-US" sz="1800" dirty="0" err="1"/>
              <a:t>hoặc</a:t>
            </a:r>
            <a:r>
              <a:rPr lang="en-US" sz="1800" dirty="0"/>
              <a:t> </a:t>
            </a:r>
            <a:r>
              <a:rPr lang="en-US" sz="1800" dirty="0" err="1"/>
              <a:t>phương</a:t>
            </a:r>
            <a:r>
              <a:rPr lang="en-US" sz="1800" dirty="0"/>
              <a:t> </a:t>
            </a:r>
            <a:r>
              <a:rPr lang="en-US" sz="1800" dirty="0" err="1"/>
              <a:t>thức</a:t>
            </a:r>
            <a:r>
              <a:rPr lang="en-US" sz="1800" dirty="0"/>
              <a:t> </a:t>
            </a:r>
            <a:r>
              <a:rPr lang="en-US" sz="1800" dirty="0" err="1"/>
              <a:t>có</a:t>
            </a:r>
            <a:r>
              <a:rPr lang="en-US" sz="1800" dirty="0"/>
              <a:t> </a:t>
            </a:r>
            <a:r>
              <a:rPr lang="en-US" sz="1800" dirty="0" err="1"/>
              <a:t>một</a:t>
            </a:r>
            <a:r>
              <a:rPr lang="en-US" sz="1800" dirty="0"/>
              <a:t> </a:t>
            </a:r>
            <a:r>
              <a:rPr lang="en-US" sz="1800" dirty="0" err="1"/>
              <a:t>tham</a:t>
            </a:r>
            <a:r>
              <a:rPr lang="en-US" sz="1800" dirty="0"/>
              <a:t> </a:t>
            </a:r>
            <a:r>
              <a:rPr lang="en-US" sz="1800" dirty="0" err="1"/>
              <a:t>số</a:t>
            </a:r>
            <a:r>
              <a:rPr lang="en-US" sz="1800" dirty="0"/>
              <a:t> </a:t>
            </a:r>
            <a:r>
              <a:rPr lang="en-US" sz="1800" dirty="0" err="1"/>
              <a:t>trong</a:t>
            </a:r>
            <a:r>
              <a:rPr lang="en-US" sz="1800" dirty="0"/>
              <a:t> </a:t>
            </a:r>
            <a:r>
              <a:rPr lang="en-US" sz="1800" dirty="0" err="1"/>
              <a:t>một</a:t>
            </a:r>
            <a:r>
              <a:rPr lang="en-US" sz="1800" dirty="0"/>
              <a:t> </a:t>
            </a:r>
            <a:r>
              <a:rPr lang="en-US" sz="1800" dirty="0" err="1"/>
              <a:t>lớp</a:t>
            </a:r>
            <a:endParaRPr lang="en-US" sz="1800" dirty="0"/>
          </a:p>
          <a:p>
            <a:r>
              <a:rPr lang="en-US" sz="1800" dirty="0" err="1"/>
              <a:t>Ví</a:t>
            </a:r>
            <a:r>
              <a:rPr lang="en-US" sz="1800" dirty="0"/>
              <a:t> </a:t>
            </a:r>
            <a:r>
              <a:rPr lang="en-US" sz="1800" dirty="0" err="1"/>
              <a:t>dụ</a:t>
            </a:r>
            <a:r>
              <a:rPr lang="en-US" sz="1800" dirty="0"/>
              <a:t>:</a:t>
            </a:r>
          </a:p>
          <a:p>
            <a:pPr lvl="2">
              <a:spcBef>
                <a:spcPts val="0"/>
              </a:spcBef>
            </a:pPr>
            <a:r>
              <a:rPr lang="en-US" sz="1600" dirty="0">
                <a:latin typeface="Courier New" pitchFamily="49" charset="0"/>
                <a:cs typeface="Courier New" pitchFamily="49" charset="0"/>
              </a:rPr>
              <a:t>Vector operator -(const Vector&amp; v1, const Vector&amp; v2)</a:t>
            </a:r>
          </a:p>
          <a:p>
            <a:pPr lvl="2" indent="549275">
              <a:spcBef>
                <a:spcPts val="0"/>
              </a:spcBef>
              <a:buNone/>
            </a:pPr>
            <a:r>
              <a:rPr lang="en-US" sz="1600" dirty="0">
                <a:latin typeface="Courier New" pitchFamily="49" charset="0"/>
                <a:cs typeface="Courier New" pitchFamily="49" charset="0"/>
              </a:rPr>
              <a:t>{ return Vector(v1.x-v2.x, v1.y-v2.y, v1.z-v2.z); }</a:t>
            </a:r>
          </a:p>
          <a:p>
            <a:pPr lvl="1">
              <a:buNone/>
            </a:pPr>
            <a:r>
              <a:rPr lang="en-US" sz="1800" dirty="0" err="1"/>
              <a:t>hoặc</a:t>
            </a:r>
            <a:r>
              <a:rPr lang="en-US" sz="1800" dirty="0"/>
              <a:t>:</a:t>
            </a:r>
          </a:p>
          <a:p>
            <a:pPr lvl="2">
              <a:spcBef>
                <a:spcPts val="0"/>
              </a:spcBef>
            </a:pPr>
            <a:r>
              <a:rPr lang="en-US" sz="1600" dirty="0">
                <a:latin typeface="Courier New" pitchFamily="49" charset="0"/>
                <a:cs typeface="Courier New" pitchFamily="49" charset="0"/>
              </a:rPr>
              <a:t>class Vector {</a:t>
            </a:r>
          </a:p>
          <a:p>
            <a:pPr lvl="2">
              <a:spcBef>
                <a:spcPts val="0"/>
              </a:spcBef>
              <a:buNone/>
            </a:pPr>
            <a:r>
              <a:rPr lang="en-US" sz="1600" dirty="0">
                <a:latin typeface="Courier New" pitchFamily="49" charset="0"/>
                <a:cs typeface="Courier New" pitchFamily="49" charset="0"/>
              </a:rPr>
              <a:t>	public:</a:t>
            </a:r>
          </a:p>
          <a:p>
            <a:pPr lvl="2" indent="549275">
              <a:spcBef>
                <a:spcPts val="0"/>
              </a:spcBef>
              <a:buNone/>
            </a:pPr>
            <a:r>
              <a:rPr lang="en-US" sz="1600" dirty="0">
                <a:latin typeface="Courier New" pitchFamily="49" charset="0"/>
                <a:cs typeface="Courier New" pitchFamily="49" charset="0"/>
              </a:rPr>
              <a:t>Vector operator -(const Vector&amp; v) const</a:t>
            </a:r>
          </a:p>
          <a:p>
            <a:pPr lvl="2" indent="1006475">
              <a:spcBef>
                <a:spcPts val="0"/>
              </a:spcBef>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tham</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số</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thứ</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nhất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là</a:t>
            </a:r>
            <a:r>
              <a:rPr lang="en-US" sz="1600" dirty="0">
                <a:latin typeface="Courier New" pitchFamily="49" charset="0"/>
                <a:cs typeface="Courier New" pitchFamily="49" charset="0"/>
              </a:rPr>
              <a:t> *this</a:t>
            </a:r>
          </a:p>
          <a:p>
            <a:pPr lvl="2" indent="1006475">
              <a:spcBef>
                <a:spcPts val="0"/>
              </a:spcBef>
              <a:buNone/>
            </a:pPr>
            <a:r>
              <a:rPr lang="en-US" sz="1600" dirty="0">
                <a:latin typeface="Courier New" pitchFamily="49" charset="0"/>
                <a:cs typeface="Courier New" pitchFamily="49" charset="0"/>
              </a:rPr>
              <a:t>{ return Vector(x-</a:t>
            </a:r>
            <a:r>
              <a:rPr lang="en-US" sz="1600" dirty="0" err="1">
                <a:latin typeface="Courier New" pitchFamily="49" charset="0"/>
                <a:cs typeface="Courier New" pitchFamily="49" charset="0"/>
              </a:rPr>
              <a:t>v.x</a:t>
            </a:r>
            <a:r>
              <a:rPr lang="en-US" sz="1600" dirty="0">
                <a:latin typeface="Courier New" pitchFamily="49" charset="0"/>
                <a:cs typeface="Courier New" pitchFamily="49" charset="0"/>
              </a:rPr>
              <a:t>, y-</a:t>
            </a:r>
            <a:r>
              <a:rPr lang="en-US" sz="1600" dirty="0" err="1">
                <a:latin typeface="Courier New" pitchFamily="49" charset="0"/>
                <a:cs typeface="Courier New" pitchFamily="49" charset="0"/>
              </a:rPr>
              <a:t>v.y</a:t>
            </a:r>
            <a:r>
              <a:rPr lang="en-US" sz="1600" dirty="0">
                <a:latin typeface="Courier New" pitchFamily="49" charset="0"/>
                <a:cs typeface="Courier New" pitchFamily="49" charset="0"/>
              </a:rPr>
              <a:t>, z-</a:t>
            </a:r>
            <a:r>
              <a:rPr lang="en-US" sz="1600" dirty="0" err="1">
                <a:latin typeface="Courier New" pitchFamily="49" charset="0"/>
                <a:cs typeface="Courier New" pitchFamily="49" charset="0"/>
              </a:rPr>
              <a:t>v.z</a:t>
            </a:r>
            <a:r>
              <a:rPr lang="en-US" sz="1600" dirty="0">
                <a:latin typeface="Courier New" pitchFamily="49" charset="0"/>
                <a:cs typeface="Courier New" pitchFamily="49" charset="0"/>
              </a:rPr>
              <a:t>); }</a:t>
            </a:r>
          </a:p>
          <a:p>
            <a:pPr lvl="2">
              <a:spcBef>
                <a:spcPts val="0"/>
              </a:spcBef>
              <a:buNone/>
            </a:pPr>
            <a:r>
              <a:rPr lang="en-US" sz="1600" dirty="0">
                <a:latin typeface="Courier New" pitchFamily="49" charset="0"/>
                <a:cs typeface="Courier New" pitchFamily="49" charset="0"/>
              </a:rPr>
              <a:t>	};</a:t>
            </a:r>
          </a:p>
          <a:p>
            <a:r>
              <a:rPr lang="en-US" sz="1800" dirty="0" err="1"/>
              <a:t>Ví</a:t>
            </a:r>
            <a:r>
              <a:rPr lang="en-US" sz="1800" dirty="0"/>
              <a:t> </a:t>
            </a:r>
            <a:r>
              <a:rPr lang="en-US" sz="1800" dirty="0" err="1"/>
              <a:t>dụ</a:t>
            </a:r>
            <a:r>
              <a:rPr lang="en-US" sz="1800" dirty="0"/>
              <a:t> </a:t>
            </a:r>
            <a:r>
              <a:rPr lang="en-US" sz="1800" dirty="0" err="1"/>
              <a:t>sử</a:t>
            </a:r>
            <a:r>
              <a:rPr lang="en-US" sz="1800" dirty="0"/>
              <a:t> </a:t>
            </a:r>
            <a:r>
              <a:rPr lang="en-US" sz="1800" dirty="0" err="1"/>
              <a:t>dụng</a:t>
            </a:r>
            <a:r>
              <a:rPr lang="en-US" sz="1800" dirty="0"/>
              <a:t>:</a:t>
            </a:r>
          </a:p>
          <a:p>
            <a:pPr lvl="2">
              <a:spcBef>
                <a:spcPts val="0"/>
              </a:spcBef>
            </a:pPr>
            <a:r>
              <a:rPr lang="en-US" sz="1600" dirty="0">
                <a:latin typeface="Courier New" pitchFamily="49" charset="0"/>
                <a:cs typeface="Courier New" pitchFamily="49" charset="0"/>
              </a:rPr>
              <a:t>v3 = v2-v1;</a:t>
            </a:r>
            <a:endParaRPr lang="en-US" sz="1600" dirty="0"/>
          </a:p>
          <a:p>
            <a:r>
              <a:rPr lang="en-US" sz="1800" dirty="0" err="1"/>
              <a:t>Tương</a:t>
            </a:r>
            <a:r>
              <a:rPr lang="en-US" sz="1800" dirty="0"/>
              <a:t> </a:t>
            </a:r>
            <a:r>
              <a:rPr lang="en-US" sz="1800" dirty="0" err="1"/>
              <a:t>tự</a:t>
            </a:r>
            <a:r>
              <a:rPr lang="en-US" sz="1800" dirty="0"/>
              <a:t> </a:t>
            </a:r>
            <a:r>
              <a:rPr lang="en-US" sz="1800" dirty="0" err="1"/>
              <a:t>với</a:t>
            </a:r>
            <a:r>
              <a:rPr lang="en-US" sz="1800" dirty="0"/>
              <a:t> </a:t>
            </a:r>
            <a:r>
              <a:rPr lang="en-US" sz="1800" dirty="0" err="1"/>
              <a:t>toán</a:t>
            </a:r>
            <a:r>
              <a:rPr lang="en-US" sz="1800" dirty="0"/>
              <a:t> </a:t>
            </a:r>
            <a:r>
              <a:rPr lang="en-US" sz="1800" dirty="0" err="1"/>
              <a:t>tử</a:t>
            </a:r>
            <a:r>
              <a:rPr lang="en-US" sz="1800" dirty="0"/>
              <a:t> </a:t>
            </a:r>
            <a:r>
              <a:rPr lang="en-US" sz="1800" dirty="0" err="1"/>
              <a:t>một</a:t>
            </a:r>
            <a:r>
              <a:rPr lang="en-US" sz="1800" dirty="0"/>
              <a:t> </a:t>
            </a:r>
            <a:r>
              <a:rPr lang="en-US" sz="1800" dirty="0" err="1"/>
              <a:t>ngôi</a:t>
            </a:r>
            <a:r>
              <a:rPr lang="en-US" sz="1800" dirty="0"/>
              <a:t>:</a:t>
            </a:r>
          </a:p>
          <a:p>
            <a:pPr lvl="1"/>
            <a:r>
              <a:rPr lang="en-US" sz="1600" dirty="0" err="1"/>
              <a:t>Thường</a:t>
            </a:r>
            <a:r>
              <a:rPr lang="en-US" sz="1600" dirty="0"/>
              <a:t> </a:t>
            </a:r>
            <a:r>
              <a:rPr lang="en-US" sz="1600" dirty="0" err="1"/>
              <a:t>khai</a:t>
            </a:r>
            <a:r>
              <a:rPr lang="en-US" sz="1600" dirty="0"/>
              <a:t> </a:t>
            </a:r>
            <a:r>
              <a:rPr lang="en-US" sz="1600" dirty="0" err="1"/>
              <a:t>báo</a:t>
            </a:r>
            <a:r>
              <a:rPr lang="en-US" sz="1600" dirty="0"/>
              <a:t> </a:t>
            </a:r>
            <a:r>
              <a:rPr lang="en-US" sz="1600" dirty="0" err="1"/>
              <a:t>các</a:t>
            </a:r>
            <a:r>
              <a:rPr lang="en-US" sz="1600" dirty="0"/>
              <a:t> </a:t>
            </a:r>
            <a:r>
              <a:rPr lang="en-US" sz="1600" dirty="0" err="1"/>
              <a:t>hàm</a:t>
            </a:r>
            <a:r>
              <a:rPr lang="en-US" sz="1600" dirty="0"/>
              <a:t> </a:t>
            </a:r>
            <a:r>
              <a:rPr lang="en-US" sz="1600" dirty="0" err="1"/>
              <a:t>toán</a:t>
            </a:r>
            <a:r>
              <a:rPr lang="en-US" sz="1600" dirty="0"/>
              <a:t> </a:t>
            </a:r>
            <a:r>
              <a:rPr lang="en-US" sz="1600" dirty="0" err="1"/>
              <a:t>tử</a:t>
            </a:r>
            <a:r>
              <a:rPr lang="en-US" sz="1600" dirty="0"/>
              <a:t> </a:t>
            </a:r>
            <a:r>
              <a:rPr lang="en-US" sz="1600" dirty="0" err="1"/>
              <a:t>hai</a:t>
            </a:r>
            <a:r>
              <a:rPr lang="en-US" sz="1600" dirty="0"/>
              <a:t> </a:t>
            </a:r>
            <a:r>
              <a:rPr lang="en-US" sz="1600" dirty="0" err="1"/>
              <a:t>ngôi</a:t>
            </a:r>
            <a:r>
              <a:rPr lang="en-US" sz="1600" dirty="0"/>
              <a:t> </a:t>
            </a:r>
            <a:r>
              <a:rPr lang="en-US" sz="1600" dirty="0" err="1"/>
              <a:t>ngoài</a:t>
            </a:r>
            <a:r>
              <a:rPr lang="en-US" sz="1600" dirty="0"/>
              <a:t> </a:t>
            </a:r>
            <a:r>
              <a:rPr lang="en-US" sz="1600" dirty="0" err="1"/>
              <a:t>lớp</a:t>
            </a:r>
            <a:r>
              <a:rPr lang="en-US" sz="1600" dirty="0"/>
              <a:t> </a:t>
            </a:r>
            <a:r>
              <a:rPr lang="en-US" sz="1600" dirty="0" err="1"/>
              <a:t>là</a:t>
            </a:r>
            <a:r>
              <a:rPr lang="en-US" sz="1600" dirty="0"/>
              <a:t> friend </a:t>
            </a:r>
            <a:r>
              <a:rPr lang="en-US" sz="1600" dirty="0" err="1"/>
              <a:t>để</a:t>
            </a:r>
            <a:r>
              <a:rPr lang="en-US" sz="1600" dirty="0"/>
              <a:t> </a:t>
            </a:r>
            <a:r>
              <a:rPr lang="en-US" sz="1600" dirty="0" err="1"/>
              <a:t>sử</a:t>
            </a:r>
            <a:r>
              <a:rPr lang="en-US" sz="1600" dirty="0"/>
              <a:t> </a:t>
            </a:r>
            <a:r>
              <a:rPr lang="en-US" sz="1600" dirty="0" err="1"/>
              <a:t>dụng</a:t>
            </a:r>
            <a:r>
              <a:rPr lang="en-US" sz="1600" dirty="0"/>
              <a:t> </a:t>
            </a:r>
            <a:r>
              <a:rPr lang="en-US" sz="1600" dirty="0" err="1"/>
              <a:t>biến</a:t>
            </a:r>
            <a:r>
              <a:rPr lang="en-US" sz="1600" dirty="0"/>
              <a:t> </a:t>
            </a:r>
            <a:r>
              <a:rPr lang="en-US" sz="1600" dirty="0" err="1"/>
              <a:t>ẩn</a:t>
            </a:r>
            <a:endParaRPr lang="en-US" sz="1600" dirty="0"/>
          </a:p>
          <a:p>
            <a:pPr lvl="1"/>
            <a:r>
              <a:rPr lang="en-US" sz="1600" dirty="0" err="1"/>
              <a:t>Có</a:t>
            </a:r>
            <a:r>
              <a:rPr lang="en-US" sz="1600" dirty="0"/>
              <a:t> </a:t>
            </a:r>
            <a:r>
              <a:rPr lang="en-US" sz="1600" dirty="0" err="1"/>
              <a:t>thể</a:t>
            </a:r>
            <a:r>
              <a:rPr lang="en-US" sz="1600" dirty="0"/>
              <a:t> </a:t>
            </a:r>
            <a:r>
              <a:rPr lang="en-US" sz="1600" dirty="0" err="1"/>
              <a:t>gọi</a:t>
            </a:r>
            <a:r>
              <a:rPr lang="en-US" sz="1600" dirty="0"/>
              <a:t> </a:t>
            </a:r>
            <a:r>
              <a:rPr lang="en-US" sz="1600" dirty="0" err="1"/>
              <a:t>tường</a:t>
            </a:r>
            <a:r>
              <a:rPr lang="en-US" sz="1600" dirty="0"/>
              <a:t> minh </a:t>
            </a:r>
            <a:r>
              <a:rPr lang="en-US" sz="1600" dirty="0" err="1"/>
              <a:t>các</a:t>
            </a:r>
            <a:r>
              <a:rPr lang="en-US" sz="1600" dirty="0"/>
              <a:t> </a:t>
            </a:r>
            <a:r>
              <a:rPr lang="en-US" sz="1600" dirty="0" err="1"/>
              <a:t>hàm</a:t>
            </a:r>
            <a:r>
              <a:rPr lang="en-US" sz="1600" dirty="0"/>
              <a:t> </a:t>
            </a:r>
            <a:r>
              <a:rPr lang="en-US" sz="1600" dirty="0" err="1"/>
              <a:t>toán</a:t>
            </a:r>
            <a:r>
              <a:rPr lang="en-US" sz="1600" dirty="0"/>
              <a:t> </a:t>
            </a:r>
            <a:r>
              <a:rPr lang="en-US" sz="1600" dirty="0" err="1"/>
              <a:t>tử</a:t>
            </a:r>
            <a:r>
              <a:rPr lang="en-US" sz="1600" dirty="0"/>
              <a:t> </a:t>
            </a:r>
            <a:r>
              <a:rPr lang="en-US" sz="1600" dirty="0" err="1"/>
              <a:t>hai</a:t>
            </a:r>
            <a:r>
              <a:rPr lang="en-US" sz="1600" dirty="0"/>
              <a:t> </a:t>
            </a:r>
            <a:r>
              <a:rPr lang="en-US" sz="1600" dirty="0" err="1"/>
              <a:t>ngôi</a:t>
            </a:r>
            <a:endParaRPr lang="en-US" sz="1600" dirty="0"/>
          </a:p>
        </p:txBody>
      </p:sp>
      <p:sp>
        <p:nvSpPr>
          <p:cNvPr id="4" name="Slide Number Placeholder 3"/>
          <p:cNvSpPr>
            <a:spLocks noGrp="1"/>
          </p:cNvSpPr>
          <p:nvPr>
            <p:ph type="sldNum" sz="quarter" idx="4"/>
          </p:nvPr>
        </p:nvSpPr>
        <p:spPr/>
        <p:txBody>
          <a:bodyPr/>
          <a:lstStyle/>
          <a:p>
            <a:fld id="{BC24317B-5122-4A99-A6E9-FA23C146A7E0}" type="slidenum">
              <a:rPr lang="en-US" smtClean="0"/>
              <a:pPr/>
              <a:t>13</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Toán tử so sánh</a:t>
            </a:r>
          </a:p>
        </p:txBody>
      </p:sp>
      <p:sp>
        <p:nvSpPr>
          <p:cNvPr id="3" name="Content Placeholder 2"/>
          <p:cNvSpPr>
            <a:spLocks noGrp="1"/>
          </p:cNvSpPr>
          <p:nvPr>
            <p:ph sz="quarter" idx="1"/>
          </p:nvPr>
        </p:nvSpPr>
        <p:spPr>
          <a:xfrm>
            <a:off x="457200" y="1219200"/>
            <a:ext cx="8534400" cy="4937760"/>
          </a:xfrm>
        </p:spPr>
        <p:txBody>
          <a:bodyPr/>
          <a:lstStyle/>
          <a:p>
            <a:r>
              <a:rPr lang="en-US" sz="2400"/>
              <a:t>Ví dụ:</a:t>
            </a:r>
          </a:p>
          <a:p>
            <a:pPr lvl="1"/>
            <a:r>
              <a:rPr lang="en-US" sz="1800">
                <a:latin typeface="Courier New" pitchFamily="49" charset="0"/>
                <a:cs typeface="Courier New" pitchFamily="49" charset="0"/>
              </a:rPr>
              <a:t>class Vector {</a:t>
            </a:r>
          </a:p>
          <a:p>
            <a:pPr lvl="1">
              <a:buNone/>
            </a:pPr>
            <a:r>
              <a:rPr lang="en-US" sz="1800">
                <a:latin typeface="Courier New" pitchFamily="49" charset="0"/>
                <a:cs typeface="Courier New" pitchFamily="49" charset="0"/>
              </a:rPr>
              <a:t>	public:</a:t>
            </a:r>
          </a:p>
          <a:p>
            <a:pPr lvl="1" indent="366713">
              <a:buNone/>
            </a:pPr>
            <a:r>
              <a:rPr lang="en-US" sz="1800">
                <a:latin typeface="Courier New" pitchFamily="49" charset="0"/>
                <a:cs typeface="Courier New" pitchFamily="49" charset="0"/>
              </a:rPr>
              <a:t>bool operator ==(const Vector&amp; v) const // trong lớp</a:t>
            </a:r>
          </a:p>
          <a:p>
            <a:pPr lvl="1" indent="830263">
              <a:buNone/>
            </a:pPr>
            <a:r>
              <a:rPr lang="en-US" sz="1800">
                <a:latin typeface="Courier New" pitchFamily="49" charset="0"/>
                <a:cs typeface="Courier New" pitchFamily="49" charset="0"/>
              </a:rPr>
              <a:t>{ return x == v.x &amp;&amp; y == v.y; }</a:t>
            </a:r>
          </a:p>
          <a:p>
            <a:pPr lvl="1" indent="366713">
              <a:buNone/>
            </a:pPr>
            <a:r>
              <a:rPr lang="en-US" sz="1800">
                <a:latin typeface="Courier New" pitchFamily="49" charset="0"/>
                <a:cs typeface="Courier New" pitchFamily="49" charset="0"/>
              </a:rPr>
              <a:t>friend bool operator !=(const Vector&amp;, const Vector&amp;);</a:t>
            </a:r>
          </a:p>
          <a:p>
            <a:pPr lvl="1">
              <a:buNone/>
            </a:pPr>
            <a:r>
              <a:rPr lang="en-US" sz="1800">
                <a:latin typeface="Courier New" pitchFamily="49" charset="0"/>
                <a:cs typeface="Courier New" pitchFamily="49" charset="0"/>
              </a:rPr>
              <a:t>	};</a:t>
            </a:r>
          </a:p>
          <a:p>
            <a:pPr lvl="1"/>
            <a:endParaRPr lang="en-US" sz="1800">
              <a:latin typeface="Courier New" pitchFamily="49" charset="0"/>
              <a:cs typeface="Courier New" pitchFamily="49" charset="0"/>
            </a:endParaRPr>
          </a:p>
          <a:p>
            <a:pPr lvl="1"/>
            <a:r>
              <a:rPr lang="en-US" sz="1800">
                <a:latin typeface="Courier New" pitchFamily="49" charset="0"/>
                <a:cs typeface="Courier New" pitchFamily="49" charset="0"/>
              </a:rPr>
              <a:t>// ngoài lớp:</a:t>
            </a:r>
          </a:p>
          <a:p>
            <a:pPr lvl="1">
              <a:buNone/>
            </a:pPr>
            <a:r>
              <a:rPr lang="en-US" sz="1800">
                <a:latin typeface="Courier New" pitchFamily="49" charset="0"/>
                <a:cs typeface="Courier New" pitchFamily="49" charset="0"/>
              </a:rPr>
              <a:t>	bool operator !=(const Vector&amp; v1, const Vector&amp; v2)</a:t>
            </a:r>
          </a:p>
          <a:p>
            <a:pPr lvl="1" indent="366713">
              <a:buNone/>
            </a:pPr>
            <a:r>
              <a:rPr lang="en-US" sz="1800">
                <a:latin typeface="Courier New" pitchFamily="49" charset="0"/>
                <a:cs typeface="Courier New" pitchFamily="49" charset="0"/>
              </a:rPr>
              <a:t>{ return !(v1==v2); }  // dùng lại toán tử ==</a:t>
            </a:r>
          </a:p>
          <a:p>
            <a:endParaRPr lang="en-US" sz="2400"/>
          </a:p>
          <a:p>
            <a:r>
              <a:rPr lang="en-US" sz="2400"/>
              <a:t>Các toán tử so sánh khác có thể định nghĩa tương tự:</a:t>
            </a:r>
          </a:p>
          <a:p>
            <a:pPr>
              <a:buNone/>
            </a:pPr>
            <a:r>
              <a:rPr lang="en-US" sz="2400"/>
              <a:t>	</a:t>
            </a:r>
            <a:r>
              <a:rPr lang="en-US" sz="2400">
                <a:latin typeface="Courier New" pitchFamily="49" charset="0"/>
                <a:cs typeface="Courier New" pitchFamily="49" charset="0"/>
              </a:rPr>
              <a:t>&gt;  &lt;  &gt;=  &lt;=</a:t>
            </a:r>
          </a:p>
        </p:txBody>
      </p:sp>
      <p:sp>
        <p:nvSpPr>
          <p:cNvPr id="4" name="Slide Number Placeholder 3"/>
          <p:cNvSpPr>
            <a:spLocks noGrp="1"/>
          </p:cNvSpPr>
          <p:nvPr>
            <p:ph type="sldNum" sz="quarter" idx="4"/>
          </p:nvPr>
        </p:nvSpPr>
        <p:spPr/>
        <p:txBody>
          <a:bodyPr/>
          <a:lstStyle/>
          <a:p>
            <a:fld id="{BC24317B-5122-4A99-A6E9-FA23C146A7E0}" type="slidenum">
              <a:rPr lang="en-US" smtClean="0"/>
              <a:pPr/>
              <a:t>14</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toán tử gán</a:t>
            </a:r>
          </a:p>
        </p:txBody>
      </p:sp>
      <p:sp>
        <p:nvSpPr>
          <p:cNvPr id="3" name="Content Placeholder 2"/>
          <p:cNvSpPr>
            <a:spLocks noGrp="1"/>
          </p:cNvSpPr>
          <p:nvPr>
            <p:ph sz="quarter" idx="1"/>
          </p:nvPr>
        </p:nvSpPr>
        <p:spPr>
          <a:xfrm>
            <a:off x="457200" y="1219200"/>
            <a:ext cx="8305800" cy="4937760"/>
          </a:xfrm>
        </p:spPr>
        <p:txBody>
          <a:bodyPr/>
          <a:lstStyle/>
          <a:p>
            <a:r>
              <a:rPr lang="en-US" sz="2400" dirty="0" err="1"/>
              <a:t>Các</a:t>
            </a:r>
            <a:r>
              <a:rPr lang="en-US" sz="2400" dirty="0"/>
              <a:t> </a:t>
            </a:r>
            <a:r>
              <a:rPr lang="en-US" sz="2400" dirty="0" err="1"/>
              <a:t>toán</a:t>
            </a:r>
            <a:r>
              <a:rPr lang="en-US" sz="2400" dirty="0"/>
              <a:t> </a:t>
            </a:r>
            <a:r>
              <a:rPr lang="en-US" sz="2400" dirty="0" err="1"/>
              <a:t>tử</a:t>
            </a:r>
            <a:r>
              <a:rPr lang="en-US" sz="2400" dirty="0"/>
              <a:t> </a:t>
            </a:r>
            <a:r>
              <a:rPr lang="en-US" sz="2400" dirty="0" err="1"/>
              <a:t>gán</a:t>
            </a:r>
            <a:r>
              <a:rPr lang="en-US" sz="2400" dirty="0"/>
              <a:t> </a:t>
            </a:r>
            <a:r>
              <a:rPr lang="en-US" b="1" dirty="0" err="1">
                <a:solidFill>
                  <a:srgbClr val="FF0000"/>
                </a:solidFill>
              </a:rPr>
              <a:t>chỉ</a:t>
            </a:r>
            <a:r>
              <a:rPr lang="en-US" dirty="0">
                <a:solidFill>
                  <a:srgbClr val="FF0000"/>
                </a:solidFill>
              </a:rPr>
              <a:t> </a:t>
            </a:r>
            <a:r>
              <a:rPr lang="en-US" sz="2400" dirty="0" err="1"/>
              <a:t>có</a:t>
            </a:r>
            <a:r>
              <a:rPr lang="en-US" sz="2400" dirty="0"/>
              <a:t> </a:t>
            </a:r>
            <a:r>
              <a:rPr lang="en-US" sz="2400" dirty="0" err="1"/>
              <a:t>thể</a:t>
            </a:r>
            <a:r>
              <a:rPr lang="en-US" sz="2400" dirty="0"/>
              <a:t> </a:t>
            </a:r>
            <a:r>
              <a:rPr lang="en-US" sz="2400" dirty="0" err="1"/>
              <a:t>được</a:t>
            </a:r>
            <a:r>
              <a:rPr lang="en-US" sz="2400" dirty="0"/>
              <a:t> </a:t>
            </a:r>
            <a:r>
              <a:rPr lang="en-US" sz="2400" dirty="0" err="1"/>
              <a:t>định</a:t>
            </a:r>
            <a:r>
              <a:rPr lang="en-US" sz="2400" dirty="0"/>
              <a:t> </a:t>
            </a:r>
            <a:r>
              <a:rPr lang="en-US" sz="2400" dirty="0" err="1"/>
              <a:t>nghĩa</a:t>
            </a:r>
            <a:r>
              <a:rPr lang="en-US" sz="2400" dirty="0"/>
              <a:t> </a:t>
            </a:r>
            <a:r>
              <a:rPr lang="en-US" sz="2400" dirty="0" err="1"/>
              <a:t>trong</a:t>
            </a:r>
            <a:r>
              <a:rPr lang="en-US" sz="2400" dirty="0"/>
              <a:t> </a:t>
            </a:r>
            <a:r>
              <a:rPr lang="en-US" sz="2400" dirty="0" err="1"/>
              <a:t>lớp</a:t>
            </a:r>
            <a:endParaRPr lang="en-US" sz="2400" dirty="0"/>
          </a:p>
          <a:p>
            <a:pPr lvl="1"/>
            <a:r>
              <a:rPr lang="en-US" sz="2000" dirty="0">
                <a:latin typeface="Courier New" pitchFamily="49" charset="0"/>
                <a:cs typeface="Courier New" pitchFamily="49" charset="0"/>
              </a:rPr>
              <a:t>class Complex {</a:t>
            </a:r>
          </a:p>
          <a:p>
            <a:pPr lvl="1">
              <a:buNone/>
            </a:pPr>
            <a:r>
              <a:rPr lang="en-US" sz="2000" dirty="0">
                <a:latin typeface="Courier New" pitchFamily="49" charset="0"/>
                <a:cs typeface="Courier New" pitchFamily="49" charset="0"/>
              </a:rPr>
              <a:t>	public:</a:t>
            </a:r>
          </a:p>
          <a:p>
            <a:pPr lvl="1" indent="366713">
              <a:buNone/>
            </a:pPr>
            <a:r>
              <a:rPr lang="en-US" sz="2000" dirty="0">
                <a:latin typeface="Courier New" pitchFamily="49" charset="0"/>
                <a:cs typeface="Courier New" pitchFamily="49" charset="0"/>
              </a:rPr>
              <a:t>Complex&amp; operator =(</a:t>
            </a:r>
            <a:r>
              <a:rPr lang="en-US" sz="2000" dirty="0" err="1">
                <a:latin typeface="Courier New" pitchFamily="49" charset="0"/>
                <a:cs typeface="Courier New" pitchFamily="49" charset="0"/>
              </a:rPr>
              <a:t>const</a:t>
            </a:r>
            <a:r>
              <a:rPr lang="en-US" sz="2000" dirty="0">
                <a:latin typeface="Courier New" pitchFamily="49" charset="0"/>
                <a:cs typeface="Courier New" pitchFamily="49" charset="0"/>
              </a:rPr>
              <a:t> Complex&amp; c);</a:t>
            </a:r>
          </a:p>
          <a:p>
            <a:pPr lvl="1" indent="366713">
              <a:buNone/>
            </a:pPr>
            <a:r>
              <a:rPr lang="en-US" sz="2000" dirty="0">
                <a:latin typeface="Courier New" pitchFamily="49" charset="0"/>
                <a:cs typeface="Courier New" pitchFamily="49" charset="0"/>
              </a:rPr>
              <a:t>Complex&amp; operator =(double x);</a:t>
            </a:r>
          </a:p>
          <a:p>
            <a:pPr lvl="1" indent="366713">
              <a:buNone/>
            </a:pPr>
            <a:r>
              <a:rPr lang="en-US" sz="2000" dirty="0">
                <a:latin typeface="Courier New" pitchFamily="49" charset="0"/>
                <a:cs typeface="Courier New" pitchFamily="49" charset="0"/>
              </a:rPr>
              <a:t>Complex&amp; operator +=(</a:t>
            </a:r>
            <a:r>
              <a:rPr lang="en-US" sz="2000" dirty="0" err="1">
                <a:latin typeface="Courier New" pitchFamily="49" charset="0"/>
                <a:cs typeface="Courier New" pitchFamily="49" charset="0"/>
              </a:rPr>
              <a:t>const</a:t>
            </a:r>
            <a:r>
              <a:rPr lang="en-US" sz="2000" dirty="0">
                <a:latin typeface="Courier New" pitchFamily="49" charset="0"/>
                <a:cs typeface="Courier New" pitchFamily="49" charset="0"/>
              </a:rPr>
              <a:t> Complex&amp; c);</a:t>
            </a:r>
          </a:p>
          <a:p>
            <a:pPr lvl="1" indent="366713">
              <a:buNone/>
            </a:pPr>
            <a:r>
              <a:rPr lang="en-US" sz="2000" dirty="0">
                <a:latin typeface="Courier New" pitchFamily="49" charset="0"/>
                <a:cs typeface="Courier New" pitchFamily="49" charset="0"/>
              </a:rPr>
              <a:t>Complex&amp; operator -=(</a:t>
            </a:r>
            <a:r>
              <a:rPr lang="en-US" sz="2000" dirty="0" err="1">
                <a:latin typeface="Courier New" pitchFamily="49" charset="0"/>
                <a:cs typeface="Courier New" pitchFamily="49" charset="0"/>
              </a:rPr>
              <a:t>const</a:t>
            </a:r>
            <a:r>
              <a:rPr lang="en-US" sz="2000" dirty="0">
                <a:latin typeface="Courier New" pitchFamily="49" charset="0"/>
                <a:cs typeface="Courier New" pitchFamily="49" charset="0"/>
              </a:rPr>
              <a:t> Complex&amp; c);</a:t>
            </a:r>
          </a:p>
          <a:p>
            <a:pPr lvl="1" indent="366713">
              <a:buNone/>
            </a:pPr>
            <a:r>
              <a:rPr lang="en-US" sz="2000" dirty="0">
                <a:latin typeface="Courier New" pitchFamily="49" charset="0"/>
                <a:cs typeface="Courier New" pitchFamily="49" charset="0"/>
              </a:rPr>
              <a:t>Complex&amp; operator *=(double x);</a:t>
            </a:r>
          </a:p>
          <a:p>
            <a:pPr lvl="1">
              <a:buNone/>
            </a:pPr>
            <a:r>
              <a:rPr lang="en-US" sz="2000" dirty="0">
                <a:latin typeface="Courier New" pitchFamily="49" charset="0"/>
                <a:cs typeface="Courier New" pitchFamily="49" charset="0"/>
              </a:rPr>
              <a:t>	};</a:t>
            </a:r>
          </a:p>
          <a:p>
            <a:r>
              <a:rPr lang="en-US" sz="2400" dirty="0" err="1"/>
              <a:t>Các</a:t>
            </a:r>
            <a:r>
              <a:rPr lang="en-US" sz="2400" dirty="0"/>
              <a:t> </a:t>
            </a:r>
            <a:r>
              <a:rPr lang="en-US" sz="2400" dirty="0" err="1"/>
              <a:t>toán</a:t>
            </a:r>
            <a:r>
              <a:rPr lang="en-US" sz="2400" dirty="0"/>
              <a:t> </a:t>
            </a:r>
            <a:r>
              <a:rPr lang="en-US" sz="2400" dirty="0" err="1"/>
              <a:t>tử</a:t>
            </a:r>
            <a:r>
              <a:rPr lang="en-US" sz="2400" dirty="0"/>
              <a:t> </a:t>
            </a:r>
            <a:r>
              <a:rPr lang="en-US" sz="2400" dirty="0" err="1"/>
              <a:t>gán</a:t>
            </a:r>
            <a:r>
              <a:rPr lang="en-US" sz="2400" dirty="0"/>
              <a:t> </a:t>
            </a:r>
            <a:r>
              <a:rPr lang="en-US" sz="2400" dirty="0" err="1"/>
              <a:t>khác</a:t>
            </a:r>
            <a:r>
              <a:rPr lang="en-US" sz="2400" dirty="0"/>
              <a:t> </a:t>
            </a:r>
            <a:r>
              <a:rPr lang="en-US" sz="2400" dirty="0" err="1"/>
              <a:t>có</a:t>
            </a:r>
            <a:r>
              <a:rPr lang="en-US" sz="2400" dirty="0"/>
              <a:t> </a:t>
            </a:r>
            <a:r>
              <a:rPr lang="en-US" sz="2400" dirty="0" err="1"/>
              <a:t>thể</a:t>
            </a:r>
            <a:r>
              <a:rPr lang="en-US" sz="2400" dirty="0"/>
              <a:t> </a:t>
            </a:r>
            <a:r>
              <a:rPr lang="en-US" sz="2400" dirty="0" err="1"/>
              <a:t>định</a:t>
            </a:r>
            <a:r>
              <a:rPr lang="en-US" sz="2400" dirty="0"/>
              <a:t> </a:t>
            </a:r>
            <a:r>
              <a:rPr lang="en-US" sz="2400" dirty="0" err="1"/>
              <a:t>nghĩa</a:t>
            </a:r>
            <a:r>
              <a:rPr lang="en-US" sz="2400" dirty="0"/>
              <a:t> </a:t>
            </a:r>
            <a:r>
              <a:rPr lang="en-US" sz="2400" dirty="0" err="1"/>
              <a:t>tương</a:t>
            </a:r>
            <a:r>
              <a:rPr lang="en-US" sz="2400" dirty="0"/>
              <a:t> </a:t>
            </a:r>
            <a:r>
              <a:rPr lang="en-US" sz="2400" dirty="0" err="1"/>
              <a:t>tự</a:t>
            </a:r>
            <a:r>
              <a:rPr lang="en-US" sz="2400" dirty="0"/>
              <a:t>:</a:t>
            </a:r>
          </a:p>
          <a:p>
            <a:pPr>
              <a:buNone/>
            </a:pPr>
            <a:r>
              <a:rPr lang="en-US" sz="2400" dirty="0">
                <a:latin typeface="Courier New" pitchFamily="49" charset="0"/>
                <a:cs typeface="Courier New" pitchFamily="49" charset="0"/>
              </a:rPr>
              <a:t>	=  +=  -=  *=  /=  ^=  &amp;=  |=  &lt;&lt;=  &gt;&gt;=</a:t>
            </a:r>
          </a:p>
        </p:txBody>
      </p:sp>
      <p:sp>
        <p:nvSpPr>
          <p:cNvPr id="4" name="Slide Number Placeholder 3"/>
          <p:cNvSpPr>
            <a:spLocks noGrp="1"/>
          </p:cNvSpPr>
          <p:nvPr>
            <p:ph type="sldNum" sz="quarter" idx="4"/>
          </p:nvPr>
        </p:nvSpPr>
        <p:spPr/>
        <p:txBody>
          <a:bodyPr/>
          <a:lstStyle/>
          <a:p>
            <a:fld id="{BC24317B-5122-4A99-A6E9-FA23C146A7E0}" type="slidenum">
              <a:rPr lang="en-US" smtClean="0"/>
              <a:pPr/>
              <a:t>15</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Toán tử =</a:t>
            </a:r>
          </a:p>
        </p:txBody>
      </p:sp>
      <p:sp>
        <p:nvSpPr>
          <p:cNvPr id="3" name="Content Placeholder 2"/>
          <p:cNvSpPr>
            <a:spLocks noGrp="1"/>
          </p:cNvSpPr>
          <p:nvPr>
            <p:ph sz="quarter" idx="1"/>
          </p:nvPr>
        </p:nvSpPr>
        <p:spPr/>
        <p:txBody>
          <a:bodyPr/>
          <a:lstStyle/>
          <a:p>
            <a:r>
              <a:rPr lang="en-US" sz="2400"/>
              <a:t>Có một số điểm khác các toán tử gán khác:</a:t>
            </a:r>
          </a:p>
          <a:p>
            <a:pPr lvl="1"/>
            <a:r>
              <a:rPr lang="en-US" sz="2000"/>
              <a:t>Còn được coi là toán tử copy</a:t>
            </a:r>
          </a:p>
          <a:p>
            <a:pPr lvl="1"/>
            <a:r>
              <a:rPr lang="en-US" sz="2000"/>
              <a:t>Nếu không khai báo, có một toán tử copy mặc định được định nghĩa cho lớp với tham số cùng kiểu để copy các biến thành phần</a:t>
            </a:r>
          </a:p>
          <a:p>
            <a:pPr lvl="1"/>
            <a:r>
              <a:rPr lang="en-US" sz="2000"/>
              <a:t>Không được thừa kế bởi các lớp dẫn xuất (bị toán tử mặc định của lớp con che mất)</a:t>
            </a:r>
          </a:p>
          <a:p>
            <a:r>
              <a:rPr lang="en-US" sz="2400"/>
              <a:t>Chú ý phân biệt với constructor copy</a:t>
            </a:r>
          </a:p>
          <a:p>
            <a:pPr lvl="2"/>
            <a:r>
              <a:rPr lang="en-US" sz="1800">
                <a:latin typeface="Courier New" pitchFamily="49" charset="0"/>
                <a:cs typeface="Courier New" pitchFamily="49" charset="0"/>
              </a:rPr>
              <a:t>Vector v2(v1), v3 = v2; // đều dùng </a:t>
            </a:r>
            <a:r>
              <a:rPr lang="en-US" sz="1800">
                <a:solidFill>
                  <a:srgbClr val="FF0000"/>
                </a:solidFill>
                <a:latin typeface="Courier New" pitchFamily="49" charset="0"/>
                <a:cs typeface="Courier New" pitchFamily="49" charset="0"/>
              </a:rPr>
              <a:t>constructor copy</a:t>
            </a:r>
          </a:p>
          <a:p>
            <a:pPr lvl="2"/>
            <a:r>
              <a:rPr lang="en-US" sz="1800">
                <a:latin typeface="Courier New" pitchFamily="49" charset="0"/>
                <a:cs typeface="Courier New" pitchFamily="49" charset="0"/>
              </a:rPr>
              <a:t>v3 = v2;   // </a:t>
            </a:r>
            <a:r>
              <a:rPr lang="en-US" sz="1800">
                <a:solidFill>
                  <a:srgbClr val="FF0000"/>
                </a:solidFill>
                <a:latin typeface="Courier New" pitchFamily="49" charset="0"/>
                <a:cs typeface="Courier New" pitchFamily="49" charset="0"/>
              </a:rPr>
              <a:t>toán tử copy</a:t>
            </a:r>
          </a:p>
          <a:p>
            <a:r>
              <a:rPr lang="en-US" sz="2400"/>
              <a:t>Phân biệt với constructor chuyển kiểu</a:t>
            </a:r>
          </a:p>
          <a:p>
            <a:pPr lvl="2"/>
            <a:r>
              <a:rPr lang="en-US" sz="1800">
                <a:latin typeface="Courier New" pitchFamily="49" charset="0"/>
                <a:cs typeface="Courier New" pitchFamily="49" charset="0"/>
              </a:rPr>
              <a:t>string s1("12"), s2 = "ab"; // các </a:t>
            </a:r>
            <a:r>
              <a:rPr lang="en-US" sz="1800">
                <a:solidFill>
                  <a:srgbClr val="FF0000"/>
                </a:solidFill>
                <a:latin typeface="Courier New" pitchFamily="49" charset="0"/>
                <a:cs typeface="Courier New" pitchFamily="49" charset="0"/>
              </a:rPr>
              <a:t>cons chuyển kiểu</a:t>
            </a:r>
          </a:p>
          <a:p>
            <a:pPr lvl="2"/>
            <a:r>
              <a:rPr lang="en-US" sz="1800">
                <a:latin typeface="Courier New" pitchFamily="49" charset="0"/>
                <a:cs typeface="Courier New" pitchFamily="49" charset="0"/>
              </a:rPr>
              <a:t>s2 = "xyz"; // </a:t>
            </a:r>
            <a:r>
              <a:rPr lang="en-US" sz="1800">
                <a:solidFill>
                  <a:srgbClr val="FF0000"/>
                </a:solidFill>
                <a:latin typeface="Courier New" pitchFamily="49" charset="0"/>
                <a:cs typeface="Courier New" pitchFamily="49" charset="0"/>
              </a:rPr>
              <a:t>toán tử copy</a:t>
            </a:r>
          </a:p>
        </p:txBody>
      </p:sp>
      <p:sp>
        <p:nvSpPr>
          <p:cNvPr id="4" name="Slide Number Placeholder 3"/>
          <p:cNvSpPr>
            <a:spLocks noGrp="1"/>
          </p:cNvSpPr>
          <p:nvPr>
            <p:ph type="sldNum" sz="quarter" idx="4"/>
          </p:nvPr>
        </p:nvSpPr>
        <p:spPr/>
        <p:txBody>
          <a:bodyPr/>
          <a:lstStyle/>
          <a:p>
            <a:fld id="{BC24317B-5122-4A99-A6E9-FA23C146A7E0}" type="slidenum">
              <a:rPr lang="en-US" smtClean="0"/>
              <a:pPr/>
              <a:t>16</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Toán tử new, new[] và delete, delete[]</a:t>
            </a:r>
          </a:p>
        </p:txBody>
      </p:sp>
      <p:sp>
        <p:nvSpPr>
          <p:cNvPr id="3" name="Content Placeholder 2"/>
          <p:cNvSpPr>
            <a:spLocks noGrp="1"/>
          </p:cNvSpPr>
          <p:nvPr>
            <p:ph sz="quarter" idx="1"/>
          </p:nvPr>
        </p:nvSpPr>
        <p:spPr/>
        <p:txBody>
          <a:bodyPr/>
          <a:lstStyle/>
          <a:p>
            <a:r>
              <a:rPr lang="en-US" sz="2000"/>
              <a:t>Dùng để cấp phát bộ nhớ động</a:t>
            </a:r>
          </a:p>
          <a:p>
            <a:r>
              <a:rPr lang="en-US" sz="2000"/>
              <a:t>Chú ý: việc gọi constructor, destructor là tự động, không thể can thiệp</a:t>
            </a:r>
          </a:p>
          <a:p>
            <a:pPr lvl="1">
              <a:spcBef>
                <a:spcPts val="0"/>
              </a:spcBef>
            </a:pPr>
            <a:r>
              <a:rPr lang="en-US" sz="1800">
                <a:latin typeface="Courier New" pitchFamily="49" charset="0"/>
                <a:cs typeface="Courier New" pitchFamily="49" charset="0"/>
              </a:rPr>
              <a:t>class Obj {</a:t>
            </a:r>
          </a:p>
          <a:p>
            <a:pPr lvl="1">
              <a:spcBef>
                <a:spcPts val="0"/>
              </a:spcBef>
              <a:buNone/>
            </a:pPr>
            <a:r>
              <a:rPr lang="en-US" sz="1800">
                <a:latin typeface="Courier New" pitchFamily="49" charset="0"/>
                <a:cs typeface="Courier New" pitchFamily="49" charset="0"/>
              </a:rPr>
              <a:t>	public:</a:t>
            </a:r>
          </a:p>
          <a:p>
            <a:pPr lvl="1" indent="366713">
              <a:spcBef>
                <a:spcPts val="0"/>
              </a:spcBef>
              <a:buNone/>
            </a:pPr>
            <a:r>
              <a:rPr lang="en-US" sz="1800">
                <a:latin typeface="Courier New" pitchFamily="49" charset="0"/>
                <a:cs typeface="Courier New" pitchFamily="49" charset="0"/>
              </a:rPr>
              <a:t>void* operator new(size_t sz) {</a:t>
            </a:r>
          </a:p>
          <a:p>
            <a:pPr lvl="1" indent="830263">
              <a:spcBef>
                <a:spcPts val="0"/>
              </a:spcBef>
              <a:buNone/>
            </a:pPr>
            <a:r>
              <a:rPr lang="en-US" sz="1800">
                <a:latin typeface="Courier New" pitchFamily="49" charset="0"/>
                <a:cs typeface="Courier New" pitchFamily="49" charset="0"/>
              </a:rPr>
              <a:t>return malloc(sz);</a:t>
            </a:r>
          </a:p>
          <a:p>
            <a:pPr lvl="1" indent="366713">
              <a:spcBef>
                <a:spcPts val="0"/>
              </a:spcBef>
              <a:buNone/>
            </a:pPr>
            <a:r>
              <a:rPr lang="en-US" sz="1800">
                <a:latin typeface="Courier New" pitchFamily="49" charset="0"/>
                <a:cs typeface="Courier New" pitchFamily="49" charset="0"/>
              </a:rPr>
              <a:t>}</a:t>
            </a:r>
          </a:p>
          <a:p>
            <a:pPr lvl="1" indent="366713">
              <a:spcBef>
                <a:spcPts val="0"/>
              </a:spcBef>
              <a:buNone/>
            </a:pPr>
            <a:r>
              <a:rPr lang="en-US" sz="1800">
                <a:latin typeface="Courier New" pitchFamily="49" charset="0"/>
                <a:cs typeface="Courier New" pitchFamily="49" charset="0"/>
              </a:rPr>
              <a:t>void* operator new[](size_t sz) {</a:t>
            </a:r>
          </a:p>
          <a:p>
            <a:pPr lvl="1" indent="830263">
              <a:spcBef>
                <a:spcPts val="0"/>
              </a:spcBef>
              <a:buNone/>
            </a:pPr>
            <a:r>
              <a:rPr lang="en-US" sz="1800">
                <a:latin typeface="Courier New" pitchFamily="49" charset="0"/>
                <a:cs typeface="Courier New" pitchFamily="49" charset="0"/>
              </a:rPr>
              <a:t>return malloc(sz);</a:t>
            </a:r>
          </a:p>
          <a:p>
            <a:pPr lvl="1" indent="366713">
              <a:spcBef>
                <a:spcPts val="0"/>
              </a:spcBef>
              <a:buNone/>
            </a:pPr>
            <a:r>
              <a:rPr lang="en-US" sz="1800">
                <a:latin typeface="Courier New" pitchFamily="49" charset="0"/>
                <a:cs typeface="Courier New" pitchFamily="49" charset="0"/>
              </a:rPr>
              <a:t>}</a:t>
            </a:r>
          </a:p>
          <a:p>
            <a:pPr lvl="1" indent="366713">
              <a:spcBef>
                <a:spcPts val="0"/>
              </a:spcBef>
              <a:buNone/>
            </a:pPr>
            <a:r>
              <a:rPr lang="en-US" sz="1800">
                <a:latin typeface="Courier New" pitchFamily="49" charset="0"/>
                <a:cs typeface="Courier New" pitchFamily="49" charset="0"/>
              </a:rPr>
              <a:t>void operator delete(void* p) {</a:t>
            </a:r>
          </a:p>
          <a:p>
            <a:pPr lvl="1" indent="830263">
              <a:spcBef>
                <a:spcPts val="0"/>
              </a:spcBef>
              <a:buNone/>
            </a:pPr>
            <a:r>
              <a:rPr lang="en-US" sz="1800">
                <a:latin typeface="Courier New" pitchFamily="49" charset="0"/>
                <a:cs typeface="Courier New" pitchFamily="49" charset="0"/>
              </a:rPr>
              <a:t>free(p);</a:t>
            </a:r>
          </a:p>
          <a:p>
            <a:pPr lvl="1" indent="366713">
              <a:spcBef>
                <a:spcPts val="0"/>
              </a:spcBef>
              <a:buNone/>
            </a:pPr>
            <a:r>
              <a:rPr lang="en-US" sz="1800">
                <a:latin typeface="Courier New" pitchFamily="49" charset="0"/>
                <a:cs typeface="Courier New" pitchFamily="49" charset="0"/>
              </a:rPr>
              <a:t>}</a:t>
            </a:r>
          </a:p>
          <a:p>
            <a:pPr lvl="1" indent="366713">
              <a:spcBef>
                <a:spcPts val="0"/>
              </a:spcBef>
              <a:buNone/>
            </a:pPr>
            <a:r>
              <a:rPr lang="en-US" sz="1800">
                <a:latin typeface="Courier New" pitchFamily="49" charset="0"/>
                <a:cs typeface="Courier New" pitchFamily="49" charset="0"/>
              </a:rPr>
              <a:t>void operator delete[](void* p) {</a:t>
            </a:r>
          </a:p>
          <a:p>
            <a:pPr lvl="1" indent="830263">
              <a:spcBef>
                <a:spcPts val="0"/>
              </a:spcBef>
              <a:buNone/>
            </a:pPr>
            <a:r>
              <a:rPr lang="en-US" sz="1800">
                <a:latin typeface="Courier New" pitchFamily="49" charset="0"/>
                <a:cs typeface="Courier New" pitchFamily="49" charset="0"/>
              </a:rPr>
              <a:t>free(p);</a:t>
            </a:r>
          </a:p>
          <a:p>
            <a:pPr lvl="1" indent="366713">
              <a:spcBef>
                <a:spcPts val="0"/>
              </a:spcBef>
              <a:buNone/>
            </a:pPr>
            <a:r>
              <a:rPr lang="en-US" sz="1800">
                <a:latin typeface="Courier New" pitchFamily="49" charset="0"/>
                <a:cs typeface="Courier New" pitchFamily="49" charset="0"/>
              </a:rPr>
              <a:t>}</a:t>
            </a:r>
          </a:p>
          <a:p>
            <a:pPr lvl="1">
              <a:spcBef>
                <a:spcPts val="0"/>
              </a:spcBef>
              <a:buNone/>
            </a:pPr>
            <a:r>
              <a:rPr lang="en-US" sz="1800">
                <a:latin typeface="Courier New" pitchFamily="49" charset="0"/>
                <a:cs typeface="Courier New" pitchFamily="49" charset="0"/>
              </a:rPr>
              <a:t>	};</a:t>
            </a:r>
          </a:p>
          <a:p>
            <a:endParaRPr lang="en-US" sz="2000"/>
          </a:p>
        </p:txBody>
      </p:sp>
      <p:sp>
        <p:nvSpPr>
          <p:cNvPr id="4" name="Slide Number Placeholder 3"/>
          <p:cNvSpPr>
            <a:spLocks noGrp="1"/>
          </p:cNvSpPr>
          <p:nvPr>
            <p:ph type="sldNum" sz="quarter" idx="4"/>
          </p:nvPr>
        </p:nvSpPr>
        <p:spPr/>
        <p:txBody>
          <a:bodyPr/>
          <a:lstStyle/>
          <a:p>
            <a:fld id="{BC24317B-5122-4A99-A6E9-FA23C146A7E0}" type="slidenum">
              <a:rPr lang="en-US" smtClean="0"/>
              <a:pPr/>
              <a:t>17</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toán tử đặc biệt khác tự tìm hiểu thêm</a:t>
            </a:r>
          </a:p>
        </p:txBody>
      </p:sp>
      <p:sp>
        <p:nvSpPr>
          <p:cNvPr id="3" name="Content Placeholder 2"/>
          <p:cNvSpPr>
            <a:spLocks noGrp="1"/>
          </p:cNvSpPr>
          <p:nvPr>
            <p:ph sz="quarter" idx="1"/>
          </p:nvPr>
        </p:nvSpPr>
        <p:spPr/>
        <p:txBody>
          <a:bodyPr/>
          <a:lstStyle/>
          <a:p>
            <a:r>
              <a:rPr lang="en-US"/>
              <a:t>Toán tử gọi hàm: p(x, y)</a:t>
            </a:r>
          </a:p>
          <a:p>
            <a:r>
              <a:rPr lang="en-US"/>
              <a:t>Toán tử chỉ số: arr[i]</a:t>
            </a:r>
          </a:p>
          <a:p>
            <a:r>
              <a:rPr lang="en-US"/>
              <a:t>Toán tử phảy: a, b</a:t>
            </a:r>
          </a:p>
          <a:p>
            <a:r>
              <a:rPr lang="en-US"/>
              <a:t>Toán tử tham chiếu: *ptr</a:t>
            </a:r>
          </a:p>
          <a:p>
            <a:r>
              <a:rPr lang="en-US"/>
              <a:t>Toán tử lấy phần tử: pnt-&gt;mem</a:t>
            </a:r>
          </a:p>
          <a:p>
            <a:r>
              <a:rPr lang="en-US"/>
              <a:t>Toán tử con trỏ tới thành phần (pointer to a member): obj-&gt;*mem</a:t>
            </a:r>
          </a:p>
          <a:p>
            <a:r>
              <a:rPr lang="en-US"/>
              <a:t>Toán tử new có địa chỉ (placement new): new (p)[n]</a:t>
            </a:r>
          </a:p>
        </p:txBody>
      </p:sp>
      <p:sp>
        <p:nvSpPr>
          <p:cNvPr id="4" name="Slide Number Placeholder 3"/>
          <p:cNvSpPr>
            <a:spLocks noGrp="1"/>
          </p:cNvSpPr>
          <p:nvPr>
            <p:ph type="sldNum" sz="quarter" idx="4"/>
          </p:nvPr>
        </p:nvSpPr>
        <p:spPr/>
        <p:txBody>
          <a:bodyPr/>
          <a:lstStyle/>
          <a:p>
            <a:fld id="{BC24317B-5122-4A99-A6E9-FA23C146A7E0}" type="slidenum">
              <a:rPr lang="en-US" smtClean="0"/>
              <a:pPr/>
              <a:t>18</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cout, cin và toán tử xuất/nhập</a:t>
            </a:r>
          </a:p>
        </p:txBody>
      </p:sp>
      <p:sp>
        <p:nvSpPr>
          <p:cNvPr id="3" name="Content Placeholder 2"/>
          <p:cNvSpPr>
            <a:spLocks noGrp="1"/>
          </p:cNvSpPr>
          <p:nvPr>
            <p:ph sz="quarter" idx="1"/>
          </p:nvPr>
        </p:nvSpPr>
        <p:spPr>
          <a:xfrm>
            <a:off x="457200" y="1219200"/>
            <a:ext cx="8305800" cy="4937760"/>
          </a:xfrm>
        </p:spPr>
        <p:txBody>
          <a:bodyPr/>
          <a:lstStyle/>
          <a:p>
            <a:r>
              <a:rPr lang="en-US" sz="2000"/>
              <a:t>cout, cin là hai đối tượng thuộc các lớp ostream và istream. Các toán tử &lt;&lt; và &gt;&gt; đã được định nghĩa chồng dùng để xuất/nhập.</a:t>
            </a:r>
          </a:p>
          <a:p>
            <a:r>
              <a:rPr lang="en-US" sz="2000"/>
              <a:t>Ví dụ: </a:t>
            </a:r>
            <a:r>
              <a:rPr lang="en-US" sz="2000" baseline="30000"/>
              <a:t>(</a:t>
            </a:r>
            <a:r>
              <a:rPr lang="en-US" sz="2000" baseline="30000">
                <a:sym typeface="Wingdings"/>
              </a:rPr>
              <a:t></a:t>
            </a:r>
            <a:r>
              <a:rPr lang="en-US" sz="2000" baseline="30000"/>
              <a:t>)</a:t>
            </a:r>
          </a:p>
          <a:p>
            <a:pPr lvl="2">
              <a:spcBef>
                <a:spcPts val="0"/>
              </a:spcBef>
            </a:pPr>
            <a:r>
              <a:rPr lang="en-US" sz="1700">
                <a:latin typeface="Courier New" pitchFamily="49" charset="0"/>
                <a:cs typeface="Courier New" pitchFamily="49" charset="0"/>
              </a:rPr>
              <a:t>ostream&amp; operator &lt;&lt;(int x) {...}</a:t>
            </a:r>
          </a:p>
          <a:p>
            <a:pPr lvl="2" indent="-17463">
              <a:spcBef>
                <a:spcPts val="0"/>
              </a:spcBef>
              <a:buNone/>
            </a:pPr>
            <a:r>
              <a:rPr lang="en-US" sz="1700">
                <a:latin typeface="Courier New" pitchFamily="49" charset="0"/>
                <a:cs typeface="Courier New" pitchFamily="49" charset="0"/>
              </a:rPr>
              <a:t>ostream&amp; operator &lt;&lt;(float x) {...}</a:t>
            </a:r>
          </a:p>
          <a:p>
            <a:pPr lvl="2" indent="-17463">
              <a:spcBef>
                <a:spcPts val="0"/>
              </a:spcBef>
              <a:buNone/>
            </a:pPr>
            <a:r>
              <a:rPr lang="en-US" sz="1700">
                <a:latin typeface="Courier New" pitchFamily="49" charset="0"/>
                <a:cs typeface="Courier New" pitchFamily="49" charset="0"/>
              </a:rPr>
              <a:t>ostream&amp; operator &lt;&lt;(double x) {...}</a:t>
            </a:r>
          </a:p>
          <a:p>
            <a:pPr lvl="2" indent="-17463">
              <a:spcBef>
                <a:spcPts val="0"/>
              </a:spcBef>
              <a:buNone/>
            </a:pPr>
            <a:r>
              <a:rPr lang="en-US" sz="1700">
                <a:latin typeface="Courier New" pitchFamily="49" charset="0"/>
                <a:cs typeface="Courier New" pitchFamily="49" charset="0"/>
              </a:rPr>
              <a:t>ostream&amp; operator &lt;&lt;(char x) {...}</a:t>
            </a:r>
          </a:p>
          <a:p>
            <a:pPr lvl="2" indent="-17463">
              <a:spcBef>
                <a:spcPts val="0"/>
              </a:spcBef>
              <a:buNone/>
            </a:pPr>
            <a:r>
              <a:rPr lang="en-US" sz="1700">
                <a:latin typeface="Courier New" pitchFamily="49" charset="0"/>
                <a:cs typeface="Courier New" pitchFamily="49" charset="0"/>
              </a:rPr>
              <a:t>ostream&amp; operator &lt;&lt;(const char* s) {...}</a:t>
            </a:r>
          </a:p>
          <a:p>
            <a:pPr lvl="2" indent="-17463">
              <a:spcBef>
                <a:spcPts val="0"/>
              </a:spcBef>
              <a:buNone/>
            </a:pPr>
            <a:r>
              <a:rPr lang="en-US" sz="1700">
                <a:latin typeface="Courier New" pitchFamily="49" charset="0"/>
                <a:cs typeface="Courier New" pitchFamily="49" charset="0"/>
              </a:rPr>
              <a:t>...</a:t>
            </a:r>
          </a:p>
          <a:p>
            <a:pPr lvl="2" indent="-17463">
              <a:spcBef>
                <a:spcPts val="0"/>
              </a:spcBef>
              <a:buNone/>
            </a:pPr>
            <a:r>
              <a:rPr lang="en-US" sz="1700">
                <a:latin typeface="Courier New" pitchFamily="49" charset="0"/>
                <a:cs typeface="Courier New" pitchFamily="49" charset="0"/>
              </a:rPr>
              <a:t>istream&amp; operator &gt;&gt;(int&amp; x) {...}</a:t>
            </a:r>
          </a:p>
          <a:p>
            <a:pPr lvl="2" indent="-17463">
              <a:spcBef>
                <a:spcPts val="0"/>
              </a:spcBef>
              <a:buNone/>
            </a:pPr>
            <a:r>
              <a:rPr lang="en-US" sz="1700">
                <a:latin typeface="Courier New" pitchFamily="49" charset="0"/>
                <a:cs typeface="Courier New" pitchFamily="49" charset="0"/>
              </a:rPr>
              <a:t>istream&amp; operator &gt;&gt;(float&amp; x) {...}</a:t>
            </a:r>
          </a:p>
          <a:p>
            <a:pPr lvl="2" indent="-17463">
              <a:spcBef>
                <a:spcPts val="0"/>
              </a:spcBef>
              <a:buNone/>
            </a:pPr>
            <a:r>
              <a:rPr lang="en-US" sz="1700">
                <a:latin typeface="Courier New" pitchFamily="49" charset="0"/>
                <a:cs typeface="Courier New" pitchFamily="49" charset="0"/>
              </a:rPr>
              <a:t>istream&amp; operator &gt;&gt;(double&amp; x) {...}</a:t>
            </a:r>
          </a:p>
          <a:p>
            <a:pPr lvl="2" indent="-17463">
              <a:spcBef>
                <a:spcPts val="0"/>
              </a:spcBef>
              <a:buNone/>
            </a:pPr>
            <a:r>
              <a:rPr lang="en-US" sz="1700">
                <a:latin typeface="Courier New" pitchFamily="49" charset="0"/>
                <a:cs typeface="Courier New" pitchFamily="49" charset="0"/>
              </a:rPr>
              <a:t>istream&amp; operator &gt;&gt;(char&amp; x) {...}</a:t>
            </a:r>
          </a:p>
          <a:p>
            <a:pPr lvl="2" indent="-17463">
              <a:spcBef>
                <a:spcPts val="0"/>
              </a:spcBef>
              <a:buNone/>
            </a:pPr>
            <a:r>
              <a:rPr lang="en-US" sz="1700">
                <a:latin typeface="Courier New" pitchFamily="49" charset="0"/>
                <a:cs typeface="Courier New" pitchFamily="49" charset="0"/>
              </a:rPr>
              <a:t>istream&amp; operator &gt;&gt;(char* s) {...}</a:t>
            </a:r>
          </a:p>
          <a:p>
            <a:pPr lvl="2" indent="-17463">
              <a:spcBef>
                <a:spcPts val="0"/>
              </a:spcBef>
              <a:buNone/>
            </a:pPr>
            <a:r>
              <a:rPr lang="en-US" sz="1700">
                <a:latin typeface="Courier New" pitchFamily="49" charset="0"/>
                <a:cs typeface="Courier New" pitchFamily="49" charset="0"/>
              </a:rPr>
              <a:t>...</a:t>
            </a:r>
          </a:p>
        </p:txBody>
      </p:sp>
      <p:sp>
        <p:nvSpPr>
          <p:cNvPr id="4" name="Slide Number Placeholder 3"/>
          <p:cNvSpPr>
            <a:spLocks noGrp="1"/>
          </p:cNvSpPr>
          <p:nvPr>
            <p:ph type="sldNum" sz="quarter" idx="4"/>
          </p:nvPr>
        </p:nvSpPr>
        <p:spPr/>
        <p:txBody>
          <a:bodyPr/>
          <a:lstStyle/>
          <a:p>
            <a:fld id="{BC24317B-5122-4A99-A6E9-FA23C146A7E0}" type="slidenum">
              <a:rPr lang="en-US" smtClean="0"/>
              <a:pPr/>
              <a:t>19</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
        <p:nvSpPr>
          <p:cNvPr id="7" name="TextBox 6"/>
          <p:cNvSpPr txBox="1"/>
          <p:nvPr/>
        </p:nvSpPr>
        <p:spPr>
          <a:xfrm>
            <a:off x="457200" y="5867400"/>
            <a:ext cx="8229600" cy="461665"/>
          </a:xfrm>
          <a:prstGeom prst="rect">
            <a:avLst/>
          </a:prstGeom>
          <a:noFill/>
        </p:spPr>
        <p:txBody>
          <a:bodyPr wrap="square" lIns="0" rIns="0" rtlCol="0">
            <a:spAutoFit/>
          </a:bodyPr>
          <a:lstStyle/>
          <a:p>
            <a:r>
              <a:rPr lang="en-US" sz="1200" baseline="30000">
                <a:latin typeface="Wingdings" pitchFamily="2" charset="2"/>
              </a:rPr>
              <a:t></a:t>
            </a:r>
            <a:r>
              <a:rPr lang="en-US" sz="1200"/>
              <a:t> Ví dụ ở đây chỉ mang tính chất minh hoạ. Trên thực tế các lớp ostream và istream được định nghĩa không hoàn toàn giống như ở đây. Xem thêm ở phần về STL.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Chồng hàm</a:t>
            </a:r>
            <a:endParaRPr lang="vi-VN" dirty="0"/>
          </a:p>
        </p:txBody>
      </p:sp>
      <p:sp>
        <p:nvSpPr>
          <p:cNvPr id="7" name="Content Placeholder 6"/>
          <p:cNvSpPr>
            <a:spLocks noGrp="1"/>
          </p:cNvSpPr>
          <p:nvPr>
            <p:ph sz="quarter" idx="1"/>
          </p:nvPr>
        </p:nvSpPr>
        <p:spPr/>
        <p:txBody>
          <a:bodyPr/>
          <a:lstStyle/>
          <a:p>
            <a:r>
              <a:rPr lang="en-US" sz="2000" dirty="0"/>
              <a:t>C++ </a:t>
            </a:r>
            <a:r>
              <a:rPr lang="en-US" sz="2000" dirty="0" err="1"/>
              <a:t>cho</a:t>
            </a:r>
            <a:r>
              <a:rPr lang="en-US" sz="2000" dirty="0"/>
              <a:t> </a:t>
            </a:r>
            <a:r>
              <a:rPr lang="en-US" sz="2000" dirty="0" err="1"/>
              <a:t>phép</a:t>
            </a:r>
            <a:r>
              <a:rPr lang="en-US" sz="2000" dirty="0"/>
              <a:t> </a:t>
            </a:r>
            <a:r>
              <a:rPr lang="en-US" sz="2000" dirty="0" err="1"/>
              <a:t>nhiều</a:t>
            </a:r>
            <a:r>
              <a:rPr lang="en-US" sz="2000" dirty="0"/>
              <a:t> </a:t>
            </a:r>
            <a:r>
              <a:rPr lang="en-US" sz="2000" err="1"/>
              <a:t>hàm</a:t>
            </a:r>
            <a:r>
              <a:rPr lang="en-US" sz="2000"/>
              <a:t> trong cùng một phạm vi (toàn cục, trong cùng namespace, hàm static trong một file nguồn,...) có </a:t>
            </a:r>
            <a:r>
              <a:rPr lang="en-US" sz="2000" dirty="0" err="1"/>
              <a:t>thể</a:t>
            </a:r>
            <a:r>
              <a:rPr lang="en-US" sz="2000" dirty="0"/>
              <a:t> </a:t>
            </a:r>
            <a:r>
              <a:rPr lang="en-US" sz="2000" dirty="0" err="1"/>
              <a:t>có</a:t>
            </a:r>
            <a:r>
              <a:rPr lang="en-US" sz="2000" dirty="0"/>
              <a:t> </a:t>
            </a:r>
            <a:r>
              <a:rPr lang="en-US" sz="2000" dirty="0" err="1"/>
              <a:t>trùng</a:t>
            </a:r>
            <a:r>
              <a:rPr lang="en-US" sz="2000" dirty="0"/>
              <a:t> </a:t>
            </a:r>
            <a:r>
              <a:rPr lang="en-US" sz="2000" dirty="0" err="1"/>
              <a:t>tên</a:t>
            </a:r>
            <a:r>
              <a:rPr lang="en-US" sz="2000" dirty="0"/>
              <a:t>, </a:t>
            </a:r>
            <a:r>
              <a:rPr lang="en-US" sz="2000" dirty="0" err="1"/>
              <a:t>nhưng</a:t>
            </a:r>
            <a:r>
              <a:rPr lang="en-US" sz="2000" dirty="0"/>
              <a:t> </a:t>
            </a:r>
            <a:r>
              <a:rPr lang="en-US" sz="2000" dirty="0" err="1"/>
              <a:t>phải</a:t>
            </a:r>
            <a:r>
              <a:rPr lang="en-US" sz="2000" dirty="0"/>
              <a:t> </a:t>
            </a:r>
            <a:r>
              <a:rPr lang="en-US" sz="2000" dirty="0" err="1">
                <a:solidFill>
                  <a:srgbClr val="FF0000"/>
                </a:solidFill>
              </a:rPr>
              <a:t>khác</a:t>
            </a:r>
            <a:r>
              <a:rPr lang="en-US" sz="2000" dirty="0">
                <a:solidFill>
                  <a:srgbClr val="FF0000"/>
                </a:solidFill>
              </a:rPr>
              <a:t> </a:t>
            </a:r>
            <a:r>
              <a:rPr lang="en-US" sz="2000" dirty="0" err="1">
                <a:solidFill>
                  <a:srgbClr val="FF0000"/>
                </a:solidFill>
              </a:rPr>
              <a:t>nhau</a:t>
            </a:r>
            <a:r>
              <a:rPr lang="en-US" sz="2000" dirty="0">
                <a:solidFill>
                  <a:srgbClr val="FF0000"/>
                </a:solidFill>
              </a:rPr>
              <a:t> </a:t>
            </a:r>
            <a:r>
              <a:rPr lang="en-US" sz="2000" dirty="0" err="1">
                <a:solidFill>
                  <a:srgbClr val="FF0000"/>
                </a:solidFill>
              </a:rPr>
              <a:t>về</a:t>
            </a:r>
            <a:r>
              <a:rPr lang="en-US" sz="2000" dirty="0">
                <a:solidFill>
                  <a:srgbClr val="FF0000"/>
                </a:solidFill>
              </a:rPr>
              <a:t> </a:t>
            </a:r>
            <a:r>
              <a:rPr lang="en-US" sz="2000" dirty="0" err="1">
                <a:solidFill>
                  <a:srgbClr val="FF0000"/>
                </a:solidFill>
              </a:rPr>
              <a:t>các</a:t>
            </a:r>
            <a:r>
              <a:rPr lang="en-US" sz="2000" dirty="0">
                <a:solidFill>
                  <a:srgbClr val="FF0000"/>
                </a:solidFill>
              </a:rPr>
              <a:t> </a:t>
            </a:r>
            <a:r>
              <a:rPr lang="en-US" sz="2000" dirty="0" err="1">
                <a:solidFill>
                  <a:srgbClr val="FF0000"/>
                </a:solidFill>
              </a:rPr>
              <a:t>tham</a:t>
            </a:r>
            <a:r>
              <a:rPr lang="en-US" sz="2000" dirty="0">
                <a:solidFill>
                  <a:srgbClr val="FF0000"/>
                </a:solidFill>
              </a:rPr>
              <a:t> </a:t>
            </a:r>
            <a:r>
              <a:rPr lang="en-US" sz="2000" err="1">
                <a:solidFill>
                  <a:srgbClr val="FF0000"/>
                </a:solidFill>
              </a:rPr>
              <a:t>số</a:t>
            </a:r>
            <a:r>
              <a:rPr lang="en-US" sz="2000">
                <a:solidFill>
                  <a:srgbClr val="FF0000"/>
                </a:solidFill>
              </a:rPr>
              <a:t> gọi</a:t>
            </a:r>
            <a:r>
              <a:rPr lang="en-US" sz="2000"/>
              <a:t> (số tham số, kiểu từng tham số)</a:t>
            </a:r>
          </a:p>
          <a:p>
            <a:pPr marL="617538" lvl="1" indent="-342900">
              <a:spcBef>
                <a:spcPts val="0"/>
              </a:spcBef>
              <a:buClr>
                <a:srgbClr val="334D63"/>
              </a:buClr>
              <a:buFont typeface="+mj-lt"/>
              <a:buAutoNum type="arabicPeriod"/>
            </a:pPr>
            <a:r>
              <a:rPr lang="en-US" sz="1700">
                <a:latin typeface="Courier New" pitchFamily="49" charset="0"/>
                <a:cs typeface="Courier New" pitchFamily="49" charset="0"/>
              </a:rPr>
              <a:t>int compare(int n1, int n2);</a:t>
            </a:r>
          </a:p>
          <a:p>
            <a:pPr marL="617538" lvl="1" indent="-342900">
              <a:spcBef>
                <a:spcPts val="0"/>
              </a:spcBef>
              <a:buClr>
                <a:srgbClr val="334D63"/>
              </a:buClr>
              <a:buFont typeface="+mj-lt"/>
              <a:buAutoNum type="arabicPeriod"/>
            </a:pPr>
            <a:r>
              <a:rPr lang="en-US" sz="1700">
                <a:latin typeface="Courier New" pitchFamily="49" charset="0"/>
                <a:cs typeface="Courier New" pitchFamily="49" charset="0"/>
              </a:rPr>
              <a:t>int compare(float x1, float x2);</a:t>
            </a:r>
          </a:p>
          <a:p>
            <a:pPr marL="617538" lvl="1" indent="-342900">
              <a:spcBef>
                <a:spcPts val="0"/>
              </a:spcBef>
              <a:buClr>
                <a:srgbClr val="334D63"/>
              </a:buClr>
              <a:buFont typeface="+mj-lt"/>
              <a:buAutoNum type="arabicPeriod"/>
            </a:pPr>
            <a:r>
              <a:rPr lang="en-US" sz="1700">
                <a:latin typeface="Courier New" pitchFamily="49" charset="0"/>
                <a:cs typeface="Courier New" pitchFamily="49" charset="0"/>
              </a:rPr>
              <a:t>bool compare(float x1, float x2);    // lỗi</a:t>
            </a:r>
          </a:p>
          <a:p>
            <a:pPr marL="617538" lvl="1" indent="-342900">
              <a:spcBef>
                <a:spcPts val="0"/>
              </a:spcBef>
              <a:buClr>
                <a:srgbClr val="334D63"/>
              </a:buClr>
              <a:buFont typeface="+mj-lt"/>
              <a:buAutoNum type="arabicPeriod"/>
            </a:pPr>
            <a:r>
              <a:rPr lang="en-US" sz="1700">
                <a:latin typeface="Courier New" pitchFamily="49" charset="0"/>
                <a:cs typeface="Courier New" pitchFamily="49" charset="0"/>
              </a:rPr>
              <a:t>int compare(string&amp; s1, string&amp; s2);</a:t>
            </a:r>
          </a:p>
          <a:p>
            <a:pPr marL="617538" lvl="1" indent="-342900">
              <a:spcBef>
                <a:spcPts val="0"/>
              </a:spcBef>
              <a:buClr>
                <a:srgbClr val="334D63"/>
              </a:buClr>
              <a:buFont typeface="+mj-lt"/>
              <a:buAutoNum type="arabicPeriod"/>
            </a:pPr>
            <a:r>
              <a:rPr lang="en-US" sz="1700">
                <a:latin typeface="Courier New" pitchFamily="49" charset="0"/>
                <a:cs typeface="Courier New" pitchFamily="49" charset="0"/>
              </a:rPr>
              <a:t>int compare(const string&amp; s1, const string&amp; s2);</a:t>
            </a:r>
          </a:p>
          <a:p>
            <a:r>
              <a:rPr lang="en-US" sz="2000"/>
              <a:t>Để xác định đúng hàm gọi, trình biên dịch sẽ ưu tiên hàm có các kiểu tham số chính xác như các tham số khi gọi, nếu không có thì sẽ dùng hàm nào mà các tham số có thể chuyển kiểu được sang</a:t>
            </a:r>
          </a:p>
          <a:p>
            <a:pPr lvl="1" indent="85725">
              <a:spcBef>
                <a:spcPts val="0"/>
              </a:spcBef>
              <a:buNone/>
            </a:pPr>
            <a:r>
              <a:rPr lang="en-US" sz="1700">
                <a:latin typeface="Courier New" pitchFamily="49" charset="0"/>
                <a:cs typeface="Courier New" pitchFamily="49" charset="0"/>
              </a:rPr>
              <a:t>string ss1("xyz"), ss2("mpnq");</a:t>
            </a:r>
          </a:p>
          <a:p>
            <a:pPr lvl="1" indent="85725">
              <a:spcBef>
                <a:spcPts val="0"/>
              </a:spcBef>
              <a:buNone/>
            </a:pPr>
            <a:r>
              <a:rPr lang="en-US" sz="1700">
                <a:latin typeface="Courier New" pitchFamily="49" charset="0"/>
                <a:cs typeface="Courier New" pitchFamily="49" charset="0"/>
              </a:rPr>
              <a:t>const string cs("aaa");</a:t>
            </a:r>
          </a:p>
          <a:p>
            <a:pPr lvl="1" indent="85725">
              <a:spcBef>
                <a:spcPts val="0"/>
              </a:spcBef>
              <a:buNone/>
            </a:pPr>
            <a:r>
              <a:rPr lang="en-US" sz="1700">
                <a:latin typeface="Courier New" pitchFamily="49" charset="0"/>
                <a:cs typeface="Courier New" pitchFamily="49" charset="0"/>
              </a:rPr>
              <a:t>compare(1.3, 2.5);        // lỗi</a:t>
            </a:r>
          </a:p>
          <a:p>
            <a:pPr lvl="1" indent="85725">
              <a:spcBef>
                <a:spcPts val="0"/>
              </a:spcBef>
              <a:buNone/>
            </a:pPr>
            <a:r>
              <a:rPr lang="en-US" sz="1700">
                <a:latin typeface="Courier New" pitchFamily="49" charset="0"/>
                <a:cs typeface="Courier New" pitchFamily="49" charset="0"/>
              </a:rPr>
              <a:t>compare("abcd", "12345"); // hàm 5</a:t>
            </a:r>
          </a:p>
          <a:p>
            <a:pPr lvl="1" indent="85725">
              <a:spcBef>
                <a:spcPts val="0"/>
              </a:spcBef>
              <a:buNone/>
            </a:pPr>
            <a:r>
              <a:rPr lang="en-US" sz="1700">
                <a:latin typeface="Courier New" pitchFamily="49" charset="0"/>
                <a:cs typeface="Courier New" pitchFamily="49" charset="0"/>
              </a:rPr>
              <a:t>compare(ss1, ss2);        // hàm 4</a:t>
            </a:r>
          </a:p>
          <a:p>
            <a:pPr lvl="1" indent="85725">
              <a:spcBef>
                <a:spcPts val="0"/>
              </a:spcBef>
              <a:buNone/>
            </a:pPr>
            <a:r>
              <a:rPr lang="en-US" sz="1700">
                <a:latin typeface="Courier New" pitchFamily="49" charset="0"/>
                <a:cs typeface="Courier New" pitchFamily="49" charset="0"/>
              </a:rPr>
              <a:t>compare(ss1, cs);         // hàm 5</a:t>
            </a:r>
            <a:endParaRPr lang="vi-VN" sz="1700" dirty="0">
              <a:latin typeface="Courier New" pitchFamily="49" charset="0"/>
              <a:cs typeface="Courier New" pitchFamily="49" charset="0"/>
            </a:endParaRPr>
          </a:p>
        </p:txBody>
      </p:sp>
      <p:sp>
        <p:nvSpPr>
          <p:cNvPr id="4" name="Slide Number Placeholder 3"/>
          <p:cNvSpPr>
            <a:spLocks noGrp="1"/>
          </p:cNvSpPr>
          <p:nvPr>
            <p:ph type="sldNum" sz="quarter" idx="4"/>
          </p:nvPr>
        </p:nvSpPr>
        <p:spPr/>
        <p:txBody>
          <a:bodyPr/>
          <a:lstStyle/>
          <a:p>
            <a:fld id="{26B269CE-12F4-4F4F-BF2F-21E0A343DA44}" type="slidenum">
              <a:rPr lang="en-US" smtClean="0"/>
              <a:pPr/>
              <a:t>2</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Chồng toán tử &lt;&lt; và &gt;&gt; để xuất/nhập</a:t>
            </a:r>
          </a:p>
        </p:txBody>
      </p:sp>
      <p:sp>
        <p:nvSpPr>
          <p:cNvPr id="3" name="Content Placeholder 2"/>
          <p:cNvSpPr>
            <a:spLocks noGrp="1"/>
          </p:cNvSpPr>
          <p:nvPr>
            <p:ph sz="quarter" idx="1"/>
          </p:nvPr>
        </p:nvSpPr>
        <p:spPr/>
        <p:txBody>
          <a:bodyPr/>
          <a:lstStyle/>
          <a:p>
            <a:r>
              <a:rPr lang="en-US" sz="2000" dirty="0" err="1"/>
              <a:t>Muốn</a:t>
            </a:r>
            <a:r>
              <a:rPr lang="en-US" sz="2000" dirty="0"/>
              <a:t> </a:t>
            </a:r>
            <a:r>
              <a:rPr lang="en-US" sz="2000" dirty="0" err="1"/>
              <a:t>các</a:t>
            </a:r>
            <a:r>
              <a:rPr lang="en-US" sz="2000" dirty="0"/>
              <a:t> </a:t>
            </a:r>
            <a:r>
              <a:rPr lang="en-US" sz="2000" dirty="0" err="1"/>
              <a:t>lớp</a:t>
            </a:r>
            <a:r>
              <a:rPr lang="en-US" sz="2000" dirty="0"/>
              <a:t> </a:t>
            </a:r>
            <a:r>
              <a:rPr lang="en-US" sz="2000" dirty="0" err="1"/>
              <a:t>mới</a:t>
            </a:r>
            <a:r>
              <a:rPr lang="en-US" sz="2000" dirty="0"/>
              <a:t> </a:t>
            </a:r>
            <a:r>
              <a:rPr lang="en-US" sz="2000" dirty="0" err="1"/>
              <a:t>tạo</a:t>
            </a:r>
            <a:r>
              <a:rPr lang="en-US" sz="2000" dirty="0"/>
              <a:t> </a:t>
            </a:r>
            <a:r>
              <a:rPr lang="en-US" sz="2000" dirty="0" err="1"/>
              <a:t>ra</a:t>
            </a:r>
            <a:r>
              <a:rPr lang="en-US" sz="2000" dirty="0"/>
              <a:t> </a:t>
            </a:r>
            <a:r>
              <a:rPr lang="en-US" sz="2000" dirty="0" err="1"/>
              <a:t>có</a:t>
            </a:r>
            <a:r>
              <a:rPr lang="en-US" sz="2000" dirty="0"/>
              <a:t> </a:t>
            </a:r>
            <a:r>
              <a:rPr lang="en-US" sz="2000" dirty="0" err="1"/>
              <a:t>thể</a:t>
            </a:r>
            <a:r>
              <a:rPr lang="en-US" sz="2000" dirty="0"/>
              <a:t> </a:t>
            </a:r>
            <a:r>
              <a:rPr lang="en-US" sz="2000" dirty="0" err="1"/>
              <a:t>dùng</a:t>
            </a:r>
            <a:r>
              <a:rPr lang="en-US" sz="2000" dirty="0"/>
              <a:t> </a:t>
            </a:r>
            <a:r>
              <a:rPr lang="en-US" sz="2000" dirty="0" err="1"/>
              <a:t>được</a:t>
            </a:r>
            <a:r>
              <a:rPr lang="en-US" sz="2000" dirty="0"/>
              <a:t> </a:t>
            </a:r>
            <a:r>
              <a:rPr lang="en-US" sz="2000" dirty="0" err="1"/>
              <a:t>với</a:t>
            </a:r>
            <a:r>
              <a:rPr lang="en-US" sz="2000" dirty="0"/>
              <a:t> </a:t>
            </a:r>
            <a:r>
              <a:rPr lang="en-US" sz="2000" dirty="0" err="1"/>
              <a:t>cout</a:t>
            </a:r>
            <a:r>
              <a:rPr lang="en-US" sz="2000" dirty="0"/>
              <a:t>, </a:t>
            </a:r>
            <a:r>
              <a:rPr lang="en-US" sz="2000" dirty="0" err="1"/>
              <a:t>cin</a:t>
            </a:r>
            <a:r>
              <a:rPr lang="en-US" sz="2000" dirty="0"/>
              <a:t> </a:t>
            </a:r>
            <a:r>
              <a:rPr lang="en-US" sz="2000" dirty="0" err="1"/>
              <a:t>thì</a:t>
            </a:r>
            <a:r>
              <a:rPr lang="en-US" sz="2000" dirty="0"/>
              <a:t> </a:t>
            </a:r>
            <a:r>
              <a:rPr lang="en-US" sz="2000" dirty="0" err="1"/>
              <a:t>định</a:t>
            </a:r>
            <a:r>
              <a:rPr lang="en-US" sz="2000" dirty="0"/>
              <a:t> </a:t>
            </a:r>
            <a:r>
              <a:rPr lang="en-US" sz="2000" dirty="0" err="1"/>
              <a:t>nghĩa</a:t>
            </a:r>
            <a:r>
              <a:rPr lang="en-US" sz="2000" dirty="0"/>
              <a:t> </a:t>
            </a:r>
            <a:r>
              <a:rPr lang="en-US" sz="2000" dirty="0" err="1"/>
              <a:t>chồng</a:t>
            </a:r>
            <a:r>
              <a:rPr lang="en-US" sz="2000" dirty="0"/>
              <a:t> </a:t>
            </a:r>
            <a:r>
              <a:rPr lang="en-US" sz="2000" dirty="0" err="1"/>
              <a:t>các</a:t>
            </a:r>
            <a:r>
              <a:rPr lang="en-US" sz="2000" dirty="0"/>
              <a:t> </a:t>
            </a:r>
            <a:r>
              <a:rPr lang="en-US" sz="2000" dirty="0" err="1"/>
              <a:t>toán</a:t>
            </a:r>
            <a:r>
              <a:rPr lang="en-US" sz="2000" dirty="0"/>
              <a:t> </a:t>
            </a:r>
            <a:r>
              <a:rPr lang="en-US" sz="2000" dirty="0" err="1"/>
              <a:t>tử</a:t>
            </a:r>
            <a:r>
              <a:rPr lang="en-US" sz="2000" dirty="0"/>
              <a:t> </a:t>
            </a:r>
            <a:r>
              <a:rPr lang="en-US" sz="2000" dirty="0" err="1"/>
              <a:t>này</a:t>
            </a:r>
            <a:r>
              <a:rPr lang="en-US" sz="2000" dirty="0"/>
              <a:t> </a:t>
            </a:r>
            <a:r>
              <a:rPr lang="en-US" sz="2000" dirty="0" err="1"/>
              <a:t>cho</a:t>
            </a:r>
            <a:r>
              <a:rPr lang="en-US" sz="2000" dirty="0"/>
              <a:t> </a:t>
            </a:r>
            <a:r>
              <a:rPr lang="en-US" sz="2000" dirty="0" err="1"/>
              <a:t>lớp</a:t>
            </a:r>
            <a:r>
              <a:rPr lang="en-US" sz="2000" dirty="0"/>
              <a:t> </a:t>
            </a:r>
            <a:r>
              <a:rPr lang="en-US" sz="2000" dirty="0" err="1"/>
              <a:t>đó</a:t>
            </a:r>
            <a:endParaRPr lang="en-US" sz="2000" dirty="0"/>
          </a:p>
          <a:p>
            <a:pPr lvl="2">
              <a:spcBef>
                <a:spcPts val="0"/>
              </a:spcBef>
            </a:pPr>
            <a:r>
              <a:rPr lang="en-US" sz="1700" dirty="0">
                <a:latin typeface="Courier New" pitchFamily="49" charset="0"/>
                <a:cs typeface="Courier New" pitchFamily="49" charset="0"/>
              </a:rPr>
              <a:t>class Vector {</a:t>
            </a:r>
          </a:p>
          <a:p>
            <a:pPr lvl="2" indent="555625">
              <a:spcBef>
                <a:spcPts val="0"/>
              </a:spcBef>
              <a:buNone/>
            </a:pPr>
            <a:r>
              <a:rPr lang="en-US" sz="1700" dirty="0">
                <a:latin typeface="Courier New" pitchFamily="49" charset="0"/>
                <a:cs typeface="Courier New" pitchFamily="49" charset="0"/>
              </a:rPr>
              <a:t>// </a:t>
            </a:r>
            <a:r>
              <a:rPr lang="en-US" sz="1700" dirty="0" err="1">
                <a:latin typeface="Courier New" pitchFamily="49" charset="0"/>
                <a:cs typeface="Courier New" pitchFamily="49" charset="0"/>
              </a:rPr>
              <a:t>khai</a:t>
            </a:r>
            <a:r>
              <a:rPr lang="en-US" sz="1700" dirty="0">
                <a:latin typeface="Courier New" pitchFamily="49" charset="0"/>
                <a:cs typeface="Courier New" pitchFamily="49" charset="0"/>
              </a:rPr>
              <a:t> </a:t>
            </a:r>
            <a:r>
              <a:rPr lang="en-US" sz="1700" dirty="0" err="1">
                <a:latin typeface="Courier New" pitchFamily="49" charset="0"/>
                <a:cs typeface="Courier New" pitchFamily="49" charset="0"/>
              </a:rPr>
              <a:t>báo</a:t>
            </a:r>
            <a:r>
              <a:rPr lang="en-US" sz="1700" dirty="0">
                <a:latin typeface="Courier New" pitchFamily="49" charset="0"/>
                <a:cs typeface="Courier New" pitchFamily="49" charset="0"/>
              </a:rPr>
              <a:t> friend </a:t>
            </a:r>
            <a:r>
              <a:rPr lang="en-US" sz="1700" dirty="0" err="1">
                <a:latin typeface="Courier New" pitchFamily="49" charset="0"/>
                <a:cs typeface="Courier New" pitchFamily="49" charset="0"/>
              </a:rPr>
              <a:t>cho</a:t>
            </a:r>
            <a:r>
              <a:rPr lang="en-US" sz="1700" dirty="0">
                <a:latin typeface="Courier New" pitchFamily="49" charset="0"/>
                <a:cs typeface="Courier New" pitchFamily="49" charset="0"/>
              </a:rPr>
              <a:t> </a:t>
            </a:r>
            <a:r>
              <a:rPr lang="en-US" sz="1700" dirty="0" err="1">
                <a:latin typeface="Courier New" pitchFamily="49" charset="0"/>
                <a:cs typeface="Courier New" pitchFamily="49" charset="0"/>
              </a:rPr>
              <a:t>các</a:t>
            </a:r>
            <a:r>
              <a:rPr lang="en-US" sz="1700" dirty="0">
                <a:latin typeface="Courier New" pitchFamily="49" charset="0"/>
                <a:cs typeface="Courier New" pitchFamily="49" charset="0"/>
              </a:rPr>
              <a:t> </a:t>
            </a:r>
            <a:r>
              <a:rPr lang="en-US" sz="1700" dirty="0" err="1">
                <a:latin typeface="Courier New" pitchFamily="49" charset="0"/>
                <a:cs typeface="Courier New" pitchFamily="49" charset="0"/>
              </a:rPr>
              <a:t>toán</a:t>
            </a:r>
            <a:r>
              <a:rPr lang="en-US" sz="1700" dirty="0">
                <a:latin typeface="Courier New" pitchFamily="49" charset="0"/>
                <a:cs typeface="Courier New" pitchFamily="49" charset="0"/>
              </a:rPr>
              <a:t> </a:t>
            </a:r>
            <a:r>
              <a:rPr lang="en-US" sz="1700" dirty="0" err="1">
                <a:latin typeface="Courier New" pitchFamily="49" charset="0"/>
                <a:cs typeface="Courier New" pitchFamily="49" charset="0"/>
              </a:rPr>
              <a:t>tử</a:t>
            </a:r>
            <a:endParaRPr lang="en-US" sz="1700" dirty="0">
              <a:latin typeface="Courier New" pitchFamily="49" charset="0"/>
              <a:cs typeface="Courier New" pitchFamily="49" charset="0"/>
            </a:endParaRPr>
          </a:p>
          <a:p>
            <a:pPr lvl="2">
              <a:spcBef>
                <a:spcPts val="0"/>
              </a:spcBef>
              <a:buNone/>
            </a:pPr>
            <a:r>
              <a:rPr lang="en-US" sz="1700" dirty="0">
                <a:latin typeface="Courier New" pitchFamily="49" charset="0"/>
                <a:cs typeface="Courier New" pitchFamily="49" charset="0"/>
              </a:rPr>
              <a:t>	};</a:t>
            </a:r>
          </a:p>
          <a:p>
            <a:pPr lvl="2" indent="-17463">
              <a:spcBef>
                <a:spcPts val="0"/>
              </a:spcBef>
              <a:buNone/>
            </a:pPr>
            <a:endParaRPr lang="en-US" sz="1700" dirty="0">
              <a:latin typeface="Courier New" pitchFamily="49" charset="0"/>
              <a:cs typeface="Courier New" pitchFamily="49" charset="0"/>
            </a:endParaRPr>
          </a:p>
          <a:p>
            <a:pPr lvl="2" indent="-17463">
              <a:spcBef>
                <a:spcPts val="0"/>
              </a:spcBef>
              <a:buNone/>
            </a:pPr>
            <a:r>
              <a:rPr lang="en-US" sz="1700" dirty="0" err="1">
                <a:latin typeface="Courier New" pitchFamily="49" charset="0"/>
                <a:cs typeface="Courier New" pitchFamily="49" charset="0"/>
              </a:rPr>
              <a:t>ostream</a:t>
            </a:r>
            <a:r>
              <a:rPr lang="en-US" sz="1700" dirty="0">
                <a:latin typeface="Courier New" pitchFamily="49" charset="0"/>
                <a:cs typeface="Courier New" pitchFamily="49" charset="0"/>
              </a:rPr>
              <a:t>&amp; operator &lt;&lt;(</a:t>
            </a:r>
            <a:r>
              <a:rPr lang="en-US" sz="1700" dirty="0" err="1">
                <a:latin typeface="Courier New" pitchFamily="49" charset="0"/>
                <a:cs typeface="Courier New" pitchFamily="49" charset="0"/>
              </a:rPr>
              <a:t>ostream</a:t>
            </a:r>
            <a:r>
              <a:rPr lang="en-US" sz="1700" dirty="0">
                <a:latin typeface="Courier New" pitchFamily="49" charset="0"/>
                <a:cs typeface="Courier New" pitchFamily="49" charset="0"/>
              </a:rPr>
              <a:t>&amp; s, </a:t>
            </a:r>
            <a:r>
              <a:rPr lang="en-US" sz="1700" dirty="0" err="1">
                <a:latin typeface="Courier New" pitchFamily="49" charset="0"/>
                <a:cs typeface="Courier New" pitchFamily="49" charset="0"/>
              </a:rPr>
              <a:t>const</a:t>
            </a:r>
            <a:r>
              <a:rPr lang="en-US" sz="1700" dirty="0">
                <a:latin typeface="Courier New" pitchFamily="49" charset="0"/>
                <a:cs typeface="Courier New" pitchFamily="49" charset="0"/>
              </a:rPr>
              <a:t> Vector&amp; v) {</a:t>
            </a:r>
          </a:p>
          <a:p>
            <a:pPr lvl="2" indent="-17463">
              <a:spcBef>
                <a:spcPts val="0"/>
              </a:spcBef>
              <a:buNone/>
            </a:pPr>
            <a:r>
              <a:rPr lang="en-US" sz="1700" dirty="0">
                <a:latin typeface="Courier New" pitchFamily="49" charset="0"/>
                <a:cs typeface="Courier New" pitchFamily="49" charset="0"/>
              </a:rPr>
              <a:t>  s &lt;&lt; '(' &lt;&lt; </a:t>
            </a:r>
            <a:r>
              <a:rPr lang="en-US" sz="1700" dirty="0" err="1">
                <a:latin typeface="Courier New" pitchFamily="49" charset="0"/>
                <a:cs typeface="Courier New" pitchFamily="49" charset="0"/>
              </a:rPr>
              <a:t>v.x</a:t>
            </a:r>
            <a:r>
              <a:rPr lang="en-US" sz="1700" dirty="0">
                <a:latin typeface="Courier New" pitchFamily="49" charset="0"/>
                <a:cs typeface="Courier New" pitchFamily="49" charset="0"/>
              </a:rPr>
              <a:t> &lt;&lt; ", " &lt;&lt; </a:t>
            </a:r>
            <a:r>
              <a:rPr lang="en-US" sz="1700" dirty="0" err="1">
                <a:latin typeface="Courier New" pitchFamily="49" charset="0"/>
                <a:cs typeface="Courier New" pitchFamily="49" charset="0"/>
              </a:rPr>
              <a:t>v.y</a:t>
            </a:r>
            <a:r>
              <a:rPr lang="en-US" sz="1700" dirty="0">
                <a:latin typeface="Courier New" pitchFamily="49" charset="0"/>
                <a:cs typeface="Courier New" pitchFamily="49" charset="0"/>
              </a:rPr>
              <a:t> &lt;&lt; ", " &lt;&lt; </a:t>
            </a:r>
            <a:r>
              <a:rPr lang="en-US" sz="1700" dirty="0" err="1">
                <a:latin typeface="Courier New" pitchFamily="49" charset="0"/>
                <a:cs typeface="Courier New" pitchFamily="49" charset="0"/>
              </a:rPr>
              <a:t>v.z</a:t>
            </a:r>
            <a:r>
              <a:rPr lang="en-US" sz="1700" dirty="0">
                <a:latin typeface="Courier New" pitchFamily="49" charset="0"/>
                <a:cs typeface="Courier New" pitchFamily="49" charset="0"/>
              </a:rPr>
              <a:t> &lt;&lt; ')';</a:t>
            </a:r>
          </a:p>
          <a:p>
            <a:pPr lvl="2" indent="-17463">
              <a:spcBef>
                <a:spcPts val="0"/>
              </a:spcBef>
              <a:buNone/>
            </a:pPr>
            <a:r>
              <a:rPr lang="en-US" sz="1700" dirty="0">
                <a:latin typeface="Courier New" pitchFamily="49" charset="0"/>
                <a:cs typeface="Courier New" pitchFamily="49" charset="0"/>
              </a:rPr>
              <a:t>  return s;</a:t>
            </a:r>
          </a:p>
          <a:p>
            <a:pPr lvl="2" indent="-17463">
              <a:spcBef>
                <a:spcPts val="0"/>
              </a:spcBef>
              <a:buNone/>
            </a:pPr>
            <a:r>
              <a:rPr lang="en-US" sz="1700" dirty="0">
                <a:latin typeface="Courier New" pitchFamily="49" charset="0"/>
                <a:cs typeface="Courier New" pitchFamily="49" charset="0"/>
              </a:rPr>
              <a:t>}</a:t>
            </a:r>
          </a:p>
          <a:p>
            <a:pPr lvl="2" indent="-17463">
              <a:spcBef>
                <a:spcPts val="0"/>
              </a:spcBef>
              <a:buNone/>
            </a:pPr>
            <a:r>
              <a:rPr lang="en-US" sz="1700" dirty="0" err="1">
                <a:latin typeface="Courier New" pitchFamily="49" charset="0"/>
                <a:cs typeface="Courier New" pitchFamily="49" charset="0"/>
              </a:rPr>
              <a:t>istream</a:t>
            </a:r>
            <a:r>
              <a:rPr lang="en-US" sz="1700" dirty="0">
                <a:latin typeface="Courier New" pitchFamily="49" charset="0"/>
                <a:cs typeface="Courier New" pitchFamily="49" charset="0"/>
              </a:rPr>
              <a:t>&amp; operator &gt;&gt;(</a:t>
            </a:r>
            <a:r>
              <a:rPr lang="en-US" sz="1700" dirty="0" err="1">
                <a:latin typeface="Courier New" pitchFamily="49" charset="0"/>
                <a:cs typeface="Courier New" pitchFamily="49" charset="0"/>
              </a:rPr>
              <a:t>istream</a:t>
            </a:r>
            <a:r>
              <a:rPr lang="en-US" sz="1700" dirty="0">
                <a:latin typeface="Courier New" pitchFamily="49" charset="0"/>
                <a:cs typeface="Courier New" pitchFamily="49" charset="0"/>
              </a:rPr>
              <a:t>&amp; s, Vector&amp; v) {</a:t>
            </a:r>
          </a:p>
          <a:p>
            <a:pPr lvl="2" indent="-17463">
              <a:spcBef>
                <a:spcPts val="0"/>
              </a:spcBef>
              <a:buNone/>
            </a:pPr>
            <a:r>
              <a:rPr lang="en-US" sz="1700" dirty="0">
                <a:latin typeface="Courier New" pitchFamily="49" charset="0"/>
                <a:cs typeface="Courier New" pitchFamily="49" charset="0"/>
              </a:rPr>
              <a:t>  s &gt;&gt; </a:t>
            </a:r>
            <a:r>
              <a:rPr lang="en-US" sz="1700" dirty="0" err="1">
                <a:latin typeface="Courier New" pitchFamily="49" charset="0"/>
                <a:cs typeface="Courier New" pitchFamily="49" charset="0"/>
              </a:rPr>
              <a:t>v.x</a:t>
            </a:r>
            <a:r>
              <a:rPr lang="en-US" sz="1700" dirty="0">
                <a:latin typeface="Courier New" pitchFamily="49" charset="0"/>
                <a:cs typeface="Courier New" pitchFamily="49" charset="0"/>
              </a:rPr>
              <a:t> &gt;&gt; </a:t>
            </a:r>
            <a:r>
              <a:rPr lang="en-US" sz="1700" dirty="0" err="1">
                <a:latin typeface="Courier New" pitchFamily="49" charset="0"/>
                <a:cs typeface="Courier New" pitchFamily="49" charset="0"/>
              </a:rPr>
              <a:t>v.y</a:t>
            </a:r>
            <a:r>
              <a:rPr lang="en-US" sz="1700" dirty="0">
                <a:latin typeface="Courier New" pitchFamily="49" charset="0"/>
                <a:cs typeface="Courier New" pitchFamily="49" charset="0"/>
              </a:rPr>
              <a:t> &gt;&gt; </a:t>
            </a:r>
            <a:r>
              <a:rPr lang="en-US" sz="1700" dirty="0" err="1">
                <a:latin typeface="Courier New" pitchFamily="49" charset="0"/>
                <a:cs typeface="Courier New" pitchFamily="49" charset="0"/>
              </a:rPr>
              <a:t>v.z</a:t>
            </a:r>
            <a:r>
              <a:rPr lang="en-US" sz="1700" dirty="0">
                <a:latin typeface="Courier New" pitchFamily="49" charset="0"/>
                <a:cs typeface="Courier New" pitchFamily="49" charset="0"/>
              </a:rPr>
              <a:t>;</a:t>
            </a:r>
          </a:p>
          <a:p>
            <a:pPr lvl="2" indent="-17463">
              <a:spcBef>
                <a:spcPts val="0"/>
              </a:spcBef>
              <a:buNone/>
            </a:pPr>
            <a:r>
              <a:rPr lang="en-US" sz="1700" dirty="0">
                <a:latin typeface="Courier New" pitchFamily="49" charset="0"/>
                <a:cs typeface="Courier New" pitchFamily="49" charset="0"/>
              </a:rPr>
              <a:t>  return s;</a:t>
            </a:r>
          </a:p>
          <a:p>
            <a:pPr lvl="2" indent="-17463">
              <a:spcBef>
                <a:spcPts val="0"/>
              </a:spcBef>
              <a:buNone/>
            </a:pPr>
            <a:r>
              <a:rPr lang="en-US" sz="1700" dirty="0">
                <a:latin typeface="Courier New" pitchFamily="49" charset="0"/>
                <a:cs typeface="Courier New" pitchFamily="49" charset="0"/>
              </a:rPr>
              <a:t>}</a:t>
            </a:r>
            <a:endParaRPr lang="en-US" dirty="0"/>
          </a:p>
          <a:p>
            <a:r>
              <a:rPr lang="en-US" sz="2000" dirty="0" err="1"/>
              <a:t>Sử</a:t>
            </a:r>
            <a:r>
              <a:rPr lang="en-US" sz="2000" dirty="0"/>
              <a:t> </a:t>
            </a:r>
            <a:r>
              <a:rPr lang="en-US" sz="2000" dirty="0" err="1"/>
              <a:t>dụng</a:t>
            </a:r>
            <a:r>
              <a:rPr lang="en-US" sz="2000" dirty="0"/>
              <a:t>:</a:t>
            </a:r>
          </a:p>
          <a:p>
            <a:pPr lvl="2">
              <a:spcBef>
                <a:spcPts val="0"/>
              </a:spcBef>
            </a:pPr>
            <a:r>
              <a:rPr lang="en-US" sz="1700" dirty="0">
                <a:latin typeface="Courier New" pitchFamily="49" charset="0"/>
                <a:cs typeface="Courier New" pitchFamily="49" charset="0"/>
              </a:rPr>
              <a:t>Vector v1, v2;</a:t>
            </a:r>
          </a:p>
          <a:p>
            <a:pPr lvl="2">
              <a:spcBef>
                <a:spcPts val="0"/>
              </a:spcBef>
              <a:buNone/>
            </a:pPr>
            <a:r>
              <a:rPr lang="en-US" sz="1700" dirty="0">
                <a:latin typeface="Courier New" pitchFamily="49" charset="0"/>
                <a:cs typeface="Courier New" pitchFamily="49" charset="0"/>
              </a:rPr>
              <a:t>	</a:t>
            </a:r>
            <a:r>
              <a:rPr lang="en-US" sz="1700" dirty="0" err="1">
                <a:latin typeface="Courier New" pitchFamily="49" charset="0"/>
                <a:cs typeface="Courier New" pitchFamily="49" charset="0"/>
              </a:rPr>
              <a:t>cout</a:t>
            </a:r>
            <a:r>
              <a:rPr lang="en-US" sz="1700" dirty="0">
                <a:latin typeface="Courier New" pitchFamily="49" charset="0"/>
                <a:cs typeface="Courier New" pitchFamily="49" charset="0"/>
              </a:rPr>
              <a:t> &lt;&lt; "v1 = " &lt;&lt; v1;</a:t>
            </a:r>
          </a:p>
          <a:p>
            <a:pPr lvl="2">
              <a:spcBef>
                <a:spcPts val="0"/>
              </a:spcBef>
              <a:buNone/>
            </a:pPr>
            <a:r>
              <a:rPr lang="en-US" sz="1700" dirty="0">
                <a:latin typeface="Courier New" pitchFamily="49" charset="0"/>
                <a:cs typeface="Courier New" pitchFamily="49" charset="0"/>
              </a:rPr>
              <a:t>	</a:t>
            </a:r>
            <a:r>
              <a:rPr lang="en-US" sz="1700" dirty="0" err="1">
                <a:latin typeface="Courier New" pitchFamily="49" charset="0"/>
                <a:cs typeface="Courier New" pitchFamily="49" charset="0"/>
              </a:rPr>
              <a:t>cin</a:t>
            </a:r>
            <a:r>
              <a:rPr lang="en-US" sz="1700" dirty="0">
                <a:latin typeface="Courier New" pitchFamily="49" charset="0"/>
                <a:cs typeface="Courier New" pitchFamily="49" charset="0"/>
              </a:rPr>
              <a:t> &gt;&gt; v2;</a:t>
            </a:r>
          </a:p>
        </p:txBody>
      </p:sp>
      <p:sp>
        <p:nvSpPr>
          <p:cNvPr id="4" name="Slide Number Placeholder 3"/>
          <p:cNvSpPr>
            <a:spLocks noGrp="1"/>
          </p:cNvSpPr>
          <p:nvPr>
            <p:ph type="sldNum" sz="quarter" idx="4"/>
          </p:nvPr>
        </p:nvSpPr>
        <p:spPr/>
        <p:txBody>
          <a:bodyPr/>
          <a:lstStyle/>
          <a:p>
            <a:fld id="{BC24317B-5122-4A99-A6E9-FA23C146A7E0}" type="slidenum">
              <a:rPr lang="en-US" smtClean="0"/>
              <a:pPr/>
              <a:t>20</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Bài tập</a:t>
            </a:r>
          </a:p>
        </p:txBody>
      </p:sp>
      <p:sp>
        <p:nvSpPr>
          <p:cNvPr id="3" name="Content Placeholder 2"/>
          <p:cNvSpPr>
            <a:spLocks noGrp="1"/>
          </p:cNvSpPr>
          <p:nvPr>
            <p:ph sz="quarter" idx="1"/>
          </p:nvPr>
        </p:nvSpPr>
        <p:spPr/>
        <p:txBody>
          <a:bodyPr/>
          <a:lstStyle/>
          <a:p>
            <a:pPr marL="514350" indent="-514350">
              <a:buFont typeface="+mj-lt"/>
              <a:buAutoNum type="arabicPeriod"/>
            </a:pPr>
            <a:r>
              <a:rPr lang="en-US" sz="1800" dirty="0"/>
              <a:t>Định </a:t>
            </a:r>
            <a:r>
              <a:rPr lang="en-US" sz="1800" dirty="0" err="1"/>
              <a:t>nghĩa</a:t>
            </a:r>
            <a:r>
              <a:rPr lang="en-US" sz="1800" dirty="0"/>
              <a:t> </a:t>
            </a:r>
            <a:r>
              <a:rPr lang="en-US" sz="1800" dirty="0" err="1"/>
              <a:t>đầy</a:t>
            </a:r>
            <a:r>
              <a:rPr lang="en-US" sz="1800" dirty="0"/>
              <a:t> </a:t>
            </a:r>
            <a:r>
              <a:rPr lang="en-US" sz="1800" dirty="0" err="1"/>
              <a:t>đủ</a:t>
            </a:r>
            <a:r>
              <a:rPr lang="en-US" sz="1800" dirty="0"/>
              <a:t> </a:t>
            </a:r>
            <a:r>
              <a:rPr lang="en-US" sz="1800" dirty="0" err="1"/>
              <a:t>các</a:t>
            </a:r>
            <a:r>
              <a:rPr lang="en-US" sz="1800" dirty="0"/>
              <a:t> </a:t>
            </a:r>
            <a:r>
              <a:rPr lang="en-US" sz="1800" dirty="0" err="1"/>
              <a:t>toán</a:t>
            </a:r>
            <a:r>
              <a:rPr lang="en-US" sz="1800" dirty="0"/>
              <a:t> </a:t>
            </a:r>
            <a:r>
              <a:rPr lang="en-US" sz="1800" dirty="0" err="1"/>
              <a:t>tử</a:t>
            </a:r>
            <a:r>
              <a:rPr lang="en-US" sz="1800" dirty="0"/>
              <a:t> </a:t>
            </a:r>
            <a:r>
              <a:rPr lang="en-US" sz="1800" dirty="0" err="1"/>
              <a:t>cho</a:t>
            </a:r>
            <a:r>
              <a:rPr lang="en-US" sz="1800" dirty="0"/>
              <a:t> </a:t>
            </a:r>
            <a:r>
              <a:rPr lang="en-US" sz="1800" dirty="0" err="1"/>
              <a:t>lớp</a:t>
            </a:r>
            <a:r>
              <a:rPr lang="en-US" sz="1800" dirty="0"/>
              <a:t> Vector: </a:t>
            </a:r>
            <a:r>
              <a:rPr lang="en-US" sz="1800" dirty="0" err="1"/>
              <a:t>cộng</a:t>
            </a:r>
            <a:r>
              <a:rPr lang="en-US" sz="1800" dirty="0"/>
              <a:t>, </a:t>
            </a:r>
            <a:r>
              <a:rPr lang="en-US" sz="1800" dirty="0" err="1"/>
              <a:t>trừ</a:t>
            </a:r>
            <a:r>
              <a:rPr lang="en-US" sz="1800" dirty="0"/>
              <a:t>, </a:t>
            </a:r>
            <a:r>
              <a:rPr lang="en-US" sz="1800" dirty="0" err="1"/>
              <a:t>nhân</a:t>
            </a:r>
            <a:r>
              <a:rPr lang="en-US" sz="1800" dirty="0"/>
              <a:t> </a:t>
            </a:r>
            <a:r>
              <a:rPr lang="en-US" sz="1800" dirty="0" err="1"/>
              <a:t>với</a:t>
            </a:r>
            <a:r>
              <a:rPr lang="en-US" sz="1800" dirty="0"/>
              <a:t> </a:t>
            </a:r>
            <a:r>
              <a:rPr lang="en-US" sz="1800" dirty="0" err="1"/>
              <a:t>số</a:t>
            </a:r>
            <a:r>
              <a:rPr lang="en-US" sz="1800" dirty="0"/>
              <a:t>, </a:t>
            </a:r>
            <a:r>
              <a:rPr lang="en-US" sz="1800" dirty="0" err="1"/>
              <a:t>tích</a:t>
            </a:r>
            <a:r>
              <a:rPr lang="en-US" sz="1800" dirty="0"/>
              <a:t> </a:t>
            </a:r>
            <a:r>
              <a:rPr lang="en-US" sz="1800" dirty="0" err="1"/>
              <a:t>vô</a:t>
            </a:r>
            <a:r>
              <a:rPr lang="en-US" sz="1800" dirty="0"/>
              <a:t> </a:t>
            </a:r>
            <a:r>
              <a:rPr lang="en-US" sz="1800" dirty="0" err="1"/>
              <a:t>hướng</a:t>
            </a:r>
            <a:r>
              <a:rPr lang="en-US" sz="1800" dirty="0"/>
              <a:t> </a:t>
            </a:r>
            <a:r>
              <a:rPr lang="en-US" sz="1800" dirty="0" err="1"/>
              <a:t>và</a:t>
            </a:r>
            <a:r>
              <a:rPr lang="en-US" sz="1800" dirty="0"/>
              <a:t> </a:t>
            </a:r>
            <a:r>
              <a:rPr lang="en-US" sz="1800" dirty="0" err="1"/>
              <a:t>có</a:t>
            </a:r>
            <a:r>
              <a:rPr lang="en-US" sz="1800" dirty="0"/>
              <a:t> </a:t>
            </a:r>
            <a:r>
              <a:rPr lang="en-US" sz="1800" dirty="0" err="1"/>
              <a:t>hướng</a:t>
            </a:r>
            <a:r>
              <a:rPr lang="en-US" sz="1800" dirty="0"/>
              <a:t>, </a:t>
            </a:r>
            <a:r>
              <a:rPr lang="en-US" sz="1800" dirty="0" err="1"/>
              <a:t>hiển</a:t>
            </a:r>
            <a:r>
              <a:rPr lang="en-US" sz="1800" dirty="0"/>
              <a:t> </a:t>
            </a:r>
            <a:r>
              <a:rPr lang="en-US" sz="1800" dirty="0" err="1"/>
              <a:t>thị</a:t>
            </a:r>
            <a:r>
              <a:rPr lang="en-US" sz="1800" dirty="0"/>
              <a:t> </a:t>
            </a:r>
            <a:r>
              <a:rPr lang="en-US" sz="1800" dirty="0" err="1"/>
              <a:t>ra</a:t>
            </a:r>
            <a:r>
              <a:rPr lang="en-US" sz="1800" dirty="0"/>
              <a:t> </a:t>
            </a:r>
            <a:r>
              <a:rPr lang="en-US" sz="1800" dirty="0" err="1"/>
              <a:t>màn</a:t>
            </a:r>
            <a:r>
              <a:rPr lang="en-US" sz="1800" dirty="0"/>
              <a:t> </a:t>
            </a:r>
            <a:r>
              <a:rPr lang="en-US" sz="1800" dirty="0" err="1"/>
              <a:t>hình</a:t>
            </a:r>
            <a:endParaRPr lang="en-US" sz="1800" dirty="0"/>
          </a:p>
          <a:p>
            <a:pPr marL="514350" indent="-514350">
              <a:buFont typeface="+mj-lt"/>
              <a:buAutoNum type="arabicPeriod"/>
            </a:pPr>
            <a:r>
              <a:rPr lang="en-US" sz="1800" dirty="0"/>
              <a:t>Định </a:t>
            </a:r>
            <a:r>
              <a:rPr lang="en-US" sz="1800" dirty="0" err="1"/>
              <a:t>nghĩa</a:t>
            </a:r>
            <a:r>
              <a:rPr lang="en-US" sz="1800" dirty="0"/>
              <a:t> </a:t>
            </a:r>
            <a:r>
              <a:rPr lang="en-US" sz="1800" dirty="0" err="1"/>
              <a:t>các</a:t>
            </a:r>
            <a:r>
              <a:rPr lang="en-US" sz="1800" dirty="0"/>
              <a:t> </a:t>
            </a:r>
            <a:r>
              <a:rPr lang="en-US" sz="1800" dirty="0" err="1"/>
              <a:t>toán</a:t>
            </a:r>
            <a:r>
              <a:rPr lang="en-US" sz="1800" dirty="0"/>
              <a:t> </a:t>
            </a:r>
            <a:r>
              <a:rPr lang="en-US" sz="1800" dirty="0" err="1"/>
              <a:t>tử</a:t>
            </a:r>
            <a:r>
              <a:rPr lang="en-US" sz="1800" dirty="0"/>
              <a:t> </a:t>
            </a:r>
            <a:r>
              <a:rPr lang="en-US" sz="1800" dirty="0" err="1"/>
              <a:t>cho</a:t>
            </a:r>
            <a:r>
              <a:rPr lang="en-US" sz="1800" dirty="0"/>
              <a:t> </a:t>
            </a:r>
            <a:r>
              <a:rPr lang="en-US" sz="1800" dirty="0" err="1"/>
              <a:t>lớp</a:t>
            </a:r>
            <a:r>
              <a:rPr lang="en-US" sz="1800" dirty="0"/>
              <a:t> Complex, Fraction</a:t>
            </a:r>
          </a:p>
          <a:p>
            <a:pPr marL="514350" indent="-514350">
              <a:buFont typeface="+mj-lt"/>
              <a:buAutoNum type="arabicPeriod"/>
            </a:pPr>
            <a:r>
              <a:rPr lang="en-US" sz="1800" dirty="0"/>
              <a:t>Định </a:t>
            </a:r>
            <a:r>
              <a:rPr lang="en-US" sz="1800" dirty="0" err="1"/>
              <a:t>nghĩa</a:t>
            </a:r>
            <a:r>
              <a:rPr lang="en-US" sz="1800" dirty="0"/>
              <a:t> </a:t>
            </a:r>
            <a:r>
              <a:rPr lang="en-US" sz="1800" dirty="0" err="1"/>
              <a:t>các</a:t>
            </a:r>
            <a:r>
              <a:rPr lang="en-US" sz="1800" dirty="0"/>
              <a:t> </a:t>
            </a:r>
            <a:r>
              <a:rPr lang="en-US" sz="1800" dirty="0" err="1"/>
              <a:t>toán</a:t>
            </a:r>
            <a:r>
              <a:rPr lang="en-US" sz="1800" dirty="0"/>
              <a:t> </a:t>
            </a:r>
            <a:r>
              <a:rPr lang="en-US" sz="1800" dirty="0" err="1"/>
              <a:t>tử</a:t>
            </a:r>
            <a:r>
              <a:rPr lang="en-US" sz="1800" dirty="0"/>
              <a:t> </a:t>
            </a:r>
            <a:r>
              <a:rPr lang="en-US" sz="1800" dirty="0" err="1"/>
              <a:t>cho</a:t>
            </a:r>
            <a:r>
              <a:rPr lang="en-US" sz="1800" dirty="0"/>
              <a:t> </a:t>
            </a:r>
            <a:r>
              <a:rPr lang="en-US" sz="1800" dirty="0" err="1"/>
              <a:t>lớp</a:t>
            </a:r>
            <a:r>
              <a:rPr lang="en-US" sz="1800" dirty="0"/>
              <a:t> String: + (</a:t>
            </a:r>
            <a:r>
              <a:rPr lang="en-US" sz="1800" dirty="0" err="1"/>
              <a:t>cộng</a:t>
            </a:r>
            <a:r>
              <a:rPr lang="en-US" sz="1800" dirty="0"/>
              <a:t> </a:t>
            </a:r>
            <a:r>
              <a:rPr lang="en-US" sz="1800" dirty="0" err="1"/>
              <a:t>chuỗi</a:t>
            </a:r>
            <a:r>
              <a:rPr lang="en-US" sz="1800" dirty="0"/>
              <a:t> </a:t>
            </a:r>
            <a:r>
              <a:rPr lang="en-US" sz="1800" dirty="0" err="1"/>
              <a:t>hoặc</a:t>
            </a:r>
            <a:r>
              <a:rPr lang="en-US" sz="1800" dirty="0"/>
              <a:t> </a:t>
            </a:r>
            <a:r>
              <a:rPr lang="en-US" sz="1800" dirty="0" err="1"/>
              <a:t>ký</a:t>
            </a:r>
            <a:r>
              <a:rPr lang="en-US" sz="1800" dirty="0"/>
              <a:t> </a:t>
            </a:r>
            <a:r>
              <a:rPr lang="en-US" sz="1800" dirty="0" err="1"/>
              <a:t>tự</a:t>
            </a:r>
            <a:r>
              <a:rPr lang="en-US" sz="1800" dirty="0"/>
              <a:t>), </a:t>
            </a:r>
            <a:r>
              <a:rPr lang="en-US" sz="1800" dirty="0" err="1"/>
              <a:t>chuyển</a:t>
            </a:r>
            <a:r>
              <a:rPr lang="en-US" sz="1800" dirty="0"/>
              <a:t> </a:t>
            </a:r>
            <a:r>
              <a:rPr lang="en-US" sz="1800" dirty="0" err="1"/>
              <a:t>kiểu</a:t>
            </a:r>
            <a:r>
              <a:rPr lang="en-US" sz="1800" dirty="0"/>
              <a:t>, </a:t>
            </a:r>
            <a:r>
              <a:rPr lang="en-US" sz="1800" dirty="0" err="1"/>
              <a:t>xuất</a:t>
            </a:r>
            <a:r>
              <a:rPr lang="en-US" sz="1800" dirty="0"/>
              <a:t>/</a:t>
            </a:r>
            <a:r>
              <a:rPr lang="en-US" sz="1800" dirty="0" err="1"/>
              <a:t>nhập</a:t>
            </a:r>
            <a:r>
              <a:rPr lang="en-US" sz="1800" dirty="0">
                <a:highlight>
                  <a:srgbClr val="C0C0C0"/>
                </a:highlight>
              </a:rPr>
              <a:t>, [ ] (</a:t>
            </a:r>
            <a:r>
              <a:rPr lang="en-US" sz="1800" dirty="0" err="1">
                <a:highlight>
                  <a:srgbClr val="C0C0C0"/>
                </a:highlight>
              </a:rPr>
              <a:t>lấy</a:t>
            </a:r>
            <a:r>
              <a:rPr lang="en-US" sz="1800" dirty="0">
                <a:highlight>
                  <a:srgbClr val="C0C0C0"/>
                </a:highlight>
              </a:rPr>
              <a:t> </a:t>
            </a:r>
            <a:r>
              <a:rPr lang="en-US" sz="1800" dirty="0" err="1">
                <a:highlight>
                  <a:srgbClr val="C0C0C0"/>
                </a:highlight>
              </a:rPr>
              <a:t>phần</a:t>
            </a:r>
            <a:r>
              <a:rPr lang="en-US" sz="1800" dirty="0">
                <a:highlight>
                  <a:srgbClr val="C0C0C0"/>
                </a:highlight>
              </a:rPr>
              <a:t> </a:t>
            </a:r>
            <a:r>
              <a:rPr lang="en-US" sz="1800" dirty="0" err="1">
                <a:highlight>
                  <a:srgbClr val="C0C0C0"/>
                </a:highlight>
              </a:rPr>
              <a:t>tử</a:t>
            </a:r>
            <a:r>
              <a:rPr lang="en-US" sz="1800" dirty="0">
                <a:highlight>
                  <a:srgbClr val="C0C0C0"/>
                </a:highlight>
              </a:rPr>
              <a:t>)</a:t>
            </a:r>
          </a:p>
          <a:p>
            <a:pPr marL="514350" indent="-514350">
              <a:buFont typeface="+mj-lt"/>
              <a:buAutoNum type="arabicPeriod"/>
            </a:pPr>
            <a:r>
              <a:rPr lang="en-US" sz="1800" dirty="0" err="1">
                <a:highlight>
                  <a:srgbClr val="C0C0C0"/>
                </a:highlight>
              </a:rPr>
              <a:t>Viết</a:t>
            </a:r>
            <a:r>
              <a:rPr lang="en-US" sz="1800" dirty="0">
                <a:highlight>
                  <a:srgbClr val="C0C0C0"/>
                </a:highlight>
              </a:rPr>
              <a:t> </a:t>
            </a:r>
            <a:r>
              <a:rPr lang="en-US" sz="1800" dirty="0" err="1">
                <a:highlight>
                  <a:srgbClr val="C0C0C0"/>
                </a:highlight>
              </a:rPr>
              <a:t>một</a:t>
            </a:r>
            <a:r>
              <a:rPr lang="en-US" sz="1800" dirty="0">
                <a:highlight>
                  <a:srgbClr val="C0C0C0"/>
                </a:highlight>
              </a:rPr>
              <a:t> </a:t>
            </a:r>
            <a:r>
              <a:rPr lang="en-US" sz="1800" dirty="0" err="1">
                <a:highlight>
                  <a:srgbClr val="C0C0C0"/>
                </a:highlight>
              </a:rPr>
              <a:t>lớp</a:t>
            </a:r>
            <a:r>
              <a:rPr lang="en-US" sz="1800" dirty="0">
                <a:highlight>
                  <a:srgbClr val="C0C0C0"/>
                </a:highlight>
              </a:rPr>
              <a:t> </a:t>
            </a:r>
            <a:r>
              <a:rPr lang="en-US" sz="1800" dirty="0" err="1">
                <a:highlight>
                  <a:srgbClr val="C0C0C0"/>
                </a:highlight>
              </a:rPr>
              <a:t>BigInt</a:t>
            </a:r>
            <a:r>
              <a:rPr lang="en-US" sz="1800" dirty="0">
                <a:highlight>
                  <a:srgbClr val="C0C0C0"/>
                </a:highlight>
              </a:rPr>
              <a:t> </a:t>
            </a:r>
            <a:r>
              <a:rPr lang="en-US" sz="1800" dirty="0" err="1">
                <a:highlight>
                  <a:srgbClr val="C0C0C0"/>
                </a:highlight>
              </a:rPr>
              <a:t>để</a:t>
            </a:r>
            <a:r>
              <a:rPr lang="en-US" sz="1800" dirty="0">
                <a:highlight>
                  <a:srgbClr val="C0C0C0"/>
                </a:highlight>
              </a:rPr>
              <a:t> </a:t>
            </a:r>
            <a:r>
              <a:rPr lang="en-US" sz="1800" dirty="0" err="1">
                <a:highlight>
                  <a:srgbClr val="C0C0C0"/>
                </a:highlight>
              </a:rPr>
              <a:t>làm</a:t>
            </a:r>
            <a:r>
              <a:rPr lang="en-US" sz="1800" dirty="0">
                <a:highlight>
                  <a:srgbClr val="C0C0C0"/>
                </a:highlight>
              </a:rPr>
              <a:t> </a:t>
            </a:r>
            <a:r>
              <a:rPr lang="en-US" sz="1800" dirty="0" err="1">
                <a:highlight>
                  <a:srgbClr val="C0C0C0"/>
                </a:highlight>
              </a:rPr>
              <a:t>việc</a:t>
            </a:r>
            <a:r>
              <a:rPr lang="en-US" sz="1800" dirty="0">
                <a:highlight>
                  <a:srgbClr val="C0C0C0"/>
                </a:highlight>
              </a:rPr>
              <a:t> </a:t>
            </a:r>
            <a:r>
              <a:rPr lang="en-US" sz="1800" dirty="0" err="1">
                <a:highlight>
                  <a:srgbClr val="C0C0C0"/>
                </a:highlight>
              </a:rPr>
              <a:t>với</a:t>
            </a:r>
            <a:r>
              <a:rPr lang="en-US" sz="1800" dirty="0">
                <a:highlight>
                  <a:srgbClr val="C0C0C0"/>
                </a:highlight>
              </a:rPr>
              <a:t> </a:t>
            </a:r>
            <a:r>
              <a:rPr lang="en-US" sz="1800" dirty="0" err="1">
                <a:highlight>
                  <a:srgbClr val="C0C0C0"/>
                </a:highlight>
              </a:rPr>
              <a:t>các</a:t>
            </a:r>
            <a:r>
              <a:rPr lang="en-US" sz="1800" dirty="0">
                <a:highlight>
                  <a:srgbClr val="C0C0C0"/>
                </a:highlight>
              </a:rPr>
              <a:t> </a:t>
            </a:r>
            <a:r>
              <a:rPr lang="en-US" sz="1800" dirty="0" err="1">
                <a:highlight>
                  <a:srgbClr val="C0C0C0"/>
                </a:highlight>
              </a:rPr>
              <a:t>số</a:t>
            </a:r>
            <a:r>
              <a:rPr lang="en-US" sz="1800" dirty="0">
                <a:highlight>
                  <a:srgbClr val="C0C0C0"/>
                </a:highlight>
              </a:rPr>
              <a:t> </a:t>
            </a:r>
            <a:r>
              <a:rPr lang="en-US" sz="1800" dirty="0" err="1">
                <a:highlight>
                  <a:srgbClr val="C0C0C0"/>
                </a:highlight>
              </a:rPr>
              <a:t>lớn</a:t>
            </a:r>
            <a:r>
              <a:rPr lang="en-US" sz="1800" dirty="0">
                <a:highlight>
                  <a:srgbClr val="C0C0C0"/>
                </a:highlight>
              </a:rPr>
              <a:t> </a:t>
            </a:r>
            <a:r>
              <a:rPr lang="en-US" sz="1800" dirty="0" err="1">
                <a:highlight>
                  <a:srgbClr val="C0C0C0"/>
                </a:highlight>
              </a:rPr>
              <a:t>tuỳ</a:t>
            </a:r>
            <a:r>
              <a:rPr lang="en-US" sz="1800" dirty="0">
                <a:highlight>
                  <a:srgbClr val="C0C0C0"/>
                </a:highlight>
              </a:rPr>
              <a:t> ý </a:t>
            </a:r>
            <a:r>
              <a:rPr lang="en-US" sz="1800" dirty="0" err="1">
                <a:highlight>
                  <a:srgbClr val="C0C0C0"/>
                </a:highlight>
              </a:rPr>
              <a:t>và</a:t>
            </a:r>
            <a:r>
              <a:rPr lang="en-US" sz="1800" dirty="0">
                <a:highlight>
                  <a:srgbClr val="C0C0C0"/>
                </a:highlight>
              </a:rPr>
              <a:t> </a:t>
            </a:r>
            <a:r>
              <a:rPr lang="en-US" sz="1800" dirty="0" err="1">
                <a:highlight>
                  <a:srgbClr val="C0C0C0"/>
                </a:highlight>
              </a:rPr>
              <a:t>định</a:t>
            </a:r>
            <a:r>
              <a:rPr lang="en-US" sz="1800" dirty="0">
                <a:highlight>
                  <a:srgbClr val="C0C0C0"/>
                </a:highlight>
              </a:rPr>
              <a:t> </a:t>
            </a:r>
            <a:r>
              <a:rPr lang="en-US" sz="1800" dirty="0" err="1">
                <a:highlight>
                  <a:srgbClr val="C0C0C0"/>
                </a:highlight>
              </a:rPr>
              <a:t>nghĩa</a:t>
            </a:r>
            <a:r>
              <a:rPr lang="en-US" sz="1800" dirty="0">
                <a:highlight>
                  <a:srgbClr val="C0C0C0"/>
                </a:highlight>
              </a:rPr>
              <a:t> </a:t>
            </a:r>
            <a:r>
              <a:rPr lang="en-US" sz="1800" dirty="0" err="1">
                <a:highlight>
                  <a:srgbClr val="C0C0C0"/>
                </a:highlight>
              </a:rPr>
              <a:t>các</a:t>
            </a:r>
            <a:r>
              <a:rPr lang="en-US" sz="1800" dirty="0">
                <a:highlight>
                  <a:srgbClr val="C0C0C0"/>
                </a:highlight>
              </a:rPr>
              <a:t> </a:t>
            </a:r>
            <a:r>
              <a:rPr lang="en-US" sz="1800" dirty="0" err="1">
                <a:highlight>
                  <a:srgbClr val="C0C0C0"/>
                </a:highlight>
              </a:rPr>
              <a:t>toán</a:t>
            </a:r>
            <a:r>
              <a:rPr lang="en-US" sz="1800" dirty="0">
                <a:highlight>
                  <a:srgbClr val="C0C0C0"/>
                </a:highlight>
              </a:rPr>
              <a:t> </a:t>
            </a:r>
            <a:r>
              <a:rPr lang="en-US" sz="1800" dirty="0" err="1">
                <a:highlight>
                  <a:srgbClr val="C0C0C0"/>
                </a:highlight>
              </a:rPr>
              <a:t>tử</a:t>
            </a:r>
            <a:r>
              <a:rPr lang="en-US" sz="1800" dirty="0">
                <a:highlight>
                  <a:srgbClr val="C0C0C0"/>
                </a:highlight>
              </a:rPr>
              <a:t> </a:t>
            </a:r>
            <a:r>
              <a:rPr lang="en-US" sz="1800" dirty="0" err="1">
                <a:highlight>
                  <a:srgbClr val="C0C0C0"/>
                </a:highlight>
              </a:rPr>
              <a:t>cần</a:t>
            </a:r>
            <a:r>
              <a:rPr lang="en-US" sz="1800" dirty="0">
                <a:highlight>
                  <a:srgbClr val="C0C0C0"/>
                </a:highlight>
              </a:rPr>
              <a:t> </a:t>
            </a:r>
            <a:r>
              <a:rPr lang="en-US" sz="1800" dirty="0" err="1">
                <a:highlight>
                  <a:srgbClr val="C0C0C0"/>
                </a:highlight>
              </a:rPr>
              <a:t>thiết</a:t>
            </a:r>
            <a:r>
              <a:rPr lang="en-US" sz="1800" dirty="0">
                <a:highlight>
                  <a:srgbClr val="C0C0C0"/>
                </a:highlight>
              </a:rPr>
              <a:t>: +, -, *, /, ++, --, </a:t>
            </a:r>
            <a:r>
              <a:rPr lang="en-US" sz="1800" dirty="0" err="1">
                <a:highlight>
                  <a:srgbClr val="C0C0C0"/>
                </a:highlight>
              </a:rPr>
              <a:t>chuyển</a:t>
            </a:r>
            <a:r>
              <a:rPr lang="en-US" sz="1800" dirty="0">
                <a:highlight>
                  <a:srgbClr val="C0C0C0"/>
                </a:highlight>
              </a:rPr>
              <a:t> </a:t>
            </a:r>
            <a:r>
              <a:rPr lang="en-US" sz="1800" dirty="0" err="1">
                <a:highlight>
                  <a:srgbClr val="C0C0C0"/>
                </a:highlight>
              </a:rPr>
              <a:t>kiểu</a:t>
            </a:r>
            <a:r>
              <a:rPr lang="en-US" sz="1800" dirty="0">
                <a:highlight>
                  <a:srgbClr val="C0C0C0"/>
                </a:highlight>
              </a:rPr>
              <a:t> sang string/long </a:t>
            </a:r>
            <a:r>
              <a:rPr lang="en-US" sz="1800" dirty="0" err="1">
                <a:highlight>
                  <a:srgbClr val="C0C0C0"/>
                </a:highlight>
              </a:rPr>
              <a:t>long</a:t>
            </a:r>
            <a:endParaRPr lang="en-US" sz="1800" dirty="0">
              <a:highlight>
                <a:srgbClr val="C0C0C0"/>
              </a:highlight>
            </a:endParaRPr>
          </a:p>
          <a:p>
            <a:pPr marL="514350" indent="-514350">
              <a:buFont typeface="+mj-lt"/>
              <a:buAutoNum type="arabicPeriod"/>
            </a:pPr>
            <a:r>
              <a:rPr lang="en-US" sz="1800" dirty="0" err="1">
                <a:highlight>
                  <a:srgbClr val="C0C0C0"/>
                </a:highlight>
              </a:rPr>
              <a:t>Viết</a:t>
            </a:r>
            <a:r>
              <a:rPr lang="en-US" sz="1800" dirty="0">
                <a:highlight>
                  <a:srgbClr val="C0C0C0"/>
                </a:highlight>
              </a:rPr>
              <a:t> </a:t>
            </a:r>
            <a:r>
              <a:rPr lang="en-US" sz="1800" dirty="0" err="1">
                <a:highlight>
                  <a:srgbClr val="C0C0C0"/>
                </a:highlight>
              </a:rPr>
              <a:t>một</a:t>
            </a:r>
            <a:r>
              <a:rPr lang="en-US" sz="1800" dirty="0">
                <a:highlight>
                  <a:srgbClr val="C0C0C0"/>
                </a:highlight>
              </a:rPr>
              <a:t> </a:t>
            </a:r>
            <a:r>
              <a:rPr lang="en-US" sz="1800" dirty="0" err="1">
                <a:highlight>
                  <a:srgbClr val="C0C0C0"/>
                </a:highlight>
              </a:rPr>
              <a:t>lớp</a:t>
            </a:r>
            <a:r>
              <a:rPr lang="en-US" sz="1800" dirty="0">
                <a:highlight>
                  <a:srgbClr val="C0C0C0"/>
                </a:highlight>
              </a:rPr>
              <a:t> Array </a:t>
            </a:r>
            <a:r>
              <a:rPr lang="en-US" sz="1800" dirty="0" err="1">
                <a:highlight>
                  <a:srgbClr val="C0C0C0"/>
                </a:highlight>
              </a:rPr>
              <a:t>cho</a:t>
            </a:r>
            <a:r>
              <a:rPr lang="en-US" sz="1800" dirty="0">
                <a:highlight>
                  <a:srgbClr val="C0C0C0"/>
                </a:highlight>
              </a:rPr>
              <a:t> </a:t>
            </a:r>
            <a:r>
              <a:rPr lang="en-US" sz="1800" dirty="0" err="1">
                <a:highlight>
                  <a:srgbClr val="C0C0C0"/>
                </a:highlight>
              </a:rPr>
              <a:t>mảng</a:t>
            </a:r>
            <a:r>
              <a:rPr lang="en-US" sz="1800" dirty="0">
                <a:highlight>
                  <a:srgbClr val="C0C0C0"/>
                </a:highlight>
              </a:rPr>
              <a:t> </a:t>
            </a:r>
            <a:r>
              <a:rPr lang="en-US" sz="1800" dirty="0" err="1">
                <a:highlight>
                  <a:srgbClr val="C0C0C0"/>
                </a:highlight>
              </a:rPr>
              <a:t>động</a:t>
            </a:r>
            <a:r>
              <a:rPr lang="en-US" sz="1800" dirty="0">
                <a:highlight>
                  <a:srgbClr val="C0C0C0"/>
                </a:highlight>
              </a:rPr>
              <a:t> </a:t>
            </a:r>
            <a:r>
              <a:rPr lang="en-US" sz="1800" dirty="0" err="1">
                <a:highlight>
                  <a:srgbClr val="C0C0C0"/>
                </a:highlight>
              </a:rPr>
              <a:t>với</a:t>
            </a:r>
            <a:r>
              <a:rPr lang="en-US" sz="1800" dirty="0">
                <a:highlight>
                  <a:srgbClr val="C0C0C0"/>
                </a:highlight>
              </a:rPr>
              <a:t> </a:t>
            </a:r>
            <a:r>
              <a:rPr lang="en-US" sz="1800" dirty="0" err="1">
                <a:highlight>
                  <a:srgbClr val="C0C0C0"/>
                </a:highlight>
              </a:rPr>
              <a:t>các</a:t>
            </a:r>
            <a:r>
              <a:rPr lang="en-US" sz="1800" dirty="0">
                <a:highlight>
                  <a:srgbClr val="C0C0C0"/>
                </a:highlight>
              </a:rPr>
              <a:t> </a:t>
            </a:r>
            <a:r>
              <a:rPr lang="en-US" sz="1800" dirty="0" err="1">
                <a:highlight>
                  <a:srgbClr val="C0C0C0"/>
                </a:highlight>
              </a:rPr>
              <a:t>toán</a:t>
            </a:r>
            <a:r>
              <a:rPr lang="en-US" sz="1800" dirty="0">
                <a:highlight>
                  <a:srgbClr val="C0C0C0"/>
                </a:highlight>
              </a:rPr>
              <a:t> </a:t>
            </a:r>
            <a:r>
              <a:rPr lang="en-US" sz="1800" dirty="0" err="1">
                <a:highlight>
                  <a:srgbClr val="C0C0C0"/>
                </a:highlight>
              </a:rPr>
              <a:t>tử</a:t>
            </a:r>
            <a:r>
              <a:rPr lang="en-US" sz="1800" dirty="0">
                <a:highlight>
                  <a:srgbClr val="C0C0C0"/>
                </a:highlight>
              </a:rPr>
              <a:t>: += (</a:t>
            </a:r>
            <a:r>
              <a:rPr lang="en-US" sz="1800" dirty="0" err="1">
                <a:highlight>
                  <a:srgbClr val="C0C0C0"/>
                </a:highlight>
              </a:rPr>
              <a:t>thêm</a:t>
            </a:r>
            <a:r>
              <a:rPr lang="en-US" sz="1800" dirty="0">
                <a:highlight>
                  <a:srgbClr val="C0C0C0"/>
                </a:highlight>
              </a:rPr>
              <a:t> </a:t>
            </a:r>
            <a:r>
              <a:rPr lang="en-US" sz="1800" dirty="0" err="1">
                <a:highlight>
                  <a:srgbClr val="C0C0C0"/>
                </a:highlight>
              </a:rPr>
              <a:t>phần</a:t>
            </a:r>
            <a:r>
              <a:rPr lang="en-US" sz="1800" dirty="0">
                <a:highlight>
                  <a:srgbClr val="C0C0C0"/>
                </a:highlight>
              </a:rPr>
              <a:t> </a:t>
            </a:r>
            <a:r>
              <a:rPr lang="en-US" sz="1800" dirty="0" err="1">
                <a:highlight>
                  <a:srgbClr val="C0C0C0"/>
                </a:highlight>
              </a:rPr>
              <a:t>tử</a:t>
            </a:r>
            <a:r>
              <a:rPr lang="en-US" sz="1800" dirty="0">
                <a:highlight>
                  <a:srgbClr val="C0C0C0"/>
                </a:highlight>
              </a:rPr>
              <a:t>, </a:t>
            </a:r>
            <a:r>
              <a:rPr lang="en-US" sz="1800" dirty="0" err="1">
                <a:highlight>
                  <a:srgbClr val="C0C0C0"/>
                </a:highlight>
              </a:rPr>
              <a:t>nối</a:t>
            </a:r>
            <a:r>
              <a:rPr lang="en-US" sz="1800" dirty="0">
                <a:highlight>
                  <a:srgbClr val="C0C0C0"/>
                </a:highlight>
              </a:rPr>
              <a:t> </a:t>
            </a:r>
            <a:r>
              <a:rPr lang="en-US" sz="1800" dirty="0" err="1">
                <a:highlight>
                  <a:srgbClr val="C0C0C0"/>
                </a:highlight>
              </a:rPr>
              <a:t>hai</a:t>
            </a:r>
            <a:r>
              <a:rPr lang="en-US" sz="1800" dirty="0">
                <a:highlight>
                  <a:srgbClr val="C0C0C0"/>
                </a:highlight>
              </a:rPr>
              <a:t> </a:t>
            </a:r>
            <a:r>
              <a:rPr lang="en-US" sz="1800" dirty="0" err="1">
                <a:highlight>
                  <a:srgbClr val="C0C0C0"/>
                </a:highlight>
              </a:rPr>
              <a:t>mảng</a:t>
            </a:r>
            <a:r>
              <a:rPr lang="en-US" sz="1800" dirty="0">
                <a:highlight>
                  <a:srgbClr val="C0C0C0"/>
                </a:highlight>
              </a:rPr>
              <a:t>), [ ], </a:t>
            </a:r>
            <a:r>
              <a:rPr lang="en-US" sz="1800" dirty="0" err="1">
                <a:highlight>
                  <a:srgbClr val="C0C0C0"/>
                </a:highlight>
              </a:rPr>
              <a:t>chuyển</a:t>
            </a:r>
            <a:r>
              <a:rPr lang="en-US" sz="1800" dirty="0">
                <a:highlight>
                  <a:srgbClr val="C0C0C0"/>
                </a:highlight>
              </a:rPr>
              <a:t> </a:t>
            </a:r>
            <a:r>
              <a:rPr lang="en-US" sz="1800" dirty="0" err="1">
                <a:highlight>
                  <a:srgbClr val="C0C0C0"/>
                </a:highlight>
              </a:rPr>
              <a:t>kiểu</a:t>
            </a:r>
            <a:endParaRPr lang="en-US" sz="1800" dirty="0">
              <a:highlight>
                <a:srgbClr val="C0C0C0"/>
              </a:highlight>
            </a:endParaRPr>
          </a:p>
          <a:p>
            <a:pPr marL="514350" indent="-514350">
              <a:buFont typeface="+mj-lt"/>
              <a:buAutoNum type="arabicPeriod"/>
            </a:pPr>
            <a:r>
              <a:rPr lang="en-US" sz="1800" dirty="0" err="1"/>
              <a:t>Viết</a:t>
            </a:r>
            <a:r>
              <a:rPr lang="en-US" sz="1800" dirty="0"/>
              <a:t> </a:t>
            </a:r>
            <a:r>
              <a:rPr lang="en-US" sz="1800" dirty="0" err="1"/>
              <a:t>một</a:t>
            </a:r>
            <a:r>
              <a:rPr lang="en-US" sz="1800" dirty="0"/>
              <a:t> </a:t>
            </a:r>
            <a:r>
              <a:rPr lang="en-US" sz="1800" dirty="0" err="1"/>
              <a:t>lớp</a:t>
            </a:r>
            <a:r>
              <a:rPr lang="en-US" sz="1800" dirty="0"/>
              <a:t> Iterator </a:t>
            </a:r>
            <a:r>
              <a:rPr lang="en-US" sz="1800" dirty="0" err="1"/>
              <a:t>để</a:t>
            </a:r>
            <a:r>
              <a:rPr lang="en-US" sz="1800" dirty="0"/>
              <a:t> </a:t>
            </a:r>
            <a:r>
              <a:rPr lang="en-US" sz="1800" dirty="0" err="1"/>
              <a:t>duyệt</a:t>
            </a:r>
            <a:r>
              <a:rPr lang="en-US" sz="1800" dirty="0"/>
              <a:t> DSLK </a:t>
            </a:r>
            <a:r>
              <a:rPr lang="en-US" sz="1800" dirty="0" err="1"/>
              <a:t>với</a:t>
            </a:r>
            <a:r>
              <a:rPr lang="en-US" sz="1800" dirty="0"/>
              <a:t> </a:t>
            </a:r>
            <a:r>
              <a:rPr lang="en-US" sz="1800" dirty="0" err="1"/>
              <a:t>toán</a:t>
            </a:r>
            <a:r>
              <a:rPr lang="en-US" sz="1800" dirty="0"/>
              <a:t> </a:t>
            </a:r>
            <a:r>
              <a:rPr lang="en-US" sz="1800" dirty="0" err="1"/>
              <a:t>tử</a:t>
            </a:r>
            <a:r>
              <a:rPr lang="en-US" sz="1800" dirty="0"/>
              <a:t> ++ (</a:t>
            </a:r>
            <a:r>
              <a:rPr lang="en-US" sz="1800" dirty="0" err="1"/>
              <a:t>tới</a:t>
            </a:r>
            <a:r>
              <a:rPr lang="en-US" sz="1800" dirty="0"/>
              <a:t> </a:t>
            </a:r>
            <a:r>
              <a:rPr lang="en-US" sz="1800" dirty="0" err="1"/>
              <a:t>phần</a:t>
            </a:r>
            <a:r>
              <a:rPr lang="en-US" sz="1800" dirty="0"/>
              <a:t> </a:t>
            </a:r>
            <a:r>
              <a:rPr lang="en-US" sz="1800" dirty="0" err="1"/>
              <a:t>tử</a:t>
            </a:r>
            <a:r>
              <a:rPr lang="en-US" sz="1800" dirty="0"/>
              <a:t> </a:t>
            </a:r>
            <a:r>
              <a:rPr lang="en-US" sz="1800" dirty="0" err="1"/>
              <a:t>tiếp</a:t>
            </a:r>
            <a:r>
              <a:rPr lang="en-US" sz="1800" dirty="0"/>
              <a:t> </a:t>
            </a:r>
            <a:r>
              <a:rPr lang="en-US" sz="1800" dirty="0" err="1"/>
              <a:t>theo</a:t>
            </a:r>
            <a:r>
              <a:rPr lang="en-US" sz="1800" dirty="0"/>
              <a:t>), ! (</a:t>
            </a:r>
            <a:r>
              <a:rPr lang="en-US" sz="1800" dirty="0" err="1"/>
              <a:t>kiểm</a:t>
            </a:r>
            <a:r>
              <a:rPr lang="en-US" sz="1800" dirty="0"/>
              <a:t> </a:t>
            </a:r>
            <a:r>
              <a:rPr lang="en-US" sz="1800" dirty="0" err="1"/>
              <a:t>tra</a:t>
            </a:r>
            <a:r>
              <a:rPr lang="en-US" sz="1800" dirty="0"/>
              <a:t> </a:t>
            </a:r>
            <a:r>
              <a:rPr lang="en-US" sz="1800" dirty="0" err="1"/>
              <a:t>đã</a:t>
            </a:r>
            <a:r>
              <a:rPr lang="en-US" sz="1800" dirty="0"/>
              <a:t> ở </a:t>
            </a:r>
            <a:r>
              <a:rPr lang="en-US" sz="1800" dirty="0" err="1"/>
              <a:t>cuối</a:t>
            </a:r>
            <a:r>
              <a:rPr lang="en-US" sz="1800" dirty="0"/>
              <a:t> </a:t>
            </a:r>
            <a:r>
              <a:rPr lang="en-US" sz="1800" dirty="0" err="1"/>
              <a:t>danh</a:t>
            </a:r>
            <a:r>
              <a:rPr lang="en-US" sz="1800" dirty="0"/>
              <a:t> </a:t>
            </a:r>
            <a:r>
              <a:rPr lang="en-US" sz="1800" dirty="0" err="1"/>
              <a:t>sách</a:t>
            </a:r>
            <a:r>
              <a:rPr lang="en-US" sz="1800" dirty="0"/>
              <a:t> </a:t>
            </a:r>
            <a:r>
              <a:rPr lang="en-US" sz="1800" dirty="0" err="1"/>
              <a:t>chưa</a:t>
            </a:r>
            <a:r>
              <a:rPr lang="en-US" sz="1800" dirty="0"/>
              <a:t>), * (</a:t>
            </a:r>
            <a:r>
              <a:rPr lang="en-US" sz="1800" dirty="0" err="1"/>
              <a:t>lấy</a:t>
            </a:r>
            <a:r>
              <a:rPr lang="en-US" sz="1800" dirty="0"/>
              <a:t> </a:t>
            </a:r>
            <a:r>
              <a:rPr lang="en-US" sz="1800" dirty="0" err="1"/>
              <a:t>giá</a:t>
            </a:r>
            <a:r>
              <a:rPr lang="en-US" sz="1800" dirty="0"/>
              <a:t> </a:t>
            </a:r>
            <a:r>
              <a:rPr lang="en-US" sz="1800" dirty="0" err="1"/>
              <a:t>trị</a:t>
            </a:r>
            <a:r>
              <a:rPr lang="en-US" sz="1800" dirty="0"/>
              <a:t> </a:t>
            </a:r>
            <a:r>
              <a:rPr lang="en-US" sz="1800" dirty="0" err="1"/>
              <a:t>tại</a:t>
            </a:r>
            <a:r>
              <a:rPr lang="en-US" sz="1800" dirty="0"/>
              <a:t> </a:t>
            </a:r>
            <a:r>
              <a:rPr lang="en-US" sz="1800" dirty="0" err="1"/>
              <a:t>vị</a:t>
            </a:r>
            <a:r>
              <a:rPr lang="en-US" sz="1800" dirty="0"/>
              <a:t> </a:t>
            </a:r>
            <a:r>
              <a:rPr lang="en-US" sz="1800" dirty="0" err="1"/>
              <a:t>trí</a:t>
            </a:r>
            <a:r>
              <a:rPr lang="en-US" sz="1800" dirty="0"/>
              <a:t> </a:t>
            </a:r>
            <a:r>
              <a:rPr lang="en-US" sz="1800" dirty="0" err="1"/>
              <a:t>hiện</a:t>
            </a:r>
            <a:r>
              <a:rPr lang="en-US" sz="1800" dirty="0"/>
              <a:t> </a:t>
            </a:r>
            <a:r>
              <a:rPr lang="en-US" sz="1800" dirty="0" err="1"/>
              <a:t>tại</a:t>
            </a:r>
            <a:r>
              <a:rPr lang="en-US" sz="1800" dirty="0"/>
              <a:t>). Sau </a:t>
            </a:r>
            <a:r>
              <a:rPr lang="en-US" sz="1800" dirty="0" err="1"/>
              <a:t>đó</a:t>
            </a:r>
            <a:r>
              <a:rPr lang="en-US" sz="1800" dirty="0"/>
              <a:t> </a:t>
            </a:r>
            <a:r>
              <a:rPr lang="en-US" sz="1800" dirty="0" err="1"/>
              <a:t>định</a:t>
            </a:r>
            <a:r>
              <a:rPr lang="en-US" sz="1800" dirty="0"/>
              <a:t> </a:t>
            </a:r>
            <a:r>
              <a:rPr lang="en-US" sz="1800" dirty="0" err="1"/>
              <a:t>nghĩa</a:t>
            </a:r>
            <a:r>
              <a:rPr lang="en-US" sz="1800" dirty="0"/>
              <a:t> </a:t>
            </a:r>
            <a:r>
              <a:rPr lang="en-US" sz="1800" dirty="0" err="1"/>
              <a:t>toán</a:t>
            </a:r>
            <a:r>
              <a:rPr lang="en-US" sz="1800" dirty="0"/>
              <a:t> </a:t>
            </a:r>
            <a:r>
              <a:rPr lang="en-US" sz="1800" dirty="0" err="1"/>
              <a:t>tử</a:t>
            </a:r>
            <a:r>
              <a:rPr lang="en-US" sz="1800" dirty="0"/>
              <a:t> ~ (</a:t>
            </a:r>
            <a:r>
              <a:rPr lang="en-US" sz="1800" dirty="0" err="1"/>
              <a:t>tạo</a:t>
            </a:r>
            <a:r>
              <a:rPr lang="en-US" sz="1800" dirty="0"/>
              <a:t> </a:t>
            </a:r>
            <a:r>
              <a:rPr lang="en-US" sz="1800" dirty="0" err="1"/>
              <a:t>đối</a:t>
            </a:r>
            <a:r>
              <a:rPr lang="en-US" sz="1800" dirty="0"/>
              <a:t> </a:t>
            </a:r>
            <a:r>
              <a:rPr lang="en-US" sz="1800" dirty="0" err="1"/>
              <a:t>tượng</a:t>
            </a:r>
            <a:r>
              <a:rPr lang="en-US" sz="1800" dirty="0"/>
              <a:t> Iterator) </a:t>
            </a:r>
            <a:r>
              <a:rPr lang="en-US" sz="1800" dirty="0" err="1"/>
              <a:t>với</a:t>
            </a:r>
            <a:r>
              <a:rPr lang="en-US" sz="1800" dirty="0"/>
              <a:t> </a:t>
            </a:r>
            <a:r>
              <a:rPr lang="en-US" sz="1800" dirty="0" err="1"/>
              <a:t>lớp</a:t>
            </a:r>
            <a:r>
              <a:rPr lang="en-US" sz="1800" dirty="0"/>
              <a:t> </a:t>
            </a:r>
            <a:r>
              <a:rPr lang="en-US" sz="1800" dirty="0" err="1"/>
              <a:t>LList</a:t>
            </a:r>
            <a:r>
              <a:rPr lang="en-US" sz="1800" dirty="0"/>
              <a:t>. </a:t>
            </a:r>
            <a:r>
              <a:rPr lang="en-US" sz="1800" dirty="0" err="1"/>
              <a:t>Mục</a:t>
            </a:r>
            <a:r>
              <a:rPr lang="en-US" sz="1800" dirty="0"/>
              <a:t> </a:t>
            </a:r>
            <a:r>
              <a:rPr lang="en-US" sz="1800" dirty="0" err="1"/>
              <a:t>tiêu</a:t>
            </a:r>
            <a:r>
              <a:rPr lang="en-US" sz="1800" dirty="0"/>
              <a:t> </a:t>
            </a:r>
            <a:r>
              <a:rPr lang="en-US" sz="1800" dirty="0" err="1"/>
              <a:t>là</a:t>
            </a:r>
            <a:r>
              <a:rPr lang="en-US" sz="1800" dirty="0"/>
              <a:t> </a:t>
            </a:r>
            <a:r>
              <a:rPr lang="en-US" sz="1800" dirty="0" err="1"/>
              <a:t>sau</a:t>
            </a:r>
            <a:r>
              <a:rPr lang="en-US" sz="1800" dirty="0"/>
              <a:t> </a:t>
            </a:r>
            <a:r>
              <a:rPr lang="en-US" sz="1800" dirty="0" err="1"/>
              <a:t>đó</a:t>
            </a:r>
            <a:r>
              <a:rPr lang="en-US" sz="1800" dirty="0"/>
              <a:t> ta </a:t>
            </a:r>
            <a:r>
              <a:rPr lang="en-US" sz="1800" dirty="0" err="1"/>
              <a:t>có</a:t>
            </a:r>
            <a:r>
              <a:rPr lang="en-US" sz="1800" dirty="0"/>
              <a:t> </a:t>
            </a:r>
            <a:r>
              <a:rPr lang="en-US" sz="1800" dirty="0" err="1"/>
              <a:t>thể</a:t>
            </a:r>
            <a:r>
              <a:rPr lang="en-US" sz="1800" dirty="0"/>
              <a:t> </a:t>
            </a:r>
            <a:r>
              <a:rPr lang="en-US" sz="1800" dirty="0" err="1"/>
              <a:t>duyệt</a:t>
            </a:r>
            <a:r>
              <a:rPr lang="en-US" sz="1800" dirty="0"/>
              <a:t> DSLK </a:t>
            </a:r>
            <a:r>
              <a:rPr lang="en-US" sz="1800" dirty="0" err="1"/>
              <a:t>như</a:t>
            </a:r>
            <a:r>
              <a:rPr lang="en-US" sz="1800" dirty="0"/>
              <a:t> </a:t>
            </a:r>
            <a:r>
              <a:rPr lang="en-US" sz="1800" dirty="0" err="1"/>
              <a:t>sau</a:t>
            </a:r>
            <a:r>
              <a:rPr lang="en-US" sz="1800" dirty="0"/>
              <a:t>:</a:t>
            </a:r>
          </a:p>
          <a:p>
            <a:pPr marL="788988" lvl="1" indent="125413">
              <a:spcBef>
                <a:spcPts val="0"/>
              </a:spcBef>
              <a:buNone/>
            </a:pPr>
            <a:r>
              <a:rPr lang="en-US" sz="1600" dirty="0" err="1">
                <a:latin typeface="Courier New" pitchFamily="49" charset="0"/>
                <a:cs typeface="Courier New" pitchFamily="49" charset="0"/>
              </a:rPr>
              <a:t>LList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lst</a:t>
            </a:r>
            <a:r>
              <a:rPr lang="en-US" sz="1600" dirty="0">
                <a:latin typeface="Courier New" pitchFamily="49" charset="0"/>
                <a:cs typeface="Courier New" pitchFamily="49" charset="0"/>
              </a:rPr>
              <a:t>;</a:t>
            </a:r>
          </a:p>
          <a:p>
            <a:pPr marL="788988" lvl="1" indent="125413">
              <a:spcBef>
                <a:spcPts val="0"/>
              </a:spcBef>
              <a:buNone/>
            </a:pPr>
            <a:r>
              <a:rPr lang="en-US" sz="1600" dirty="0">
                <a:latin typeface="Courier New" pitchFamily="49" charset="0"/>
                <a:cs typeface="Courier New" pitchFamily="49" charset="0"/>
              </a:rPr>
              <a:t>for (Iterator </a:t>
            </a:r>
            <a:r>
              <a:rPr lang="en-US" sz="1600" dirty="0" err="1">
                <a:latin typeface="Courier New" pitchFamily="49" charset="0"/>
                <a:cs typeface="Courier New" pitchFamily="49" charset="0"/>
              </a:rPr>
              <a:t>itr</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lst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itr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itr</a:t>
            </a:r>
            <a:r>
              <a:rPr lang="en-US" sz="1600" dirty="0">
                <a:latin typeface="Courier New" pitchFamily="49" charset="0"/>
                <a:cs typeface="Courier New" pitchFamily="49" charset="0"/>
              </a:rPr>
              <a:t>++) {</a:t>
            </a:r>
          </a:p>
          <a:p>
            <a:pPr marL="788988" lvl="1" indent="588963">
              <a:spcBef>
                <a:spcPts val="0"/>
              </a:spcBef>
              <a:buNone/>
            </a:pPr>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&amp; data = *</a:t>
            </a:r>
            <a:r>
              <a:rPr lang="en-US" sz="1600" dirty="0" err="1">
                <a:latin typeface="Courier New" pitchFamily="49" charset="0"/>
                <a:cs typeface="Courier New" pitchFamily="49" charset="0"/>
              </a:rPr>
              <a:t>itr</a:t>
            </a:r>
            <a:r>
              <a:rPr lang="en-US" sz="1600" dirty="0">
                <a:latin typeface="Courier New" pitchFamily="49" charset="0"/>
                <a:cs typeface="Courier New" pitchFamily="49" charset="0"/>
              </a:rPr>
              <a:t>;</a:t>
            </a:r>
          </a:p>
          <a:p>
            <a:pPr marL="788988" lvl="1" indent="588963">
              <a:spcBef>
                <a:spcPts val="0"/>
              </a:spcBef>
              <a:buNone/>
            </a:pPr>
            <a:r>
              <a:rPr lang="en-US" sz="1600" dirty="0">
                <a:latin typeface="Courier New" pitchFamily="49" charset="0"/>
                <a:cs typeface="Courier New" pitchFamily="49" charset="0"/>
              </a:rPr>
              <a:t>// ...</a:t>
            </a:r>
          </a:p>
          <a:p>
            <a:pPr marL="788988" lvl="1" indent="125413">
              <a:spcBef>
                <a:spcPts val="0"/>
              </a:spcBef>
              <a:buNone/>
            </a:pPr>
            <a:r>
              <a:rPr lang="en-US" sz="1600" dirty="0">
                <a:latin typeface="Courier New" pitchFamily="49" charset="0"/>
                <a:cs typeface="Courier New" pitchFamily="49" charset="0"/>
              </a:rPr>
              <a:t>}</a:t>
            </a:r>
          </a:p>
        </p:txBody>
      </p:sp>
      <p:sp>
        <p:nvSpPr>
          <p:cNvPr id="4" name="Slide Number Placeholder 3"/>
          <p:cNvSpPr>
            <a:spLocks noGrp="1"/>
          </p:cNvSpPr>
          <p:nvPr>
            <p:ph type="sldNum" sz="quarter" idx="4"/>
          </p:nvPr>
        </p:nvSpPr>
        <p:spPr>
          <a:xfrm>
            <a:off x="5105400" y="6184337"/>
            <a:ext cx="1981200" cy="365125"/>
          </a:xfrm>
        </p:spPr>
        <p:txBody>
          <a:bodyPr/>
          <a:lstStyle/>
          <a:p>
            <a:fld id="{BC24317B-5122-4A99-A6E9-FA23C146A7E0}" type="slidenum">
              <a:rPr lang="en-US" smtClean="0"/>
              <a:pPr/>
              <a:t>21</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Chồng phương thức trong lớp</a:t>
            </a:r>
          </a:p>
        </p:txBody>
      </p:sp>
      <p:sp>
        <p:nvSpPr>
          <p:cNvPr id="3" name="Content Placeholder 2"/>
          <p:cNvSpPr>
            <a:spLocks noGrp="1"/>
          </p:cNvSpPr>
          <p:nvPr>
            <p:ph sz="quarter" idx="1"/>
          </p:nvPr>
        </p:nvSpPr>
        <p:spPr/>
        <p:txBody>
          <a:bodyPr/>
          <a:lstStyle/>
          <a:p>
            <a:r>
              <a:rPr lang="en-US" sz="2000" dirty="0" err="1"/>
              <a:t>Tương</a:t>
            </a:r>
            <a:r>
              <a:rPr lang="en-US" sz="2000" dirty="0"/>
              <a:t> </a:t>
            </a:r>
            <a:r>
              <a:rPr lang="en-US" sz="2000" dirty="0" err="1"/>
              <a:t>tự</a:t>
            </a:r>
            <a:r>
              <a:rPr lang="en-US" sz="2000" dirty="0"/>
              <a:t>, </a:t>
            </a:r>
            <a:r>
              <a:rPr lang="en-US" sz="2000" dirty="0" err="1"/>
              <a:t>các</a:t>
            </a:r>
            <a:r>
              <a:rPr lang="en-US" sz="2000" dirty="0"/>
              <a:t> </a:t>
            </a:r>
            <a:r>
              <a:rPr lang="en-US" sz="2000" dirty="0" err="1"/>
              <a:t>phương</a:t>
            </a:r>
            <a:r>
              <a:rPr lang="en-US" sz="2000" dirty="0"/>
              <a:t> </a:t>
            </a:r>
            <a:r>
              <a:rPr lang="en-US" sz="2000" dirty="0" err="1"/>
              <a:t>thức</a:t>
            </a:r>
            <a:r>
              <a:rPr lang="en-US" sz="2000" dirty="0"/>
              <a:t> </a:t>
            </a:r>
            <a:r>
              <a:rPr lang="en-US" sz="2000" dirty="0" err="1"/>
              <a:t>trong</a:t>
            </a:r>
            <a:r>
              <a:rPr lang="en-US" sz="2000" dirty="0"/>
              <a:t> </a:t>
            </a:r>
            <a:r>
              <a:rPr lang="en-US" sz="2000" dirty="0" err="1"/>
              <a:t>cùng</a:t>
            </a:r>
            <a:r>
              <a:rPr lang="en-US" sz="2000" dirty="0"/>
              <a:t> </a:t>
            </a:r>
            <a:r>
              <a:rPr lang="en-US" sz="2000" dirty="0" err="1"/>
              <a:t>một</a:t>
            </a:r>
            <a:r>
              <a:rPr lang="en-US" sz="2000" dirty="0"/>
              <a:t> </a:t>
            </a:r>
            <a:r>
              <a:rPr lang="en-US" sz="2000" dirty="0" err="1"/>
              <a:t>lớp</a:t>
            </a:r>
            <a:r>
              <a:rPr lang="en-US" sz="2000" dirty="0"/>
              <a:t> </a:t>
            </a:r>
            <a:r>
              <a:rPr lang="en-US" sz="2000" dirty="0" err="1"/>
              <a:t>cũng</a:t>
            </a:r>
            <a:r>
              <a:rPr lang="en-US" sz="2000" dirty="0"/>
              <a:t> </a:t>
            </a:r>
            <a:r>
              <a:rPr lang="en-US" sz="2000" dirty="0" err="1"/>
              <a:t>có</a:t>
            </a:r>
            <a:r>
              <a:rPr lang="en-US" sz="2000" dirty="0"/>
              <a:t> </a:t>
            </a:r>
            <a:r>
              <a:rPr lang="en-US" sz="2000" dirty="0" err="1"/>
              <a:t>thể</a:t>
            </a:r>
            <a:r>
              <a:rPr lang="en-US" sz="2000" dirty="0"/>
              <a:t> </a:t>
            </a:r>
            <a:r>
              <a:rPr lang="en-US" sz="2000" dirty="0" err="1"/>
              <a:t>được</a:t>
            </a:r>
            <a:r>
              <a:rPr lang="en-US" sz="2000" dirty="0"/>
              <a:t> </a:t>
            </a:r>
            <a:r>
              <a:rPr lang="en-US" sz="2000" dirty="0" err="1"/>
              <a:t>định</a:t>
            </a:r>
            <a:r>
              <a:rPr lang="en-US" sz="2000" dirty="0"/>
              <a:t> </a:t>
            </a:r>
            <a:r>
              <a:rPr lang="en-US" sz="2000" dirty="0" err="1"/>
              <a:t>nghĩa</a:t>
            </a:r>
            <a:r>
              <a:rPr lang="en-US" sz="2000" dirty="0"/>
              <a:t> </a:t>
            </a:r>
            <a:r>
              <a:rPr lang="en-US" sz="2000" dirty="0" err="1"/>
              <a:t>chồng</a:t>
            </a:r>
            <a:endParaRPr lang="en-US" sz="2000" dirty="0"/>
          </a:p>
          <a:p>
            <a:pPr lvl="2">
              <a:spcBef>
                <a:spcPts val="0"/>
              </a:spcBef>
            </a:pPr>
            <a:r>
              <a:rPr lang="en-US" sz="1700" dirty="0">
                <a:latin typeface="Courier New" pitchFamily="49" charset="0"/>
                <a:cs typeface="Courier New" pitchFamily="49" charset="0"/>
              </a:rPr>
              <a:t>class C {</a:t>
            </a:r>
          </a:p>
          <a:p>
            <a:pPr lvl="2" indent="30163">
              <a:spcBef>
                <a:spcPts val="0"/>
              </a:spcBef>
              <a:buNone/>
            </a:pPr>
            <a:r>
              <a:rPr lang="en-US" sz="1700" dirty="0">
                <a:latin typeface="Courier New" pitchFamily="49" charset="0"/>
                <a:cs typeface="Courier New" pitchFamily="49" charset="0"/>
              </a:rPr>
              <a:t>public:</a:t>
            </a:r>
          </a:p>
          <a:p>
            <a:pPr lvl="2" indent="549275">
              <a:spcBef>
                <a:spcPts val="0"/>
              </a:spcBef>
              <a:buNone/>
            </a:pPr>
            <a:r>
              <a:rPr lang="en-US" sz="1700" dirty="0" err="1">
                <a:latin typeface="Courier New" pitchFamily="49" charset="0"/>
                <a:cs typeface="Courier New" pitchFamily="49" charset="0"/>
              </a:rPr>
              <a:t>int</a:t>
            </a:r>
            <a:r>
              <a:rPr lang="en-US" sz="1700" dirty="0">
                <a:latin typeface="Courier New" pitchFamily="49" charset="0"/>
                <a:cs typeface="Courier New" pitchFamily="49" charset="0"/>
              </a:rPr>
              <a:t> compare(</a:t>
            </a:r>
            <a:r>
              <a:rPr lang="en-US" sz="1700" dirty="0" err="1">
                <a:latin typeface="Courier New" pitchFamily="49" charset="0"/>
                <a:cs typeface="Courier New" pitchFamily="49" charset="0"/>
              </a:rPr>
              <a:t>int</a:t>
            </a:r>
            <a:r>
              <a:rPr lang="en-US" sz="1700" dirty="0">
                <a:latin typeface="Courier New" pitchFamily="49" charset="0"/>
                <a:cs typeface="Courier New" pitchFamily="49" charset="0"/>
              </a:rPr>
              <a:t> x, </a:t>
            </a:r>
            <a:r>
              <a:rPr lang="en-US" sz="1700" dirty="0" err="1">
                <a:latin typeface="Courier New" pitchFamily="49" charset="0"/>
                <a:cs typeface="Courier New" pitchFamily="49" charset="0"/>
              </a:rPr>
              <a:t>int</a:t>
            </a:r>
            <a:r>
              <a:rPr lang="en-US" sz="1700" dirty="0">
                <a:latin typeface="Courier New" pitchFamily="49" charset="0"/>
                <a:cs typeface="Courier New" pitchFamily="49" charset="0"/>
              </a:rPr>
              <a:t> y);</a:t>
            </a:r>
          </a:p>
          <a:p>
            <a:pPr lvl="2" indent="549275">
              <a:spcBef>
                <a:spcPts val="0"/>
              </a:spcBef>
              <a:buNone/>
            </a:pPr>
            <a:r>
              <a:rPr lang="en-US" sz="1700" dirty="0" err="1">
                <a:latin typeface="Courier New" pitchFamily="49" charset="0"/>
                <a:cs typeface="Courier New" pitchFamily="49" charset="0"/>
              </a:rPr>
              <a:t>int</a:t>
            </a:r>
            <a:r>
              <a:rPr lang="en-US" sz="1700" dirty="0">
                <a:latin typeface="Courier New" pitchFamily="49" charset="0"/>
                <a:cs typeface="Courier New" pitchFamily="49" charset="0"/>
              </a:rPr>
              <a:t> compare(</a:t>
            </a:r>
            <a:r>
              <a:rPr lang="en-US" sz="1700" dirty="0" err="1">
                <a:latin typeface="Courier New" pitchFamily="49" charset="0"/>
                <a:cs typeface="Courier New" pitchFamily="49" charset="0"/>
              </a:rPr>
              <a:t>int</a:t>
            </a:r>
            <a:r>
              <a:rPr lang="en-US" sz="1700" dirty="0">
                <a:latin typeface="Courier New" pitchFamily="49" charset="0"/>
                <a:cs typeface="Courier New" pitchFamily="49" charset="0"/>
              </a:rPr>
              <a:t> x, </a:t>
            </a:r>
            <a:r>
              <a:rPr lang="en-US" sz="1700" dirty="0" err="1">
                <a:latin typeface="Courier New" pitchFamily="49" charset="0"/>
                <a:cs typeface="Courier New" pitchFamily="49" charset="0"/>
              </a:rPr>
              <a:t>int</a:t>
            </a:r>
            <a:r>
              <a:rPr lang="en-US" sz="1700" dirty="0">
                <a:latin typeface="Courier New" pitchFamily="49" charset="0"/>
                <a:cs typeface="Courier New" pitchFamily="49" charset="0"/>
              </a:rPr>
              <a:t> y) </a:t>
            </a:r>
            <a:r>
              <a:rPr lang="en-US" sz="1700" dirty="0" err="1">
                <a:latin typeface="Courier New" pitchFamily="49" charset="0"/>
                <a:cs typeface="Courier New" pitchFamily="49" charset="0"/>
              </a:rPr>
              <a:t>const</a:t>
            </a:r>
            <a:r>
              <a:rPr lang="en-US" sz="1700" dirty="0">
                <a:latin typeface="Courier New" pitchFamily="49" charset="0"/>
                <a:cs typeface="Courier New" pitchFamily="49" charset="0"/>
              </a:rPr>
              <a:t>;</a:t>
            </a:r>
          </a:p>
          <a:p>
            <a:pPr lvl="2" indent="549275">
              <a:spcBef>
                <a:spcPts val="0"/>
              </a:spcBef>
              <a:buNone/>
            </a:pPr>
            <a:r>
              <a:rPr lang="en-US" sz="1700" dirty="0" err="1">
                <a:latin typeface="Courier New" pitchFamily="49" charset="0"/>
                <a:cs typeface="Courier New" pitchFamily="49" charset="0"/>
              </a:rPr>
              <a:t>int</a:t>
            </a:r>
            <a:r>
              <a:rPr lang="en-US" sz="1700" dirty="0">
                <a:latin typeface="Courier New" pitchFamily="49" charset="0"/>
                <a:cs typeface="Courier New" pitchFamily="49" charset="0"/>
              </a:rPr>
              <a:t> compare(float x, float y);</a:t>
            </a:r>
          </a:p>
          <a:p>
            <a:pPr lvl="2" indent="30163">
              <a:spcBef>
                <a:spcPts val="0"/>
              </a:spcBef>
              <a:buNone/>
            </a:pPr>
            <a:r>
              <a:rPr lang="en-US" sz="1700" dirty="0">
                <a:latin typeface="Courier New" pitchFamily="49" charset="0"/>
                <a:cs typeface="Courier New" pitchFamily="49" charset="0"/>
              </a:rPr>
              <a:t>};</a:t>
            </a:r>
          </a:p>
          <a:p>
            <a:r>
              <a:rPr lang="en-US" sz="2000" dirty="0" err="1"/>
              <a:t>Định</a:t>
            </a:r>
            <a:r>
              <a:rPr lang="en-US" sz="2000" dirty="0"/>
              <a:t> </a:t>
            </a:r>
            <a:r>
              <a:rPr lang="en-US" sz="2000" dirty="0" err="1"/>
              <a:t>nghĩa</a:t>
            </a:r>
            <a:r>
              <a:rPr lang="en-US" sz="2000" dirty="0"/>
              <a:t> </a:t>
            </a:r>
            <a:r>
              <a:rPr lang="en-US" sz="2000" dirty="0" err="1"/>
              <a:t>chồng</a:t>
            </a:r>
            <a:r>
              <a:rPr lang="en-US" sz="2000" dirty="0"/>
              <a:t> ở </a:t>
            </a:r>
            <a:r>
              <a:rPr lang="en-US" sz="2000" dirty="0" err="1"/>
              <a:t>lớp</a:t>
            </a:r>
            <a:r>
              <a:rPr lang="en-US" sz="2000" dirty="0"/>
              <a:t> con </a:t>
            </a:r>
            <a:r>
              <a:rPr lang="en-US" sz="2000" dirty="0" err="1"/>
              <a:t>sẽ</a:t>
            </a:r>
            <a:r>
              <a:rPr lang="en-US" sz="2000" dirty="0"/>
              <a:t> </a:t>
            </a:r>
            <a:r>
              <a:rPr lang="en-US" sz="2000" dirty="0" err="1"/>
              <a:t>che</a:t>
            </a:r>
            <a:r>
              <a:rPr lang="en-US" sz="2000" dirty="0"/>
              <a:t> </a:t>
            </a:r>
            <a:r>
              <a:rPr lang="en-US" sz="2000" dirty="0" err="1"/>
              <a:t>mất</a:t>
            </a:r>
            <a:r>
              <a:rPr lang="en-US" sz="2000" dirty="0"/>
              <a:t> </a:t>
            </a:r>
            <a:r>
              <a:rPr lang="en-US" sz="2000" b="1" u="sng" dirty="0" err="1"/>
              <a:t>tất</a:t>
            </a:r>
            <a:r>
              <a:rPr lang="en-US" sz="2000" b="1" u="sng" dirty="0"/>
              <a:t> </a:t>
            </a:r>
            <a:r>
              <a:rPr lang="en-US" sz="2000" b="1" u="sng" dirty="0" err="1"/>
              <a:t>cả</a:t>
            </a:r>
            <a:r>
              <a:rPr lang="en-US" sz="2000" dirty="0"/>
              <a:t> </a:t>
            </a:r>
            <a:r>
              <a:rPr lang="en-US" sz="2000" dirty="0" err="1"/>
              <a:t>phương</a:t>
            </a:r>
            <a:r>
              <a:rPr lang="en-US" sz="2000" dirty="0"/>
              <a:t> </a:t>
            </a:r>
            <a:r>
              <a:rPr lang="en-US" sz="2000" dirty="0" err="1"/>
              <a:t>thức</a:t>
            </a:r>
            <a:r>
              <a:rPr lang="en-US" sz="2000" dirty="0"/>
              <a:t> </a:t>
            </a:r>
            <a:r>
              <a:rPr lang="en-US" sz="2000" dirty="0" err="1"/>
              <a:t>cùng</a:t>
            </a:r>
            <a:r>
              <a:rPr lang="en-US" sz="2000" dirty="0"/>
              <a:t> </a:t>
            </a:r>
            <a:r>
              <a:rPr lang="en-US" sz="2000" dirty="0" err="1"/>
              <a:t>tên</a:t>
            </a:r>
            <a:r>
              <a:rPr lang="en-US" sz="2000" dirty="0"/>
              <a:t> </a:t>
            </a:r>
            <a:r>
              <a:rPr lang="en-US" sz="2000" dirty="0" err="1"/>
              <a:t>của</a:t>
            </a:r>
            <a:r>
              <a:rPr lang="en-US" sz="2000" dirty="0"/>
              <a:t> </a:t>
            </a:r>
            <a:r>
              <a:rPr lang="en-US" sz="2000" dirty="0" err="1"/>
              <a:t>lớp</a:t>
            </a:r>
            <a:r>
              <a:rPr lang="en-US" sz="2000" dirty="0"/>
              <a:t> </a:t>
            </a:r>
            <a:r>
              <a:rPr lang="en-US" sz="2000" dirty="0" err="1"/>
              <a:t>mẹ</a:t>
            </a:r>
            <a:endParaRPr lang="en-US" sz="2000" dirty="0"/>
          </a:p>
          <a:p>
            <a:pPr lvl="2">
              <a:spcBef>
                <a:spcPts val="0"/>
              </a:spcBef>
            </a:pPr>
            <a:r>
              <a:rPr lang="en-US" sz="1700" dirty="0">
                <a:latin typeface="Courier New" pitchFamily="49" charset="0"/>
                <a:cs typeface="Courier New" pitchFamily="49" charset="0"/>
              </a:rPr>
              <a:t>class D: public C {</a:t>
            </a:r>
          </a:p>
          <a:p>
            <a:pPr lvl="2" indent="30163">
              <a:spcBef>
                <a:spcPts val="0"/>
              </a:spcBef>
              <a:buNone/>
            </a:pPr>
            <a:r>
              <a:rPr lang="en-US" sz="1700" dirty="0">
                <a:latin typeface="Courier New" pitchFamily="49" charset="0"/>
                <a:cs typeface="Courier New" pitchFamily="49" charset="0"/>
              </a:rPr>
              <a:t>public:</a:t>
            </a:r>
          </a:p>
          <a:p>
            <a:pPr lvl="2" indent="555625">
              <a:spcBef>
                <a:spcPts val="0"/>
              </a:spcBef>
              <a:buNone/>
            </a:pPr>
            <a:r>
              <a:rPr lang="en-US" sz="1700" dirty="0" err="1">
                <a:latin typeface="Courier New" pitchFamily="49" charset="0"/>
                <a:cs typeface="Courier New" pitchFamily="49" charset="0"/>
              </a:rPr>
              <a:t>int</a:t>
            </a:r>
            <a:r>
              <a:rPr lang="en-US" sz="1700" dirty="0">
                <a:latin typeface="Courier New" pitchFamily="49" charset="0"/>
                <a:cs typeface="Courier New" pitchFamily="49" charset="0"/>
              </a:rPr>
              <a:t> compare(string s1, string s2);</a:t>
            </a:r>
          </a:p>
          <a:p>
            <a:pPr lvl="2" indent="30163">
              <a:spcBef>
                <a:spcPts val="0"/>
              </a:spcBef>
              <a:buNone/>
            </a:pPr>
            <a:r>
              <a:rPr lang="en-US" sz="1700" dirty="0">
                <a:latin typeface="Courier New" pitchFamily="49" charset="0"/>
                <a:cs typeface="Courier New" pitchFamily="49" charset="0"/>
              </a:rPr>
              <a:t>};</a:t>
            </a:r>
          </a:p>
          <a:p>
            <a:pPr lvl="2" indent="30163">
              <a:spcBef>
                <a:spcPts val="0"/>
              </a:spcBef>
              <a:buNone/>
            </a:pPr>
            <a:endParaRPr lang="en-US" sz="1700" dirty="0">
              <a:latin typeface="Courier New" pitchFamily="49" charset="0"/>
              <a:cs typeface="Courier New" pitchFamily="49" charset="0"/>
            </a:endParaRPr>
          </a:p>
          <a:p>
            <a:pPr lvl="2" indent="30163">
              <a:spcBef>
                <a:spcPts val="0"/>
              </a:spcBef>
              <a:buNone/>
            </a:pPr>
            <a:r>
              <a:rPr lang="en-US" sz="1700" dirty="0">
                <a:latin typeface="Courier New" pitchFamily="49" charset="0"/>
                <a:cs typeface="Courier New" pitchFamily="49" charset="0"/>
              </a:rPr>
              <a:t>D </a:t>
            </a:r>
            <a:r>
              <a:rPr lang="en-US" sz="1700" dirty="0" err="1">
                <a:latin typeface="Courier New" pitchFamily="49" charset="0"/>
                <a:cs typeface="Courier New" pitchFamily="49" charset="0"/>
              </a:rPr>
              <a:t>d</a:t>
            </a:r>
            <a:r>
              <a:rPr lang="en-US" sz="1700" dirty="0">
                <a:latin typeface="Courier New" pitchFamily="49" charset="0"/>
                <a:cs typeface="Courier New" pitchFamily="49" charset="0"/>
              </a:rPr>
              <a:t>;</a:t>
            </a:r>
          </a:p>
          <a:p>
            <a:pPr lvl="2" indent="30163">
              <a:spcBef>
                <a:spcPts val="0"/>
              </a:spcBef>
              <a:buNone/>
            </a:pPr>
            <a:r>
              <a:rPr lang="en-US" sz="1700" dirty="0" err="1">
                <a:latin typeface="Courier New" pitchFamily="49" charset="0"/>
                <a:cs typeface="Courier New" pitchFamily="49" charset="0"/>
              </a:rPr>
              <a:t>d.compare</a:t>
            </a:r>
            <a:r>
              <a:rPr lang="en-US" sz="1700" dirty="0">
                <a:latin typeface="Courier New" pitchFamily="49" charset="0"/>
                <a:cs typeface="Courier New" pitchFamily="49" charset="0"/>
              </a:rPr>
              <a:t>("1234", "</a:t>
            </a:r>
            <a:r>
              <a:rPr lang="en-US" sz="1700" dirty="0" err="1">
                <a:latin typeface="Courier New" pitchFamily="49" charset="0"/>
                <a:cs typeface="Courier New" pitchFamily="49" charset="0"/>
              </a:rPr>
              <a:t>abcd</a:t>
            </a:r>
            <a:r>
              <a:rPr lang="en-US" sz="1700" dirty="0">
                <a:latin typeface="Courier New" pitchFamily="49" charset="0"/>
                <a:cs typeface="Courier New" pitchFamily="49" charset="0"/>
              </a:rPr>
              <a:t>");  // OK</a:t>
            </a:r>
          </a:p>
          <a:p>
            <a:pPr lvl="2" indent="30163">
              <a:spcBef>
                <a:spcPts val="0"/>
              </a:spcBef>
              <a:buNone/>
            </a:pPr>
            <a:r>
              <a:rPr lang="en-US" sz="1700" dirty="0" err="1">
                <a:latin typeface="Courier New" pitchFamily="49" charset="0"/>
                <a:cs typeface="Courier New" pitchFamily="49" charset="0"/>
              </a:rPr>
              <a:t>d.compare</a:t>
            </a:r>
            <a:r>
              <a:rPr lang="en-US" sz="1700" dirty="0">
                <a:latin typeface="Courier New" pitchFamily="49" charset="0"/>
                <a:cs typeface="Courier New" pitchFamily="49" charset="0"/>
              </a:rPr>
              <a:t>(10, 20);          // </a:t>
            </a:r>
            <a:r>
              <a:rPr lang="en-US" sz="1700" dirty="0" err="1">
                <a:latin typeface="Courier New" pitchFamily="49" charset="0"/>
                <a:cs typeface="Courier New" pitchFamily="49" charset="0"/>
              </a:rPr>
              <a:t>lỗi</a:t>
            </a:r>
            <a:endParaRPr lang="en-US" sz="1700" dirty="0">
              <a:latin typeface="Courier New" pitchFamily="49" charset="0"/>
              <a:cs typeface="Courier New" pitchFamily="49" charset="0"/>
            </a:endParaRPr>
          </a:p>
          <a:p>
            <a:pPr lvl="2" indent="30163">
              <a:spcBef>
                <a:spcPts val="0"/>
              </a:spcBef>
              <a:buNone/>
            </a:pPr>
            <a:r>
              <a:rPr lang="en-US" sz="1700" dirty="0" err="1">
                <a:latin typeface="Courier New" pitchFamily="49" charset="0"/>
                <a:cs typeface="Courier New" pitchFamily="49" charset="0"/>
              </a:rPr>
              <a:t>d.C</a:t>
            </a:r>
            <a:r>
              <a:rPr lang="en-US" sz="1700" dirty="0">
                <a:latin typeface="Courier New" pitchFamily="49" charset="0"/>
                <a:cs typeface="Courier New" pitchFamily="49" charset="0"/>
              </a:rPr>
              <a:t>::compare(10, 20);       // OK</a:t>
            </a:r>
          </a:p>
        </p:txBody>
      </p:sp>
      <p:sp>
        <p:nvSpPr>
          <p:cNvPr id="4" name="Slide Number Placeholder 3"/>
          <p:cNvSpPr>
            <a:spLocks noGrp="1"/>
          </p:cNvSpPr>
          <p:nvPr>
            <p:ph type="sldNum" sz="quarter" idx="4"/>
          </p:nvPr>
        </p:nvSpPr>
        <p:spPr/>
        <p:txBody>
          <a:bodyPr/>
          <a:lstStyle/>
          <a:p>
            <a:fld id="{BC24317B-5122-4A99-A6E9-FA23C146A7E0}" type="slidenum">
              <a:rPr lang="en-US" smtClean="0"/>
              <a:pPr/>
              <a:t>3</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Tham số mặc định của hàm/phương thức</a:t>
            </a:r>
          </a:p>
        </p:txBody>
      </p:sp>
      <p:sp>
        <p:nvSpPr>
          <p:cNvPr id="3" name="Content Placeholder 2"/>
          <p:cNvSpPr>
            <a:spLocks noGrp="1"/>
          </p:cNvSpPr>
          <p:nvPr>
            <p:ph sz="quarter" idx="1"/>
          </p:nvPr>
        </p:nvSpPr>
        <p:spPr/>
        <p:txBody>
          <a:bodyPr/>
          <a:lstStyle/>
          <a:p>
            <a:r>
              <a:rPr lang="en-US" sz="2000"/>
              <a:t>Các tham số của hàm có thể có giá trị mặc định (là giá trị được dùng nếu bỏ qua khi gọi)</a:t>
            </a:r>
          </a:p>
          <a:p>
            <a:r>
              <a:rPr lang="en-US" sz="2000"/>
              <a:t>Tham số mặc định phải là các tham số cuối cùng của hàm</a:t>
            </a:r>
          </a:p>
          <a:p>
            <a:pPr lvl="2">
              <a:spcBef>
                <a:spcPts val="0"/>
              </a:spcBef>
            </a:pPr>
            <a:r>
              <a:rPr lang="en-US" sz="1700">
                <a:latin typeface="Courier New" pitchFamily="49" charset="0"/>
                <a:cs typeface="Courier New" pitchFamily="49" charset="0"/>
              </a:rPr>
              <a:t>void out(double x, </a:t>
            </a:r>
            <a:r>
              <a:rPr lang="en-US" sz="1700">
                <a:solidFill>
                  <a:srgbClr val="FF0000"/>
                </a:solidFill>
                <a:latin typeface="Courier New" pitchFamily="49" charset="0"/>
                <a:cs typeface="Courier New" pitchFamily="49" charset="0"/>
              </a:rPr>
              <a:t>int width = 7, int prec = 3</a:t>
            </a:r>
            <a:r>
              <a:rPr lang="en-US" sz="1700">
                <a:latin typeface="Courier New" pitchFamily="49" charset="0"/>
                <a:cs typeface="Courier New" pitchFamily="49" charset="0"/>
              </a:rPr>
              <a:t>) {...}</a:t>
            </a:r>
          </a:p>
          <a:p>
            <a:pPr lvl="2" indent="-19050">
              <a:spcBef>
                <a:spcPts val="0"/>
              </a:spcBef>
              <a:buNone/>
            </a:pPr>
            <a:r>
              <a:rPr lang="en-US" sz="1700">
                <a:latin typeface="Courier New" pitchFamily="49" charset="0"/>
                <a:cs typeface="Courier New" pitchFamily="49" charset="0"/>
              </a:rPr>
              <a:t>out(1.2345, 10, 5);</a:t>
            </a:r>
          </a:p>
          <a:p>
            <a:pPr lvl="2" indent="-19050">
              <a:spcBef>
                <a:spcPts val="0"/>
              </a:spcBef>
              <a:buNone/>
            </a:pPr>
            <a:r>
              <a:rPr lang="en-US" sz="1700">
                <a:latin typeface="Courier New" pitchFamily="49" charset="0"/>
                <a:cs typeface="Courier New" pitchFamily="49" charset="0"/>
              </a:rPr>
              <a:t>out(1.2345, 10);  // </a:t>
            </a:r>
            <a:r>
              <a:rPr lang="en-US" sz="1700">
                <a:latin typeface="Courier New" pitchFamily="49" charset="0"/>
                <a:cs typeface="Courier New" pitchFamily="49" charset="0"/>
                <a:sym typeface="Wingdings" pitchFamily="2" charset="2"/>
              </a:rPr>
              <a:t> </a:t>
            </a:r>
            <a:r>
              <a:rPr lang="en-US" sz="1700">
                <a:latin typeface="Courier New" pitchFamily="49" charset="0"/>
                <a:cs typeface="Courier New" pitchFamily="49" charset="0"/>
              </a:rPr>
              <a:t>out(1.2345, 10, 3);</a:t>
            </a:r>
          </a:p>
          <a:p>
            <a:pPr lvl="2" indent="-19050">
              <a:spcBef>
                <a:spcPts val="0"/>
              </a:spcBef>
              <a:buNone/>
            </a:pPr>
            <a:r>
              <a:rPr lang="en-US" sz="1700">
                <a:latin typeface="Courier New" pitchFamily="49" charset="0"/>
                <a:cs typeface="Courier New" pitchFamily="49" charset="0"/>
              </a:rPr>
              <a:t>out(1.2345);      // </a:t>
            </a:r>
            <a:r>
              <a:rPr lang="en-US" sz="1700">
                <a:latin typeface="Courier New" pitchFamily="49" charset="0"/>
                <a:cs typeface="Courier New" pitchFamily="49" charset="0"/>
                <a:sym typeface="Wingdings" pitchFamily="2" charset="2"/>
              </a:rPr>
              <a:t> </a:t>
            </a:r>
            <a:r>
              <a:rPr lang="en-US" sz="1700">
                <a:latin typeface="Courier New" pitchFamily="49" charset="0"/>
                <a:cs typeface="Courier New" pitchFamily="49" charset="0"/>
              </a:rPr>
              <a:t>out(1.2345, 7, 3);</a:t>
            </a:r>
          </a:p>
          <a:p>
            <a:pPr lvl="2">
              <a:spcBef>
                <a:spcPts val="0"/>
              </a:spcBef>
            </a:pPr>
            <a:r>
              <a:rPr lang="en-US" sz="1700">
                <a:latin typeface="Courier New" pitchFamily="49" charset="0"/>
                <a:cs typeface="Courier New" pitchFamily="49" charset="0"/>
              </a:rPr>
              <a:t>void f(</a:t>
            </a:r>
            <a:r>
              <a:rPr lang="en-US" sz="1700">
                <a:solidFill>
                  <a:srgbClr val="FF0000"/>
                </a:solidFill>
                <a:latin typeface="Courier New" pitchFamily="49" charset="0"/>
                <a:cs typeface="Courier New" pitchFamily="49" charset="0"/>
              </a:rPr>
              <a:t>char c = 'y'</a:t>
            </a:r>
            <a:r>
              <a:rPr lang="en-US" sz="1700">
                <a:solidFill>
                  <a:srgbClr val="000000"/>
                </a:solidFill>
                <a:latin typeface="Courier New" pitchFamily="49" charset="0"/>
                <a:cs typeface="Courier New" pitchFamily="49" charset="0"/>
              </a:rPr>
              <a:t>, int n, </a:t>
            </a:r>
            <a:r>
              <a:rPr lang="en-US" sz="1700">
                <a:solidFill>
                  <a:srgbClr val="FF0000"/>
                </a:solidFill>
                <a:latin typeface="Courier New" pitchFamily="49" charset="0"/>
                <a:cs typeface="Courier New" pitchFamily="49" charset="0"/>
              </a:rPr>
              <a:t>bool b = true</a:t>
            </a:r>
            <a:r>
              <a:rPr lang="en-US" sz="1700">
                <a:latin typeface="Courier New" pitchFamily="49" charset="0"/>
                <a:cs typeface="Courier New" pitchFamily="49" charset="0"/>
              </a:rPr>
              <a:t>) {...} // lỗi</a:t>
            </a:r>
          </a:p>
          <a:p>
            <a:r>
              <a:rPr lang="en-US" sz="2000"/>
              <a:t>Tham số mặc định có thể chỉ cần khai báo ở prototype</a:t>
            </a:r>
          </a:p>
          <a:p>
            <a:pPr lvl="2">
              <a:spcBef>
                <a:spcPts val="0"/>
              </a:spcBef>
            </a:pPr>
            <a:r>
              <a:rPr lang="en-US" sz="1700">
                <a:latin typeface="Courier New" pitchFamily="49" charset="0"/>
                <a:cs typeface="Courier New" pitchFamily="49" charset="0"/>
              </a:rPr>
              <a:t>double df(double x, </a:t>
            </a:r>
            <a:r>
              <a:rPr lang="en-US" sz="1700">
                <a:solidFill>
                  <a:srgbClr val="FF0000"/>
                </a:solidFill>
                <a:latin typeface="Courier New" pitchFamily="49" charset="0"/>
                <a:cs typeface="Courier New" pitchFamily="49" charset="0"/>
              </a:rPr>
              <a:t>int order = 1</a:t>
            </a:r>
            <a:r>
              <a:rPr lang="en-US" sz="1700">
                <a:latin typeface="Courier New" pitchFamily="49" charset="0"/>
                <a:cs typeface="Courier New" pitchFamily="49" charset="0"/>
              </a:rPr>
              <a:t>);</a:t>
            </a:r>
          </a:p>
          <a:p>
            <a:pPr lvl="2">
              <a:spcBef>
                <a:spcPts val="0"/>
              </a:spcBef>
              <a:buNone/>
            </a:pPr>
            <a:r>
              <a:rPr lang="en-US" sz="1700">
                <a:latin typeface="Courier New" pitchFamily="49" charset="0"/>
                <a:cs typeface="Courier New" pitchFamily="49" charset="0"/>
              </a:rPr>
              <a:t>	// ...</a:t>
            </a:r>
          </a:p>
          <a:p>
            <a:pPr lvl="2">
              <a:spcBef>
                <a:spcPts val="0"/>
              </a:spcBef>
              <a:buNone/>
            </a:pPr>
            <a:r>
              <a:rPr lang="en-US" sz="1700">
                <a:latin typeface="Courier New" pitchFamily="49" charset="0"/>
                <a:cs typeface="Courier New" pitchFamily="49" charset="0"/>
              </a:rPr>
              <a:t>	double df(double x, </a:t>
            </a:r>
            <a:r>
              <a:rPr lang="en-US" sz="1700">
                <a:solidFill>
                  <a:srgbClr val="FF0000"/>
                </a:solidFill>
                <a:latin typeface="Courier New" pitchFamily="49" charset="0"/>
                <a:cs typeface="Courier New" pitchFamily="49" charset="0"/>
              </a:rPr>
              <a:t>int order</a:t>
            </a:r>
            <a:r>
              <a:rPr lang="en-US" sz="1700">
                <a:latin typeface="Courier New" pitchFamily="49" charset="0"/>
                <a:cs typeface="Courier New" pitchFamily="49" charset="0"/>
              </a:rPr>
              <a:t>) {...}</a:t>
            </a:r>
          </a:p>
          <a:p>
            <a:r>
              <a:rPr lang="en-US" sz="2000"/>
              <a:t>Có thể dùng biểu thức làm giá trị mặc định, nhưng không được chứa các tham số khác của hàm đó</a:t>
            </a:r>
          </a:p>
          <a:p>
            <a:pPr lvl="2">
              <a:spcBef>
                <a:spcPts val="0"/>
              </a:spcBef>
            </a:pPr>
            <a:r>
              <a:rPr lang="en-US" sz="1700">
                <a:latin typeface="Courier New" pitchFamily="49" charset="0"/>
                <a:cs typeface="Courier New" pitchFamily="49" charset="0"/>
              </a:rPr>
              <a:t>UserProfile usr;</a:t>
            </a:r>
          </a:p>
          <a:p>
            <a:pPr lvl="2">
              <a:spcBef>
                <a:spcPts val="0"/>
              </a:spcBef>
              <a:buNone/>
            </a:pPr>
            <a:r>
              <a:rPr lang="en-US" sz="1700">
                <a:latin typeface="Courier New" pitchFamily="49" charset="0"/>
                <a:cs typeface="Courier New" pitchFamily="49" charset="0"/>
              </a:rPr>
              <a:t>	double out(double x, int prec = getPrecOption(usr));</a:t>
            </a:r>
          </a:p>
          <a:p>
            <a:pPr lvl="2">
              <a:spcBef>
                <a:spcPts val="0"/>
              </a:spcBef>
            </a:pPr>
            <a:r>
              <a:rPr lang="en-US" sz="1700">
                <a:latin typeface="Courier New" pitchFamily="49" charset="0"/>
                <a:cs typeface="Courier New" pitchFamily="49" charset="0"/>
              </a:rPr>
              <a:t>double next(double x, double dx = diff(x));  // lỗi</a:t>
            </a:r>
            <a:endParaRPr lang="en-US" sz="1700"/>
          </a:p>
        </p:txBody>
      </p:sp>
      <p:sp>
        <p:nvSpPr>
          <p:cNvPr id="4" name="Slide Number Placeholder 3"/>
          <p:cNvSpPr>
            <a:spLocks noGrp="1"/>
          </p:cNvSpPr>
          <p:nvPr>
            <p:ph type="sldNum" sz="quarter" idx="4"/>
          </p:nvPr>
        </p:nvSpPr>
        <p:spPr/>
        <p:txBody>
          <a:bodyPr/>
          <a:lstStyle/>
          <a:p>
            <a:fld id="{BC24317B-5122-4A99-A6E9-FA23C146A7E0}" type="slidenum">
              <a:rPr lang="en-US" smtClean="0"/>
              <a:pPr/>
              <a:t>4</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Tham số mặc định của hàm/phương thức</a:t>
            </a:r>
            <a:r>
              <a:rPr lang="en-US" i="1"/>
              <a:t> (tiếp)</a:t>
            </a:r>
          </a:p>
        </p:txBody>
      </p:sp>
      <p:sp>
        <p:nvSpPr>
          <p:cNvPr id="3" name="Content Placeholder 2"/>
          <p:cNvSpPr>
            <a:spLocks noGrp="1"/>
          </p:cNvSpPr>
          <p:nvPr>
            <p:ph sz="quarter" idx="1"/>
          </p:nvPr>
        </p:nvSpPr>
        <p:spPr/>
        <p:txBody>
          <a:bodyPr/>
          <a:lstStyle/>
          <a:p>
            <a:r>
              <a:rPr lang="en-US" sz="2000"/>
              <a:t>Tránh gây nhầm lẫn với các hàm chồng</a:t>
            </a:r>
          </a:p>
          <a:p>
            <a:pPr lvl="1">
              <a:spcBef>
                <a:spcPts val="0"/>
              </a:spcBef>
            </a:pPr>
            <a:r>
              <a:rPr lang="en-US" sz="1700">
                <a:latin typeface="Courier New" pitchFamily="49" charset="0"/>
                <a:cs typeface="Courier New" pitchFamily="49" charset="0"/>
              </a:rPr>
              <a:t>void input(double&amp; x);</a:t>
            </a:r>
          </a:p>
          <a:p>
            <a:pPr lvl="1">
              <a:spcBef>
                <a:spcPts val="0"/>
              </a:spcBef>
              <a:buNone/>
            </a:pPr>
            <a:r>
              <a:rPr lang="en-US" sz="1700">
                <a:latin typeface="Courier New" pitchFamily="49" charset="0"/>
                <a:cs typeface="Courier New" pitchFamily="49" charset="0"/>
              </a:rPr>
              <a:t>	void input(double&amp; x, const char* prompt = "Nhap so: ");</a:t>
            </a:r>
          </a:p>
          <a:p>
            <a:pPr lvl="1">
              <a:spcBef>
                <a:spcPts val="0"/>
              </a:spcBef>
              <a:buNone/>
            </a:pPr>
            <a:r>
              <a:rPr lang="en-US" sz="1700">
                <a:latin typeface="Courier New" pitchFamily="49" charset="0"/>
                <a:cs typeface="Courier New" pitchFamily="49" charset="0"/>
              </a:rPr>
              <a:t>	input(y);   // lỗi</a:t>
            </a:r>
          </a:p>
          <a:p>
            <a:r>
              <a:rPr lang="en-US" sz="2000"/>
              <a:t>Tham số mặc định của phương thức: tương tự như hàm</a:t>
            </a:r>
          </a:p>
          <a:p>
            <a:pPr lvl="1">
              <a:spcBef>
                <a:spcPts val="0"/>
              </a:spcBef>
            </a:pPr>
            <a:r>
              <a:rPr lang="en-US" sz="1700">
                <a:latin typeface="Courier New" pitchFamily="49" charset="0"/>
                <a:cs typeface="Courier New" pitchFamily="49" charset="0"/>
              </a:rPr>
              <a:t>class Vehicle {</a:t>
            </a:r>
          </a:p>
          <a:p>
            <a:pPr lvl="1" indent="26988">
              <a:spcBef>
                <a:spcPts val="0"/>
              </a:spcBef>
              <a:buNone/>
            </a:pPr>
            <a:r>
              <a:rPr lang="en-US" sz="1700">
                <a:latin typeface="Courier New" pitchFamily="49" charset="0"/>
                <a:cs typeface="Courier New" pitchFamily="49" charset="0"/>
              </a:rPr>
              <a:t>	void out(int prec = 3);</a:t>
            </a:r>
          </a:p>
          <a:p>
            <a:pPr lvl="1">
              <a:spcBef>
                <a:spcPts val="0"/>
              </a:spcBef>
              <a:buNone/>
            </a:pPr>
            <a:r>
              <a:rPr lang="en-US" sz="1700">
                <a:latin typeface="Courier New" pitchFamily="49" charset="0"/>
                <a:cs typeface="Courier New" pitchFamily="49" charset="0"/>
              </a:rPr>
              <a:t>	};</a:t>
            </a:r>
          </a:p>
          <a:p>
            <a:r>
              <a:rPr lang="en-US" sz="2000"/>
              <a:t>Tham số mặc định của constructor</a:t>
            </a:r>
          </a:p>
          <a:p>
            <a:pPr lvl="1">
              <a:spcBef>
                <a:spcPts val="0"/>
              </a:spcBef>
            </a:pPr>
            <a:r>
              <a:rPr lang="en-US" sz="1700">
                <a:latin typeface="Courier New" pitchFamily="49" charset="0"/>
                <a:cs typeface="Courier New" pitchFamily="49" charset="0"/>
              </a:rPr>
              <a:t>class Vehicle {</a:t>
            </a:r>
          </a:p>
          <a:p>
            <a:pPr lvl="1">
              <a:spcBef>
                <a:spcPts val="0"/>
              </a:spcBef>
              <a:buNone/>
            </a:pPr>
            <a:r>
              <a:rPr lang="en-US" sz="1700">
                <a:latin typeface="Courier New" pitchFamily="49" charset="0"/>
                <a:cs typeface="Courier New" pitchFamily="49" charset="0"/>
              </a:rPr>
              <a:t>	public:</a:t>
            </a:r>
          </a:p>
          <a:p>
            <a:pPr lvl="1" indent="26988">
              <a:spcBef>
                <a:spcPts val="0"/>
              </a:spcBef>
              <a:buNone/>
            </a:pPr>
            <a:r>
              <a:rPr lang="en-US" sz="1700">
                <a:latin typeface="Courier New" pitchFamily="49" charset="0"/>
                <a:cs typeface="Courier New" pitchFamily="49" charset="0"/>
              </a:rPr>
              <a:t>	Vehicle();  // cons mặc định</a:t>
            </a:r>
          </a:p>
          <a:p>
            <a:pPr lvl="1" indent="26988">
              <a:spcBef>
                <a:spcPts val="0"/>
              </a:spcBef>
              <a:buNone/>
            </a:pPr>
            <a:r>
              <a:rPr lang="en-US" sz="1700">
                <a:latin typeface="Courier New" pitchFamily="49" charset="0"/>
                <a:cs typeface="Courier New" pitchFamily="49" charset="0"/>
              </a:rPr>
              <a:t>	Vehicle(Color c = Color::black, int wheels = 4);</a:t>
            </a:r>
          </a:p>
          <a:p>
            <a:pPr lvl="1">
              <a:spcBef>
                <a:spcPts val="0"/>
              </a:spcBef>
              <a:buNone/>
            </a:pPr>
            <a:r>
              <a:rPr lang="en-US" sz="1700">
                <a:latin typeface="Courier New" pitchFamily="49" charset="0"/>
                <a:cs typeface="Courier New" pitchFamily="49" charset="0"/>
              </a:rPr>
              <a:t>	};</a:t>
            </a:r>
          </a:p>
          <a:p>
            <a:pPr lvl="1">
              <a:spcBef>
                <a:spcPts val="0"/>
              </a:spcBef>
              <a:buNone/>
            </a:pPr>
            <a:r>
              <a:rPr lang="en-US" sz="1700">
                <a:latin typeface="Courier New" pitchFamily="49" charset="0"/>
                <a:cs typeface="Courier New" pitchFamily="49" charset="0"/>
              </a:rPr>
              <a:t>	Vehicle v1(Color::red);</a:t>
            </a:r>
          </a:p>
          <a:p>
            <a:pPr lvl="1">
              <a:spcBef>
                <a:spcPts val="0"/>
              </a:spcBef>
              <a:buNone/>
            </a:pPr>
            <a:r>
              <a:rPr lang="en-US" sz="1700">
                <a:latin typeface="Courier New" pitchFamily="49" charset="0"/>
                <a:cs typeface="Courier New" pitchFamily="49" charset="0"/>
              </a:rPr>
              <a:t>	Vehicle v2(Color::white, 8);</a:t>
            </a:r>
          </a:p>
          <a:p>
            <a:pPr lvl="1">
              <a:spcBef>
                <a:spcPts val="0"/>
              </a:spcBef>
              <a:buNone/>
            </a:pPr>
            <a:r>
              <a:rPr lang="en-US" sz="1700">
                <a:latin typeface="Courier New" pitchFamily="49" charset="0"/>
                <a:cs typeface="Courier New" pitchFamily="49" charset="0"/>
              </a:rPr>
              <a:t>	Vehicle v3;  // lỗi</a:t>
            </a:r>
          </a:p>
          <a:p>
            <a:r>
              <a:rPr lang="en-US" sz="2000"/>
              <a:t>Hàm/phương thức có số tham số tuỳ ý: </a:t>
            </a:r>
            <a:r>
              <a:rPr lang="en-US" sz="2000" u="sng"/>
              <a:t>tự tìm hiểu thêm</a:t>
            </a:r>
            <a:endParaRPr lang="en-US" sz="1700" u="sng">
              <a:latin typeface="Courier New" pitchFamily="49" charset="0"/>
              <a:cs typeface="Courier New" pitchFamily="49" charset="0"/>
            </a:endParaRPr>
          </a:p>
        </p:txBody>
      </p:sp>
      <p:sp>
        <p:nvSpPr>
          <p:cNvPr id="4" name="Slide Number Placeholder 3"/>
          <p:cNvSpPr>
            <a:spLocks noGrp="1"/>
          </p:cNvSpPr>
          <p:nvPr>
            <p:ph type="sldNum" sz="quarter" idx="4"/>
          </p:nvPr>
        </p:nvSpPr>
        <p:spPr/>
        <p:txBody>
          <a:bodyPr/>
          <a:lstStyle/>
          <a:p>
            <a:fld id="{BC24317B-5122-4A99-A6E9-FA23C146A7E0}" type="slidenum">
              <a:rPr lang="en-US" smtClean="0"/>
              <a:pPr/>
              <a:t>5</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Định nghĩa chồng toán tử</a:t>
            </a:r>
            <a:br>
              <a:rPr lang="en-US"/>
            </a:br>
            <a:r>
              <a:rPr lang="en-US"/>
              <a:t>(operator overload)</a:t>
            </a:r>
          </a:p>
        </p:txBody>
      </p:sp>
      <p:sp>
        <p:nvSpPr>
          <p:cNvPr id="7" name="Text Placeholder 6"/>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C24317B-5122-4A99-A6E9-FA23C146A7E0}" type="slidenum">
              <a:rPr lang="en-US" smtClean="0"/>
              <a:pPr/>
              <a:t>6</a:t>
            </a:fld>
            <a:endParaRPr lang="en-US"/>
          </a:p>
        </p:txBody>
      </p:sp>
      <p:sp>
        <p:nvSpPr>
          <p:cNvPr id="5" name="Footer Placeholder 4"/>
          <p:cNvSpPr>
            <a:spLocks noGrp="1"/>
          </p:cNvSpPr>
          <p:nvPr>
            <p:ph type="ftr" sz="quarter" idx="13"/>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Khái niệm</a:t>
            </a:r>
          </a:p>
        </p:txBody>
      </p:sp>
      <p:sp>
        <p:nvSpPr>
          <p:cNvPr id="3" name="Content Placeholder 2"/>
          <p:cNvSpPr>
            <a:spLocks noGrp="1"/>
          </p:cNvSpPr>
          <p:nvPr>
            <p:ph sz="quarter" idx="1"/>
          </p:nvPr>
        </p:nvSpPr>
        <p:spPr/>
        <p:txBody>
          <a:bodyPr/>
          <a:lstStyle/>
          <a:p>
            <a:r>
              <a:rPr lang="en-US" sz="2000"/>
              <a:t>Các toán tử trong C++ có thể được định nghĩa lại cho các kiểu mới:</a:t>
            </a:r>
          </a:p>
          <a:p>
            <a:pPr lvl="1"/>
            <a:r>
              <a:rPr lang="en-US" sz="2000"/>
              <a:t>VD: sau khi đã định nghĩa lớp Vector, ta có thể định nghĩa các toán tử +, -, * để có thể thực hiện các phép toán như sau:</a:t>
            </a:r>
          </a:p>
          <a:p>
            <a:pPr lvl="2"/>
            <a:r>
              <a:rPr lang="en-US" sz="1600">
                <a:latin typeface="Courier New" pitchFamily="49" charset="0"/>
                <a:cs typeface="Courier New" pitchFamily="49" charset="0"/>
              </a:rPr>
              <a:t>Vector v1, v2, v3;</a:t>
            </a:r>
          </a:p>
          <a:p>
            <a:pPr lvl="2">
              <a:buNone/>
            </a:pPr>
            <a:r>
              <a:rPr lang="en-US" sz="1600">
                <a:latin typeface="Courier New" pitchFamily="49" charset="0"/>
                <a:cs typeface="Courier New" pitchFamily="49" charset="0"/>
              </a:rPr>
              <a:t>	v3 = -v1 + v2*2;  // câu lệnh sử dụng 4 toán tử</a:t>
            </a:r>
          </a:p>
          <a:p>
            <a:pPr lvl="1"/>
            <a:r>
              <a:rPr lang="en-US" sz="2000"/>
              <a:t>Tuy nhiên, phép toán giữa các kiểu cơ bản là có sẵn, không thể định nghĩa lại:</a:t>
            </a:r>
          </a:p>
          <a:p>
            <a:pPr lvl="2"/>
            <a:r>
              <a:rPr lang="en-US" sz="1600">
                <a:latin typeface="Courier New" pitchFamily="49" charset="0"/>
                <a:cs typeface="Courier New" pitchFamily="49" charset="0"/>
              </a:rPr>
              <a:t>int x = 3 + 2*5;</a:t>
            </a:r>
          </a:p>
          <a:p>
            <a:pPr lvl="2">
              <a:buNone/>
            </a:pPr>
            <a:r>
              <a:rPr lang="en-US" sz="1600">
                <a:latin typeface="Courier New" pitchFamily="49" charset="0"/>
                <a:cs typeface="Courier New" pitchFamily="49" charset="0"/>
              </a:rPr>
              <a:t>	double y = 2.54/1.23 + 3.11;</a:t>
            </a:r>
          </a:p>
          <a:p>
            <a:r>
              <a:rPr lang="en-US" sz="2000"/>
              <a:t>Để định nghĩa lại toán tử, ta viết một hàm gọi là </a:t>
            </a:r>
            <a:r>
              <a:rPr lang="en-US" sz="2000">
                <a:solidFill>
                  <a:srgbClr val="FF0000"/>
                </a:solidFill>
              </a:rPr>
              <a:t>hàm toán tử </a:t>
            </a:r>
            <a:r>
              <a:rPr lang="en-US" sz="2000"/>
              <a:t>(operator function) với các tham số và kiểu trả về tương ứng</a:t>
            </a:r>
          </a:p>
          <a:p>
            <a:pPr lvl="1"/>
            <a:r>
              <a:rPr lang="en-US" sz="1700"/>
              <a:t>Hàm toán tử có thể là hàm toàn cục hoặc là phương thức của một lớp</a:t>
            </a:r>
          </a:p>
          <a:p>
            <a:pPr lvl="1"/>
            <a:r>
              <a:rPr lang="en-US" sz="1700"/>
              <a:t>Không được định nghĩa tham số mặc định cho các hàm toán tử</a:t>
            </a:r>
          </a:p>
          <a:p>
            <a:pPr lvl="1"/>
            <a:r>
              <a:rPr lang="en-US" sz="1700"/>
              <a:t>Nếu được định nghĩa trong lớp, tham số thứ nhất của toán tử luôn là chính đối tượng được gọi, không cần phải khai báo</a:t>
            </a:r>
          </a:p>
        </p:txBody>
      </p:sp>
      <p:sp>
        <p:nvSpPr>
          <p:cNvPr id="4" name="Slide Number Placeholder 3"/>
          <p:cNvSpPr>
            <a:spLocks noGrp="1"/>
          </p:cNvSpPr>
          <p:nvPr>
            <p:ph type="sldNum" sz="quarter" idx="4"/>
          </p:nvPr>
        </p:nvSpPr>
        <p:spPr/>
        <p:txBody>
          <a:bodyPr/>
          <a:lstStyle/>
          <a:p>
            <a:fld id="{BC24317B-5122-4A99-A6E9-FA23C146A7E0}" type="slidenum">
              <a:rPr lang="en-US" smtClean="0"/>
              <a:pPr/>
              <a:t>7</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Khái niệm </a:t>
            </a:r>
            <a:r>
              <a:rPr lang="en-US" i="1"/>
              <a:t>(tiếp)</a:t>
            </a:r>
          </a:p>
        </p:txBody>
      </p:sp>
      <p:sp>
        <p:nvSpPr>
          <p:cNvPr id="3" name="Content Placeholder 2"/>
          <p:cNvSpPr>
            <a:spLocks noGrp="1"/>
          </p:cNvSpPr>
          <p:nvPr>
            <p:ph sz="quarter" idx="1"/>
          </p:nvPr>
        </p:nvSpPr>
        <p:spPr/>
        <p:txBody>
          <a:bodyPr/>
          <a:lstStyle/>
          <a:p>
            <a:r>
              <a:rPr lang="en-US" sz="2000"/>
              <a:t>Hầu hết các toán tử có thể được định nghĩa lại trong C++:</a:t>
            </a:r>
          </a:p>
          <a:p>
            <a:pPr lvl="1"/>
            <a:endParaRPr lang="en-US"/>
          </a:p>
          <a:p>
            <a:pPr lvl="1"/>
            <a:endParaRPr lang="en-US"/>
          </a:p>
          <a:p>
            <a:pPr lvl="1"/>
            <a:endParaRPr lang="en-US"/>
          </a:p>
          <a:p>
            <a:pPr lvl="1"/>
            <a:endParaRPr lang="en-US"/>
          </a:p>
          <a:p>
            <a:endParaRPr lang="en-US" sz="2000"/>
          </a:p>
          <a:p>
            <a:pPr lvl="1"/>
            <a:r>
              <a:rPr lang="en-US" sz="1700"/>
              <a:t>Các toán tử </a:t>
            </a:r>
            <a:r>
              <a:rPr lang="en-US" sz="1700">
                <a:latin typeface="Courier New" pitchFamily="49" charset="0"/>
                <a:cs typeface="Courier New" pitchFamily="49" charset="0"/>
              </a:rPr>
              <a:t>+ - * &amp;</a:t>
            </a:r>
            <a:r>
              <a:rPr lang="en-US" sz="1700"/>
              <a:t> có ý nghĩa khác nhau khi dùng một hoặc hai ngôi, nhưng đều có thể được định nghĩa lại</a:t>
            </a:r>
          </a:p>
          <a:p>
            <a:pPr lvl="1"/>
            <a:r>
              <a:rPr lang="en-US" sz="1700"/>
              <a:t>Tất cả các toán tử trên khi định nghĩa trong một lớp, thì sẽ được thừa kế, chỉ trừ toán tử </a:t>
            </a:r>
            <a:r>
              <a:rPr lang="en-US" sz="1700">
                <a:latin typeface="Courier New" pitchFamily="49" charset="0"/>
                <a:cs typeface="Courier New" pitchFamily="49" charset="0"/>
              </a:rPr>
              <a:t>=</a:t>
            </a:r>
          </a:p>
          <a:p>
            <a:r>
              <a:rPr lang="en-US" sz="2000"/>
              <a:t>Chỉ một số ít toán tử không thể định nghĩa lại: </a:t>
            </a:r>
            <a:r>
              <a:rPr lang="en-US" sz="2000">
                <a:latin typeface="Courier New" pitchFamily="49" charset="0"/>
                <a:cs typeface="Courier New" pitchFamily="49" charset="0"/>
              </a:rPr>
              <a:t>. .* :: ?:</a:t>
            </a:r>
          </a:p>
          <a:p>
            <a:r>
              <a:rPr lang="en-US" sz="2000"/>
              <a:t>Không thể thay đổi thứ tự ưu tiên của các toán tử và thứ tự thực hiện chúng trong biểu thức</a:t>
            </a:r>
            <a:endParaRPr lang="en-US" sz="2000">
              <a:latin typeface="Courier New" pitchFamily="49" charset="0"/>
              <a:cs typeface="Courier New" pitchFamily="49" charset="0"/>
            </a:endParaRPr>
          </a:p>
        </p:txBody>
      </p:sp>
      <p:sp>
        <p:nvSpPr>
          <p:cNvPr id="4" name="Slide Number Placeholder 3"/>
          <p:cNvSpPr>
            <a:spLocks noGrp="1"/>
          </p:cNvSpPr>
          <p:nvPr>
            <p:ph type="sldNum" sz="quarter" idx="4"/>
          </p:nvPr>
        </p:nvSpPr>
        <p:spPr/>
        <p:txBody>
          <a:bodyPr/>
          <a:lstStyle/>
          <a:p>
            <a:fld id="{BC24317B-5122-4A99-A6E9-FA23C146A7E0}" type="slidenum">
              <a:rPr lang="en-US" smtClean="0"/>
              <a:pPr/>
              <a:t>8</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graphicFrame>
        <p:nvGraphicFramePr>
          <p:cNvPr id="6" name="Table 5"/>
          <p:cNvGraphicFramePr>
            <a:graphicFrameLocks noGrp="1"/>
          </p:cNvGraphicFramePr>
          <p:nvPr/>
        </p:nvGraphicFramePr>
        <p:xfrm>
          <a:off x="838200" y="1676400"/>
          <a:ext cx="7848600" cy="1828800"/>
        </p:xfrm>
        <a:graphic>
          <a:graphicData uri="http://schemas.openxmlformats.org/drawingml/2006/table">
            <a:tbl>
              <a:tblPr bandRow="1">
                <a:tableStyleId>{21E4AEA4-8DFA-4A89-87EB-49C32662AFE0}</a:tableStyleId>
              </a:tblPr>
              <a:tblGrid>
                <a:gridCol w="838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gridCol w="685800">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990600">
                  <a:extLst>
                    <a:ext uri="{9D8B030D-6E8A-4147-A177-3AD203B41FA5}">
                      <a16:colId xmlns:a16="http://schemas.microsoft.com/office/drawing/2014/main" val="20009"/>
                    </a:ext>
                  </a:extLst>
                </a:gridCol>
              </a:tblGrid>
              <a:tr h="162557">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&amp;</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extLst>
                  <a:ext uri="{0D108BD9-81ED-4DB2-BD59-A6C34878D82A}">
                    <a16:rowId xmlns:a16="http://schemas.microsoft.com/office/drawing/2014/main" val="10000"/>
                  </a:ext>
                </a:extLst>
              </a:tr>
              <a:tr h="162557">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&lt;</a:t>
                      </a:r>
                    </a:p>
                  </a:txBody>
                  <a:tcPr marL="45720" marR="45720"/>
                </a:tc>
                <a:tc>
                  <a:txBody>
                    <a:bodyPr/>
                    <a:lstStyle/>
                    <a:p>
                      <a:pPr algn="ctr"/>
                      <a:r>
                        <a:rPr lang="en-US" sz="1800">
                          <a:latin typeface="Courier New" pitchFamily="49" charset="0"/>
                          <a:cs typeface="Courier New" pitchFamily="49" charset="0"/>
                        </a:rPr>
                        <a:t>&gt;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&amp;=</a:t>
                      </a:r>
                    </a:p>
                  </a:txBody>
                  <a:tcPr marL="45720" marR="45720"/>
                </a:tc>
                <a:extLst>
                  <a:ext uri="{0D108BD9-81ED-4DB2-BD59-A6C34878D82A}">
                    <a16:rowId xmlns:a16="http://schemas.microsoft.com/office/drawing/2014/main" val="10001"/>
                  </a:ext>
                </a:extLst>
              </a:tr>
              <a:tr h="162557">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&lt;&lt;</a:t>
                      </a:r>
                    </a:p>
                  </a:txBody>
                  <a:tcPr marL="45720" marR="45720"/>
                </a:tc>
                <a:tc>
                  <a:txBody>
                    <a:bodyPr/>
                    <a:lstStyle/>
                    <a:p>
                      <a:pPr algn="ctr"/>
                      <a:r>
                        <a:rPr lang="en-US" sz="1800">
                          <a:latin typeface="Courier New" pitchFamily="49" charset="0"/>
                          <a:cs typeface="Courier New" pitchFamily="49" charset="0"/>
                        </a:rPr>
                        <a:t>&gt;&gt;</a:t>
                      </a:r>
                    </a:p>
                  </a:txBody>
                  <a:tcPr marL="45720" marR="45720"/>
                </a:tc>
                <a:tc>
                  <a:txBody>
                    <a:bodyPr/>
                    <a:lstStyle/>
                    <a:p>
                      <a:pPr algn="ctr"/>
                      <a:r>
                        <a:rPr lang="en-US" sz="1800">
                          <a:latin typeface="Courier New" pitchFamily="49" charset="0"/>
                          <a:cs typeface="Courier New" pitchFamily="49" charset="0"/>
                        </a:rPr>
                        <a:t>&lt;&lt;=</a:t>
                      </a:r>
                    </a:p>
                  </a:txBody>
                  <a:tcPr marL="45720" marR="45720"/>
                </a:tc>
                <a:tc>
                  <a:txBody>
                    <a:bodyPr/>
                    <a:lstStyle/>
                    <a:p>
                      <a:pPr algn="ctr"/>
                      <a:r>
                        <a:rPr lang="en-US" sz="1800">
                          <a:latin typeface="Courier New" pitchFamily="49" charset="0"/>
                          <a:cs typeface="Courier New" pitchFamily="49" charset="0"/>
                        </a:rPr>
                        <a:t>&gt;&gt;=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&lt;=</a:t>
                      </a:r>
                    </a:p>
                  </a:txBody>
                  <a:tcPr marL="45720" marR="45720"/>
                </a:tc>
                <a:tc>
                  <a:txBody>
                    <a:bodyPr/>
                    <a:lstStyle/>
                    <a:p>
                      <a:pPr algn="ctr"/>
                      <a:r>
                        <a:rPr lang="en-US" sz="1800">
                          <a:latin typeface="Courier New" pitchFamily="49" charset="0"/>
                          <a:cs typeface="Courier New" pitchFamily="49" charset="0"/>
                        </a:rPr>
                        <a:t>&gt;=</a:t>
                      </a:r>
                    </a:p>
                  </a:txBody>
                  <a:tcPr marL="45720" marR="45720"/>
                </a:tc>
                <a:tc>
                  <a:txBody>
                    <a:bodyPr/>
                    <a:lstStyle/>
                    <a:p>
                      <a:pPr algn="ctr"/>
                      <a:r>
                        <a:rPr lang="en-US" sz="1800">
                          <a:latin typeface="Courier New" pitchFamily="49" charset="0"/>
                          <a:cs typeface="Courier New" pitchFamily="49" charset="0"/>
                        </a:rPr>
                        <a:t>&amp;&amp;</a:t>
                      </a:r>
                    </a:p>
                  </a:txBody>
                  <a:tcPr marL="45720" marR="45720"/>
                </a:tc>
                <a:extLst>
                  <a:ext uri="{0D108BD9-81ED-4DB2-BD59-A6C34878D82A}">
                    <a16:rowId xmlns:a16="http://schemas.microsoft.com/office/drawing/2014/main" val="10002"/>
                  </a:ext>
                </a:extLst>
              </a:tr>
              <a:tr h="175264">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-&gt;*</a:t>
                      </a:r>
                    </a:p>
                  </a:txBody>
                  <a:tcPr marL="45720" marR="45720"/>
                </a:tc>
                <a:tc>
                  <a:txBody>
                    <a:bodyPr/>
                    <a:lstStyle/>
                    <a:p>
                      <a:pPr algn="ctr"/>
                      <a:r>
                        <a:rPr lang="en-US" sz="1800">
                          <a:latin typeface="Courier New" pitchFamily="49" charset="0"/>
                          <a:cs typeface="Courier New" pitchFamily="49" charset="0"/>
                        </a:rPr>
                        <a:t>-&gt;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a:t>
                      </a:r>
                    </a:p>
                  </a:txBody>
                  <a:tcPr marL="45720" marR="45720"/>
                </a:tc>
                <a:tc>
                  <a:txBody>
                    <a:bodyPr/>
                    <a:lstStyle/>
                    <a:p>
                      <a:pPr algn="ctr"/>
                      <a:r>
                        <a:rPr lang="en-US" sz="1800">
                          <a:latin typeface="Courier New" pitchFamily="49" charset="0"/>
                          <a:cs typeface="Courier New" pitchFamily="49" charset="0"/>
                        </a:rPr>
                        <a:t>new</a:t>
                      </a:r>
                    </a:p>
                  </a:txBody>
                  <a:tcPr marL="45720" marR="45720"/>
                </a:tc>
                <a:tc>
                  <a:txBody>
                    <a:bodyPr/>
                    <a:lstStyle/>
                    <a:p>
                      <a:pPr algn="ctr"/>
                      <a:r>
                        <a:rPr lang="en-US" sz="1800">
                          <a:latin typeface="Courier New" pitchFamily="49" charset="0"/>
                          <a:cs typeface="Courier New" pitchFamily="49" charset="0"/>
                        </a:rPr>
                        <a:t>delete</a:t>
                      </a:r>
                    </a:p>
                  </a:txBody>
                  <a:tcPr marL="45720" marR="45720"/>
                </a:tc>
                <a:extLst>
                  <a:ext uri="{0D108BD9-81ED-4DB2-BD59-A6C34878D82A}">
                    <a16:rowId xmlns:a16="http://schemas.microsoft.com/office/drawing/2014/main" val="10003"/>
                  </a:ext>
                </a:extLst>
              </a:tr>
              <a:tr h="175264">
                <a:tc>
                  <a:txBody>
                    <a:bodyPr/>
                    <a:lstStyle/>
                    <a:p>
                      <a:pPr algn="ctr"/>
                      <a:r>
                        <a:rPr lang="en-US" sz="1800">
                          <a:latin typeface="Courier New" pitchFamily="49" charset="0"/>
                          <a:cs typeface="Courier New" pitchFamily="49" charset="0"/>
                        </a:rPr>
                        <a:t>new[]</a:t>
                      </a:r>
                    </a:p>
                  </a:txBody>
                  <a:tcPr marL="45720" marR="45720"/>
                </a:tc>
                <a:tc>
                  <a:txBody>
                    <a:bodyPr/>
                    <a:lstStyle/>
                    <a:p>
                      <a:pPr algn="ctr"/>
                      <a:r>
                        <a:rPr lang="en-US" sz="1800">
                          <a:latin typeface="Courier New" pitchFamily="49" charset="0"/>
                          <a:cs typeface="Courier New" pitchFamily="49" charset="0"/>
                        </a:rPr>
                        <a:t>delete[]</a:t>
                      </a:r>
                    </a:p>
                  </a:txBody>
                  <a:tcPr marL="45720" marR="45720"/>
                </a:tc>
                <a:tc>
                  <a:txBody>
                    <a:bodyPr/>
                    <a:lstStyle/>
                    <a:p>
                      <a:pPr algn="ctr"/>
                      <a:endParaRPr lang="en-US" sz="1800">
                        <a:latin typeface="Courier New" pitchFamily="49" charset="0"/>
                        <a:cs typeface="Courier New" pitchFamily="49" charset="0"/>
                      </a:endParaRPr>
                    </a:p>
                  </a:txBody>
                  <a:tcPr marL="45720" marR="45720"/>
                </a:tc>
                <a:tc>
                  <a:txBody>
                    <a:bodyPr/>
                    <a:lstStyle/>
                    <a:p>
                      <a:pPr algn="ctr"/>
                      <a:endParaRPr lang="en-US" sz="1800">
                        <a:latin typeface="Courier New" pitchFamily="49" charset="0"/>
                        <a:cs typeface="Courier New" pitchFamily="49" charset="0"/>
                      </a:endParaRPr>
                    </a:p>
                  </a:txBody>
                  <a:tcPr marL="45720" marR="45720"/>
                </a:tc>
                <a:tc>
                  <a:txBody>
                    <a:bodyPr/>
                    <a:lstStyle/>
                    <a:p>
                      <a:pPr algn="ctr"/>
                      <a:endParaRPr lang="en-US" sz="1800">
                        <a:latin typeface="Courier New" pitchFamily="49" charset="0"/>
                        <a:cs typeface="Courier New" pitchFamily="49" charset="0"/>
                      </a:endParaRPr>
                    </a:p>
                  </a:txBody>
                  <a:tcPr marL="45720" marR="45720"/>
                </a:tc>
                <a:tc>
                  <a:txBody>
                    <a:bodyPr/>
                    <a:lstStyle/>
                    <a:p>
                      <a:pPr algn="ctr"/>
                      <a:endParaRPr lang="en-US" sz="1800">
                        <a:latin typeface="Courier New" pitchFamily="49" charset="0"/>
                        <a:cs typeface="Courier New" pitchFamily="49" charset="0"/>
                      </a:endParaRPr>
                    </a:p>
                  </a:txBody>
                  <a:tcPr marL="45720" marR="45720"/>
                </a:tc>
                <a:tc>
                  <a:txBody>
                    <a:bodyPr/>
                    <a:lstStyle/>
                    <a:p>
                      <a:pPr algn="ctr"/>
                      <a:endParaRPr lang="en-US" sz="1800">
                        <a:latin typeface="Courier New" pitchFamily="49" charset="0"/>
                        <a:cs typeface="Courier New" pitchFamily="49" charset="0"/>
                      </a:endParaRPr>
                    </a:p>
                  </a:txBody>
                  <a:tcPr marL="45720" marR="45720"/>
                </a:tc>
                <a:tc>
                  <a:txBody>
                    <a:bodyPr/>
                    <a:lstStyle/>
                    <a:p>
                      <a:pPr algn="ctr"/>
                      <a:endParaRPr lang="en-US" sz="1800">
                        <a:latin typeface="Courier New" pitchFamily="49" charset="0"/>
                        <a:cs typeface="Courier New" pitchFamily="49" charset="0"/>
                      </a:endParaRPr>
                    </a:p>
                  </a:txBody>
                  <a:tcPr marL="45720" marR="45720"/>
                </a:tc>
                <a:tc>
                  <a:txBody>
                    <a:bodyPr/>
                    <a:lstStyle/>
                    <a:p>
                      <a:pPr algn="ctr"/>
                      <a:endParaRPr lang="en-US" sz="1800">
                        <a:latin typeface="Courier New" pitchFamily="49" charset="0"/>
                        <a:cs typeface="Courier New" pitchFamily="49" charset="0"/>
                      </a:endParaRPr>
                    </a:p>
                  </a:txBody>
                  <a:tcPr marL="45720" marR="45720"/>
                </a:tc>
                <a:tc>
                  <a:txBody>
                    <a:bodyPr/>
                    <a:lstStyle/>
                    <a:p>
                      <a:pPr algn="ctr"/>
                      <a:endParaRPr lang="en-US" sz="1800">
                        <a:latin typeface="Courier New" pitchFamily="49" charset="0"/>
                        <a:cs typeface="Courier New" pitchFamily="49" charset="0"/>
                      </a:endParaRPr>
                    </a:p>
                  </a:txBody>
                  <a:tcPr marL="45720" marR="45720"/>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Chồng toán tử một ngôi</a:t>
            </a:r>
          </a:p>
        </p:txBody>
      </p:sp>
      <p:sp>
        <p:nvSpPr>
          <p:cNvPr id="3" name="Content Placeholder 2"/>
          <p:cNvSpPr>
            <a:spLocks noGrp="1"/>
          </p:cNvSpPr>
          <p:nvPr>
            <p:ph sz="quarter" idx="1"/>
          </p:nvPr>
        </p:nvSpPr>
        <p:spPr>
          <a:xfrm>
            <a:off x="457200" y="1219200"/>
            <a:ext cx="8305800" cy="4937760"/>
          </a:xfrm>
        </p:spPr>
        <p:txBody>
          <a:bodyPr/>
          <a:lstStyle/>
          <a:p>
            <a:r>
              <a:rPr lang="en-US" sz="2000"/>
              <a:t>Dùng hàm toán tử toàn cục với một tham số, hoặc phương thức không có tham số trong một lớp</a:t>
            </a:r>
          </a:p>
          <a:p>
            <a:r>
              <a:rPr lang="en-US" sz="2000"/>
              <a:t>Cú pháp:</a:t>
            </a:r>
          </a:p>
          <a:p>
            <a:pPr lvl="2">
              <a:spcBef>
                <a:spcPts val="0"/>
              </a:spcBef>
            </a:pPr>
            <a:r>
              <a:rPr lang="en-US" sz="1700">
                <a:latin typeface="Courier New" pitchFamily="49" charset="0"/>
                <a:cs typeface="Courier New" pitchFamily="49" charset="0"/>
              </a:rPr>
              <a:t>&lt;kiểu trả về&gt; operator &lt;toán tử&gt;(&lt;kiểu&gt; &lt;tham số&gt;) {...}</a:t>
            </a:r>
          </a:p>
          <a:p>
            <a:pPr lvl="1">
              <a:buNone/>
            </a:pPr>
            <a:r>
              <a:rPr lang="en-US" sz="2000"/>
              <a:t>hoặc:</a:t>
            </a:r>
          </a:p>
          <a:p>
            <a:pPr lvl="2">
              <a:spcBef>
                <a:spcPts val="0"/>
              </a:spcBef>
            </a:pPr>
            <a:r>
              <a:rPr lang="en-US" sz="1700">
                <a:latin typeface="Courier New" pitchFamily="49" charset="0"/>
                <a:cs typeface="Courier New" pitchFamily="49" charset="0"/>
              </a:rPr>
              <a:t>class &lt;tên lớp&gt; {</a:t>
            </a:r>
          </a:p>
          <a:p>
            <a:pPr lvl="2" indent="555625">
              <a:spcBef>
                <a:spcPts val="0"/>
              </a:spcBef>
              <a:buNone/>
            </a:pPr>
            <a:r>
              <a:rPr lang="en-US" sz="1700">
                <a:latin typeface="Courier New" pitchFamily="49" charset="0"/>
                <a:cs typeface="Courier New" pitchFamily="49" charset="0"/>
              </a:rPr>
              <a:t>&lt;kiểu trả về&gt; operator &lt;toán tử&gt;() [const] {...}</a:t>
            </a:r>
          </a:p>
          <a:p>
            <a:pPr lvl="2">
              <a:spcBef>
                <a:spcPts val="0"/>
              </a:spcBef>
              <a:buNone/>
            </a:pPr>
            <a:r>
              <a:rPr lang="en-US" sz="1700">
                <a:latin typeface="Courier New" pitchFamily="49" charset="0"/>
                <a:cs typeface="Courier New" pitchFamily="49" charset="0"/>
              </a:rPr>
              <a:t>	};</a:t>
            </a:r>
          </a:p>
          <a:p>
            <a:r>
              <a:rPr lang="en-US" sz="2000"/>
              <a:t>Ví dụ:</a:t>
            </a:r>
          </a:p>
          <a:p>
            <a:pPr lvl="2">
              <a:spcBef>
                <a:spcPts val="0"/>
              </a:spcBef>
            </a:pPr>
            <a:r>
              <a:rPr lang="en-US" sz="1700">
                <a:latin typeface="Courier New" pitchFamily="49" charset="0"/>
                <a:cs typeface="Courier New" pitchFamily="49" charset="0"/>
              </a:rPr>
              <a:t>Vector operator -(const Vector&amp; v)</a:t>
            </a:r>
          </a:p>
          <a:p>
            <a:pPr lvl="2" indent="549275">
              <a:spcBef>
                <a:spcPts val="0"/>
              </a:spcBef>
              <a:buNone/>
            </a:pPr>
            <a:r>
              <a:rPr lang="en-US" sz="1700">
                <a:latin typeface="Courier New" pitchFamily="49" charset="0"/>
                <a:cs typeface="Courier New" pitchFamily="49" charset="0"/>
              </a:rPr>
              <a:t>{ return Vector(-v.x, -v.y, -v.z); }</a:t>
            </a:r>
          </a:p>
          <a:p>
            <a:pPr lvl="1">
              <a:buNone/>
            </a:pPr>
            <a:r>
              <a:rPr lang="en-US" sz="2000"/>
              <a:t>hoặc:</a:t>
            </a:r>
          </a:p>
          <a:p>
            <a:pPr lvl="2">
              <a:spcBef>
                <a:spcPts val="0"/>
              </a:spcBef>
            </a:pPr>
            <a:r>
              <a:rPr lang="en-US" sz="1700">
                <a:latin typeface="Courier New" pitchFamily="49" charset="0"/>
                <a:cs typeface="Courier New" pitchFamily="49" charset="0"/>
              </a:rPr>
              <a:t>class Vector {</a:t>
            </a:r>
          </a:p>
          <a:p>
            <a:pPr lvl="2">
              <a:spcBef>
                <a:spcPts val="0"/>
              </a:spcBef>
              <a:buNone/>
            </a:pPr>
            <a:r>
              <a:rPr lang="en-US" sz="1700">
                <a:latin typeface="Courier New" pitchFamily="49" charset="0"/>
                <a:cs typeface="Courier New" pitchFamily="49" charset="0"/>
              </a:rPr>
              <a:t>	public:</a:t>
            </a:r>
          </a:p>
          <a:p>
            <a:pPr lvl="2" indent="549275">
              <a:spcBef>
                <a:spcPts val="0"/>
              </a:spcBef>
              <a:buNone/>
            </a:pPr>
            <a:r>
              <a:rPr lang="en-US" sz="1700">
                <a:latin typeface="Courier New" pitchFamily="49" charset="0"/>
                <a:cs typeface="Courier New" pitchFamily="49" charset="0"/>
              </a:rPr>
              <a:t>Vector operator -() const</a:t>
            </a:r>
          </a:p>
          <a:p>
            <a:pPr lvl="2" indent="1006475">
              <a:spcBef>
                <a:spcPts val="0"/>
              </a:spcBef>
              <a:buNone/>
            </a:pPr>
            <a:r>
              <a:rPr lang="en-US" sz="1700">
                <a:latin typeface="Courier New" pitchFamily="49" charset="0"/>
                <a:cs typeface="Courier New" pitchFamily="49" charset="0"/>
              </a:rPr>
              <a:t>// tham số chính là *this</a:t>
            </a:r>
          </a:p>
          <a:p>
            <a:pPr lvl="2" indent="1006475">
              <a:spcBef>
                <a:spcPts val="0"/>
              </a:spcBef>
              <a:buNone/>
            </a:pPr>
            <a:r>
              <a:rPr lang="en-US" sz="1700">
                <a:latin typeface="Courier New" pitchFamily="49" charset="0"/>
                <a:cs typeface="Courier New" pitchFamily="49" charset="0"/>
              </a:rPr>
              <a:t>{ return Vector(-x, -y, -z); }</a:t>
            </a:r>
          </a:p>
          <a:p>
            <a:pPr lvl="2">
              <a:spcBef>
                <a:spcPts val="0"/>
              </a:spcBef>
              <a:buNone/>
            </a:pPr>
            <a:r>
              <a:rPr lang="en-US" sz="1700">
                <a:latin typeface="Courier New" pitchFamily="49" charset="0"/>
                <a:cs typeface="Courier New" pitchFamily="49" charset="0"/>
              </a:rPr>
              <a:t>	};</a:t>
            </a:r>
          </a:p>
        </p:txBody>
      </p:sp>
      <p:sp>
        <p:nvSpPr>
          <p:cNvPr id="4" name="Slide Number Placeholder 3"/>
          <p:cNvSpPr>
            <a:spLocks noGrp="1"/>
          </p:cNvSpPr>
          <p:nvPr>
            <p:ph type="sldNum" sz="quarter" idx="4"/>
          </p:nvPr>
        </p:nvSpPr>
        <p:spPr/>
        <p:txBody>
          <a:bodyPr/>
          <a:lstStyle/>
          <a:p>
            <a:fld id="{BC24317B-5122-4A99-A6E9-FA23C146A7E0}" type="slidenum">
              <a:rPr lang="en-US" smtClean="0"/>
              <a:pPr/>
              <a:t>9</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13992</TotalTime>
  <Words>2044</Words>
  <Application>Microsoft Office PowerPoint</Application>
  <PresentationFormat>On-screen Show (4:3)</PresentationFormat>
  <Paragraphs>396</Paragraphs>
  <Slides>21</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Bookman Old Style</vt:lpstr>
      <vt:lpstr>Calibri</vt:lpstr>
      <vt:lpstr>Courier New</vt:lpstr>
      <vt:lpstr>Gill Sans MT</vt:lpstr>
      <vt:lpstr>Times New Roman</vt:lpstr>
      <vt:lpstr>Wingdings</vt:lpstr>
      <vt:lpstr>Wingdings 3</vt:lpstr>
      <vt:lpstr>Origin</vt:lpstr>
      <vt:lpstr>Định nghĩa chồng hàm (function overload)</vt:lpstr>
      <vt:lpstr>Chồng hàm</vt:lpstr>
      <vt:lpstr>Chồng phương thức trong lớp</vt:lpstr>
      <vt:lpstr>Tham số mặc định của hàm/phương thức</vt:lpstr>
      <vt:lpstr>Tham số mặc định của hàm/phương thức (tiếp)</vt:lpstr>
      <vt:lpstr>Định nghĩa chồng toán tử (operator overload)</vt:lpstr>
      <vt:lpstr>Khái niệm</vt:lpstr>
      <vt:lpstr>Khái niệm (tiếp)</vt:lpstr>
      <vt:lpstr>Chồng toán tử một ngôi</vt:lpstr>
      <vt:lpstr>Chồng toán tử một ngôi (tiếp)</vt:lpstr>
      <vt:lpstr>Toán tử ++ và --</vt:lpstr>
      <vt:lpstr>Toán tử chuyển kiểu</vt:lpstr>
      <vt:lpstr>Chồng toán tử hai ngôi</vt:lpstr>
      <vt:lpstr>Toán tử so sánh</vt:lpstr>
      <vt:lpstr>Các toán tử gán</vt:lpstr>
      <vt:lpstr>Toán tử =</vt:lpstr>
      <vt:lpstr>Toán tử new, new[] và delete, delete[]</vt:lpstr>
      <vt:lpstr>Các toán tử đặc biệt khác tự tìm hiểu thêm</vt:lpstr>
      <vt:lpstr>cout, cin và toán tử xuất/nhập</vt:lpstr>
      <vt:lpstr>Chồng toán tử &lt;&lt; và &gt;&gt; để xuất/nhập</vt:lpstr>
      <vt:lpstr>Bài tập</vt:lpstr>
    </vt:vector>
  </TitlesOfParts>
  <Company>Utility Muffin Research Kitchen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Dao Trung Kien</dc:creator>
  <cp:lastModifiedBy>Viet Tung Nguyen</cp:lastModifiedBy>
  <cp:revision>797</cp:revision>
  <dcterms:created xsi:type="dcterms:W3CDTF">2007-06-13T23:23:09Z</dcterms:created>
  <dcterms:modified xsi:type="dcterms:W3CDTF">2016-08-16T03:12:02Z</dcterms:modified>
</cp:coreProperties>
</file>