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handoutMasterIdLst>
    <p:handoutMasterId r:id="rId24"/>
  </p:handoutMasterIdLst>
  <p:sldIdLst>
    <p:sldId id="276" r:id="rId2"/>
    <p:sldId id="280" r:id="rId3"/>
    <p:sldId id="281" r:id="rId4"/>
    <p:sldId id="289" r:id="rId5"/>
    <p:sldId id="283" r:id="rId6"/>
    <p:sldId id="286" r:id="rId7"/>
    <p:sldId id="282" r:id="rId8"/>
    <p:sldId id="284" r:id="rId9"/>
    <p:sldId id="285" r:id="rId10"/>
    <p:sldId id="290" r:id="rId11"/>
    <p:sldId id="291" r:id="rId12"/>
    <p:sldId id="292" r:id="rId13"/>
    <p:sldId id="294" r:id="rId14"/>
    <p:sldId id="301" r:id="rId15"/>
    <p:sldId id="295" r:id="rId16"/>
    <p:sldId id="299" r:id="rId17"/>
    <p:sldId id="302" r:id="rId18"/>
    <p:sldId id="296" r:id="rId19"/>
    <p:sldId id="297" r:id="rId20"/>
    <p:sldId id="298" r:id="rId21"/>
    <p:sldId id="30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0036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6" autoAdjust="0"/>
    <p:restoredTop sz="94660"/>
  </p:normalViewPr>
  <p:slideViewPr>
    <p:cSldViewPr>
      <p:cViewPr varScale="1">
        <p:scale>
          <a:sx n="78" d="100"/>
          <a:sy n="7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11/9/2011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  <p:sldLayoutId id="2147483752" r:id="rId4"/>
    <p:sldLayoutId id="2147483753" r:id="rId5"/>
    <p:sldLayoutId id="2147483757" r:id="rId6"/>
    <p:sldLayoutId id="2147483758" r:id="rId7"/>
    <p:sldLayoutId id="2147483759" r:id="rId8"/>
    <p:sldLayoutId id="2147483760" r:id="rId9"/>
    <p:sldLayoutId id="2147483754" r:id="rId10"/>
    <p:sldLayoutId id="21474837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Thư viện STL</a:t>
            </a:r>
            <a:br>
              <a:rPr lang="en-US" smtClean="0"/>
            </a:br>
            <a:r>
              <a:rPr lang="en-US" smtClean="0"/>
              <a:t>(Standard Template Library)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Xuất/nhập</a:t>
            </a:r>
            <a:br>
              <a:rPr lang="en-US" smtClean="0"/>
            </a:br>
            <a:r>
              <a:rPr lang="en-US" smtClean="0"/>
              <a:t>(Input/Output)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Tổng quan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Trong STL, việc xuất nhập được thông qua các “luồng thông tin” (data streams)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lvl="1"/>
            <a:r>
              <a:rPr lang="en-US" sz="2000" smtClean="0"/>
              <a:t>Luồng xuất (output streams): để xuất dữ liệu</a:t>
            </a:r>
          </a:p>
          <a:p>
            <a:pPr lvl="2"/>
            <a:r>
              <a:rPr lang="en-US" sz="1700" smtClean="0"/>
              <a:t>Toán tử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&lt;&lt;</a:t>
            </a:r>
          </a:p>
          <a:p>
            <a:pPr lvl="2"/>
            <a:r>
              <a:rPr lang="en-US" sz="1700" smtClean="0"/>
              <a:t>Lớp cơ sở: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basic_istream&lt;type&gt;</a:t>
            </a:r>
          </a:p>
          <a:p>
            <a:pPr lvl="1"/>
            <a:r>
              <a:rPr lang="en-US" sz="2000" smtClean="0"/>
              <a:t>Luồng nhập (input streams): để nhập dữ liệu</a:t>
            </a:r>
          </a:p>
          <a:p>
            <a:pPr lvl="2"/>
            <a:r>
              <a:rPr lang="en-US" sz="1700" smtClean="0"/>
              <a:t>Toán tử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&gt;&gt;</a:t>
            </a:r>
          </a:p>
          <a:p>
            <a:pPr lvl="2"/>
            <a:r>
              <a:rPr lang="en-US" sz="1700" smtClean="0"/>
              <a:t>Lớp cơ sở: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basic_ostream&lt;type&gt;</a:t>
            </a:r>
          </a:p>
          <a:p>
            <a:pPr lvl="1"/>
            <a:r>
              <a:rPr lang="en-US" sz="2000" smtClean="0"/>
              <a:t>Luồng xuất nhập (input/output streams): cả xuất và nhập</a:t>
            </a:r>
          </a:p>
          <a:p>
            <a:pPr lvl="2"/>
            <a:r>
              <a:rPr lang="en-US" sz="1700" smtClean="0"/>
              <a:t>Lớp cơ sở: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basic_iostream&lt;type&gt;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/>
              <a:t>Mỗi kiểu đối tượng muốn làm việc được với các lớp trên cần phải được định nghĩa toán tử &gt;&gt; và &lt;&lt;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Sơ đồ các lớp xuất/nhập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8097042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7239000" y="4648200"/>
            <a:ext cx="1828800" cy="1524000"/>
            <a:chOff x="7239000" y="4648200"/>
            <a:chExt cx="1828800" cy="1524000"/>
          </a:xfrm>
        </p:grpSpPr>
        <p:sp>
          <p:nvSpPr>
            <p:cNvPr id="7" name="Right Brace 6"/>
            <p:cNvSpPr/>
            <p:nvPr/>
          </p:nvSpPr>
          <p:spPr>
            <a:xfrm>
              <a:off x="7239000" y="4648200"/>
              <a:ext cx="152400" cy="6858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467600" y="48122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</a:rPr>
                <a:t>vào/ra file</a:t>
              </a:r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9" name="Right Brace 8"/>
            <p:cNvSpPr/>
            <p:nvPr/>
          </p:nvSpPr>
          <p:spPr>
            <a:xfrm>
              <a:off x="7239000" y="5486400"/>
              <a:ext cx="152400" cy="6858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67600" y="56504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</a:rPr>
                <a:t>vào/ra chuỗi</a:t>
              </a:r>
              <a:endParaRPr lang="en-US" b="1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Vào/ra chuẩn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đối</a:t>
            </a:r>
            <a:r>
              <a:rPr lang="en-US" sz="2000" dirty="0" smtClean="0"/>
              <a:t> </a:t>
            </a:r>
            <a:r>
              <a:rPr lang="en-US" sz="2000" dirty="0" err="1" smtClean="0"/>
              <a:t>tượng</a:t>
            </a:r>
            <a:endParaRPr lang="en-US" sz="2000" dirty="0" smtClean="0"/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800" dirty="0" smtClean="0"/>
              <a:t> </a:t>
            </a:r>
            <a:r>
              <a:rPr lang="en-US" sz="1800" dirty="0" err="1" smtClean="0"/>
              <a:t>thuộc</a:t>
            </a:r>
            <a:r>
              <a:rPr lang="en-US" sz="1800" dirty="0" smtClean="0"/>
              <a:t> </a:t>
            </a:r>
            <a:r>
              <a:rPr lang="en-US" sz="1800" dirty="0" err="1" smtClean="0"/>
              <a:t>kiểu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istream</a:t>
            </a:r>
            <a:r>
              <a:rPr lang="en-US" sz="1800" dirty="0" smtClean="0"/>
              <a:t>, </a:t>
            </a:r>
            <a:r>
              <a:rPr lang="en-US" sz="1800" dirty="0" err="1" smtClean="0"/>
              <a:t>tương</a:t>
            </a:r>
            <a:r>
              <a:rPr lang="en-US" sz="1800" dirty="0" smtClean="0"/>
              <a:t> </a:t>
            </a:r>
            <a:r>
              <a:rPr lang="en-US" sz="1800" dirty="0" err="1" smtClean="0"/>
              <a:t>đương</a:t>
            </a:r>
            <a:r>
              <a:rPr lang="en-US" sz="1800" dirty="0" smtClean="0"/>
              <a:t> </a:t>
            </a:r>
            <a:r>
              <a:rPr lang="en-US" sz="1800" dirty="0" err="1" smtClean="0"/>
              <a:t>với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stdin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/>
              <a:t> </a:t>
            </a:r>
            <a:r>
              <a:rPr lang="en-US" sz="1800" dirty="0" err="1" smtClean="0"/>
              <a:t>thuộc</a:t>
            </a:r>
            <a:r>
              <a:rPr lang="en-US" sz="1800" dirty="0" smtClean="0"/>
              <a:t> </a:t>
            </a:r>
            <a:r>
              <a:rPr lang="en-US" sz="1800" dirty="0" err="1" smtClean="0"/>
              <a:t>kiểu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1800" dirty="0" smtClean="0"/>
              <a:t>, </a:t>
            </a:r>
            <a:r>
              <a:rPr lang="en-US" sz="1800" dirty="0" err="1" smtClean="0"/>
              <a:t>tương</a:t>
            </a:r>
            <a:r>
              <a:rPr lang="en-US" sz="1800" dirty="0" smtClean="0"/>
              <a:t> </a:t>
            </a:r>
            <a:r>
              <a:rPr lang="en-US" sz="1800" dirty="0" err="1" smtClean="0"/>
              <a:t>đương</a:t>
            </a:r>
            <a:r>
              <a:rPr lang="en-US" sz="1800" dirty="0" smtClean="0"/>
              <a:t> </a:t>
            </a:r>
            <a:r>
              <a:rPr lang="en-US" sz="1800" dirty="0" err="1" smtClean="0"/>
              <a:t>với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sz="1800" dirty="0" smtClean="0"/>
              <a:t> </a:t>
            </a:r>
            <a:r>
              <a:rPr lang="en-US" sz="1800" dirty="0" err="1" smtClean="0"/>
              <a:t>thuộc</a:t>
            </a:r>
            <a:r>
              <a:rPr lang="en-US" sz="1800" dirty="0" smtClean="0"/>
              <a:t> </a:t>
            </a:r>
            <a:r>
              <a:rPr lang="en-US" sz="1800" dirty="0" err="1" smtClean="0"/>
              <a:t>kiểu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ostream</a:t>
            </a:r>
            <a:r>
              <a:rPr lang="en-US" sz="1800" dirty="0" smtClean="0"/>
              <a:t>, </a:t>
            </a:r>
            <a:r>
              <a:rPr lang="en-US" sz="1800" dirty="0" err="1" smtClean="0"/>
              <a:t>tương</a:t>
            </a:r>
            <a:r>
              <a:rPr lang="en-US" sz="1800" dirty="0" smtClean="0"/>
              <a:t> </a:t>
            </a:r>
            <a:r>
              <a:rPr lang="en-US" sz="1800" dirty="0" err="1" smtClean="0"/>
              <a:t>đương</a:t>
            </a:r>
            <a:r>
              <a:rPr lang="en-US" sz="1800" dirty="0" smtClean="0"/>
              <a:t> </a:t>
            </a:r>
            <a:r>
              <a:rPr lang="en-US" sz="1800" dirty="0" err="1" smtClean="0"/>
              <a:t>với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stderr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err="1" smtClean="0"/>
              <a:t>Các</a:t>
            </a:r>
            <a:r>
              <a:rPr lang="en-US" sz="1800" dirty="0" smtClean="0"/>
              <a:t> </a:t>
            </a:r>
            <a:r>
              <a:rPr lang="en-US" sz="1800" dirty="0" err="1" smtClean="0"/>
              <a:t>đối</a:t>
            </a:r>
            <a:r>
              <a:rPr lang="en-US" sz="1800" dirty="0" smtClean="0"/>
              <a:t> </a:t>
            </a:r>
            <a:r>
              <a:rPr lang="en-US" sz="1800" dirty="0" err="1" smtClean="0"/>
              <a:t>tượng</a:t>
            </a:r>
            <a:r>
              <a:rPr lang="en-US" sz="1800" dirty="0" smtClean="0"/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wcin</a:t>
            </a:r>
            <a:r>
              <a:rPr lang="en-US" sz="1800" dirty="0" smtClean="0"/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wcout</a:t>
            </a:r>
            <a:r>
              <a:rPr lang="en-US" sz="1800" dirty="0" smtClean="0"/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wcerr</a:t>
            </a:r>
            <a:r>
              <a:rPr lang="en-US" sz="1800" dirty="0" smtClean="0"/>
              <a:t> </a:t>
            </a:r>
            <a:r>
              <a:rPr lang="en-US" sz="1800" dirty="0" err="1" smtClean="0"/>
              <a:t>để</a:t>
            </a:r>
            <a:r>
              <a:rPr lang="en-US" sz="1800" dirty="0" smtClean="0"/>
              <a:t> </a:t>
            </a:r>
            <a:r>
              <a:rPr lang="en-US" sz="1800" dirty="0" err="1" smtClean="0"/>
              <a:t>làm</a:t>
            </a:r>
            <a:r>
              <a:rPr lang="en-US" sz="1800" dirty="0" smtClean="0"/>
              <a:t> </a:t>
            </a:r>
            <a:r>
              <a:rPr lang="en-US" sz="1800" dirty="0" err="1" smtClean="0"/>
              <a:t>việc</a:t>
            </a:r>
            <a:r>
              <a:rPr lang="en-US" sz="1800" dirty="0" smtClean="0"/>
              <a:t> </a:t>
            </a:r>
            <a:r>
              <a:rPr lang="en-US" sz="1800" dirty="0" err="1" smtClean="0"/>
              <a:t>với</a:t>
            </a:r>
            <a:r>
              <a:rPr lang="en-US" sz="1800" dirty="0" smtClean="0"/>
              <a:t> Unicode</a:t>
            </a:r>
          </a:p>
          <a:p>
            <a:r>
              <a:rPr lang="en-US" sz="2000" dirty="0" err="1" smtClean="0"/>
              <a:t>Ví</a:t>
            </a:r>
            <a:r>
              <a:rPr lang="en-US" sz="2000" dirty="0" smtClean="0"/>
              <a:t> </a:t>
            </a:r>
            <a:r>
              <a:rPr lang="en-US" sz="2000" dirty="0" err="1" smtClean="0"/>
              <a:t>dụ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float a[10];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&lt;&lt; "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Nhap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va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a[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]: ";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&gt;&gt; a[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&lt;&lt;  "a[" &lt;&lt;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&lt;&lt; "] = " &lt;&lt; a[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] &lt;&lt;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cout.flush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} else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cerr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&lt;&lt; "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Nhap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du lieu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loi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" &lt;&lt;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;	</a:t>
            </a:r>
            <a:endParaRPr lang="en-US" sz="2000" dirty="0" smtClean="0"/>
          </a:p>
          <a:p>
            <a:r>
              <a:rPr lang="en-US" sz="2000" dirty="0" err="1" smtClean="0"/>
              <a:t>Đọc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dòng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string s;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getline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, s);</a:t>
            </a:r>
          </a:p>
          <a:p>
            <a:r>
              <a:rPr lang="en-US" sz="2000" dirty="0" err="1" smtClean="0"/>
              <a:t>Chú</a:t>
            </a:r>
            <a:r>
              <a:rPr lang="en-US" sz="2000" dirty="0" smtClean="0"/>
              <a:t> ý </a:t>
            </a:r>
            <a:r>
              <a:rPr lang="en-US" sz="2000" dirty="0" err="1" smtClean="0"/>
              <a:t>tránh</a:t>
            </a:r>
            <a:r>
              <a:rPr lang="en-US" sz="2000" dirty="0" smtClean="0"/>
              <a:t> </a:t>
            </a:r>
            <a:r>
              <a:rPr lang="en-US" sz="2000" dirty="0" err="1" smtClean="0"/>
              <a:t>sử</a:t>
            </a:r>
            <a:r>
              <a:rPr lang="en-US" sz="2000" dirty="0" smtClean="0"/>
              <a:t> </a:t>
            </a:r>
            <a:r>
              <a:rPr lang="en-US" sz="2000" dirty="0" err="1" smtClean="0"/>
              <a:t>dụng</a:t>
            </a:r>
            <a:r>
              <a:rPr lang="en-US" sz="2000" dirty="0" smtClean="0"/>
              <a:t> </a:t>
            </a:r>
            <a:r>
              <a:rPr lang="en-US" sz="2000" dirty="0" err="1" smtClean="0"/>
              <a:t>lẫn</a:t>
            </a:r>
            <a:r>
              <a:rPr lang="en-US" sz="2000" dirty="0" smtClean="0"/>
              <a:t> </a:t>
            </a:r>
            <a:r>
              <a:rPr lang="en-US" sz="2000" dirty="0" err="1" smtClean="0"/>
              <a:t>lộn</a:t>
            </a:r>
            <a:r>
              <a:rPr lang="en-US" sz="2000" dirty="0" smtClean="0"/>
              <a:t> </a:t>
            </a:r>
            <a:r>
              <a:rPr lang="en-US" sz="2000" dirty="0" err="1" smtClean="0"/>
              <a:t>với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hàm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C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Định dạng dữ liệu xuất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900" dirty="0" err="1" smtClean="0"/>
              <a:t>Các</a:t>
            </a:r>
            <a:r>
              <a:rPr lang="en-US" sz="1900" dirty="0" smtClean="0"/>
              <a:t> </a:t>
            </a:r>
            <a:r>
              <a:rPr lang="en-US" sz="1900" dirty="0" err="1" smtClean="0"/>
              <a:t>hàm</a:t>
            </a:r>
            <a:r>
              <a:rPr lang="en-US" sz="1900" dirty="0" smtClean="0"/>
              <a:t> </a:t>
            </a:r>
            <a:r>
              <a:rPr lang="en-US" sz="1900" dirty="0" err="1" smtClean="0"/>
              <a:t>thay</a:t>
            </a:r>
            <a:r>
              <a:rPr lang="en-US" sz="1900" dirty="0" smtClean="0"/>
              <a:t> </a:t>
            </a:r>
            <a:r>
              <a:rPr lang="en-US" sz="1900" dirty="0" err="1" smtClean="0"/>
              <a:t>đổi</a:t>
            </a:r>
            <a:r>
              <a:rPr lang="en-US" sz="1900" dirty="0" smtClean="0"/>
              <a:t> </a:t>
            </a:r>
            <a:r>
              <a:rPr lang="en-US" sz="1900" dirty="0" err="1" smtClean="0"/>
              <a:t>định</a:t>
            </a:r>
            <a:r>
              <a:rPr lang="en-US" sz="1900" dirty="0" smtClean="0"/>
              <a:t> </a:t>
            </a:r>
            <a:r>
              <a:rPr lang="en-US" sz="1900" dirty="0" err="1" smtClean="0"/>
              <a:t>dạng</a:t>
            </a:r>
            <a:r>
              <a:rPr lang="en-US" sz="19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setf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fmtflags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flag,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fmtflags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mask)</a:t>
            </a:r>
            <a:r>
              <a:rPr lang="en-US" sz="1700" dirty="0" smtClean="0"/>
              <a:t>: </a:t>
            </a:r>
            <a:r>
              <a:rPr lang="en-US" sz="1700" dirty="0" err="1" smtClean="0"/>
              <a:t>thay</a:t>
            </a:r>
            <a:r>
              <a:rPr lang="en-US" sz="1700" dirty="0" smtClean="0"/>
              <a:t> </a:t>
            </a:r>
            <a:r>
              <a:rPr lang="en-US" sz="1700" dirty="0" err="1" smtClean="0"/>
              <a:t>đổi</a:t>
            </a:r>
            <a:r>
              <a:rPr lang="en-US" sz="1700" dirty="0" smtClean="0"/>
              <a:t> </a:t>
            </a:r>
            <a:r>
              <a:rPr lang="en-US" sz="1700" dirty="0" err="1" smtClean="0"/>
              <a:t>các</a:t>
            </a:r>
            <a:r>
              <a:rPr lang="en-US" sz="1700" dirty="0" smtClean="0"/>
              <a:t> </a:t>
            </a:r>
            <a:r>
              <a:rPr lang="en-US" sz="1700" dirty="0" err="1" smtClean="0"/>
              <a:t>cờ</a:t>
            </a:r>
            <a:r>
              <a:rPr lang="en-US" sz="1700" dirty="0" smtClean="0"/>
              <a:t> </a:t>
            </a:r>
            <a:r>
              <a:rPr lang="en-US" sz="1700" dirty="0" err="1" smtClean="0"/>
              <a:t>định</a:t>
            </a:r>
            <a:r>
              <a:rPr lang="en-US" sz="1700" dirty="0" smtClean="0"/>
              <a:t> </a:t>
            </a:r>
            <a:r>
              <a:rPr lang="en-US" sz="1700" dirty="0" err="1" smtClean="0"/>
              <a:t>dạng</a:t>
            </a:r>
            <a:endParaRPr lang="en-US" sz="1700" dirty="0" smtClean="0"/>
          </a:p>
          <a:p>
            <a:pPr marL="822960" lvl="2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dec/hex/oct</a:t>
            </a:r>
            <a:r>
              <a:rPr lang="en-US" sz="1600" dirty="0" smtClean="0"/>
              <a:t>: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dirty="0" err="1" smtClean="0"/>
              <a:t>nguyên</a:t>
            </a:r>
            <a:r>
              <a:rPr lang="en-US" sz="1600" dirty="0" smtClean="0"/>
              <a:t> </a:t>
            </a:r>
            <a:r>
              <a:rPr lang="en-US" sz="1600" dirty="0" err="1" smtClean="0"/>
              <a:t>hệ</a:t>
            </a:r>
            <a:r>
              <a:rPr lang="en-US" sz="1600" dirty="0" smtClean="0"/>
              <a:t> </a:t>
            </a: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số</a:t>
            </a:r>
            <a:r>
              <a:rPr lang="en-US" sz="1600" dirty="0" smtClean="0"/>
              <a:t> 10/16/8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basefield</a:t>
            </a:r>
            <a:r>
              <a:rPr lang="en-US" sz="1600" dirty="0" smtClean="0"/>
              <a:t>)</a:t>
            </a:r>
          </a:p>
          <a:p>
            <a:pPr marL="822960" lvl="2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fixed/scientific</a:t>
            </a:r>
            <a:r>
              <a:rPr lang="en-US" sz="1600" dirty="0" smtClean="0"/>
              <a:t>: </a:t>
            </a:r>
            <a:r>
              <a:rPr lang="en-US" sz="1600" dirty="0" err="1" smtClean="0"/>
              <a:t>số</a:t>
            </a:r>
            <a:r>
              <a:rPr lang="en-US" sz="1600" dirty="0" smtClean="0"/>
              <a:t> </a:t>
            </a:r>
            <a:r>
              <a:rPr lang="en-US" sz="1600" err="1" smtClean="0"/>
              <a:t>thực</a:t>
            </a:r>
            <a:r>
              <a:rPr lang="en-US" sz="1600" smtClean="0"/>
              <a:t> </a:t>
            </a:r>
            <a:r>
              <a:rPr lang="en-US" sz="1600" smtClean="0"/>
              <a:t>thập </a:t>
            </a:r>
            <a:r>
              <a:rPr lang="en-US" sz="1600" dirty="0" err="1" smtClean="0"/>
              <a:t>phân</a:t>
            </a:r>
            <a:r>
              <a:rPr lang="en-US" sz="1600" dirty="0" smtClean="0"/>
              <a:t> </a:t>
            </a:r>
            <a:r>
              <a:rPr lang="en-US" sz="1600" err="1" smtClean="0"/>
              <a:t>hoặc</a:t>
            </a:r>
            <a:r>
              <a:rPr lang="en-US" sz="1600" smtClean="0"/>
              <a:t> </a:t>
            </a:r>
            <a:r>
              <a:rPr lang="en-US" sz="1600" smtClean="0"/>
              <a:t>khoa </a:t>
            </a:r>
            <a:r>
              <a:rPr lang="en-US" sz="1600" dirty="0" err="1" smtClean="0"/>
              <a:t>học</a:t>
            </a:r>
            <a:r>
              <a:rPr lang="en-US" sz="1600" dirty="0" smtClean="0"/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floatfield</a:t>
            </a:r>
            <a:r>
              <a:rPr lang="en-US" sz="1600" dirty="0" smtClean="0"/>
              <a:t>)</a:t>
            </a:r>
          </a:p>
          <a:p>
            <a:pPr marL="822960" lvl="2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internal/left/right</a:t>
            </a:r>
            <a:r>
              <a:rPr lang="en-US" sz="1600" dirty="0" smtClean="0"/>
              <a:t>: </a:t>
            </a:r>
            <a:r>
              <a:rPr lang="en-US" sz="1600" dirty="0" err="1" smtClean="0"/>
              <a:t>căn</a:t>
            </a:r>
            <a:r>
              <a:rPr lang="en-US" sz="1600" dirty="0" smtClean="0"/>
              <a:t> </a:t>
            </a:r>
            <a:r>
              <a:rPr lang="en-US" sz="1600" dirty="0" err="1" smtClean="0"/>
              <a:t>lề</a:t>
            </a:r>
            <a:r>
              <a:rPr lang="en-US" sz="1600" dirty="0" smtClean="0"/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adjustfield</a:t>
            </a:r>
            <a:r>
              <a:rPr lang="en-US" sz="1600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width(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w)</a:t>
            </a:r>
            <a:r>
              <a:rPr lang="en-US" sz="1700" dirty="0" smtClean="0"/>
              <a:t>: </a:t>
            </a:r>
            <a:r>
              <a:rPr lang="en-US" sz="1700" dirty="0" err="1" smtClean="0"/>
              <a:t>thay</a:t>
            </a:r>
            <a:r>
              <a:rPr lang="en-US" sz="1700" dirty="0" smtClean="0"/>
              <a:t> </a:t>
            </a:r>
            <a:r>
              <a:rPr lang="en-US" sz="1700" dirty="0" err="1" smtClean="0"/>
              <a:t>đổi</a:t>
            </a:r>
            <a:r>
              <a:rPr lang="en-US" sz="1700" dirty="0" smtClean="0"/>
              <a:t> </a:t>
            </a:r>
            <a:r>
              <a:rPr lang="en-US" sz="1700" dirty="0" err="1" smtClean="0"/>
              <a:t>độ</a:t>
            </a:r>
            <a:r>
              <a:rPr lang="en-US" sz="1700" dirty="0" smtClean="0"/>
              <a:t> </a:t>
            </a:r>
            <a:r>
              <a:rPr lang="en-US" sz="1700" dirty="0" err="1" smtClean="0"/>
              <a:t>rộng</a:t>
            </a:r>
            <a:r>
              <a:rPr lang="en-US" sz="1700" dirty="0" smtClean="0"/>
              <a:t> </a:t>
            </a:r>
            <a:r>
              <a:rPr lang="en-US" sz="1700" dirty="0" err="1" smtClean="0"/>
              <a:t>của</a:t>
            </a:r>
            <a:r>
              <a:rPr lang="en-US" sz="1700" dirty="0" smtClean="0"/>
              <a:t> </a:t>
            </a:r>
            <a:r>
              <a:rPr lang="en-US" sz="1700" dirty="0" err="1" smtClean="0"/>
              <a:t>trường</a:t>
            </a:r>
            <a:endParaRPr lang="en-US" sz="1700" dirty="0" smtClean="0"/>
          </a:p>
          <a:p>
            <a:pPr lvl="1">
              <a:spcBef>
                <a:spcPts val="0"/>
              </a:spcBef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precision(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p)</a:t>
            </a:r>
            <a:r>
              <a:rPr lang="en-US" sz="1700" dirty="0" smtClean="0"/>
              <a:t>: </a:t>
            </a:r>
            <a:r>
              <a:rPr lang="en-US" sz="1700" dirty="0" err="1" smtClean="0"/>
              <a:t>thay</a:t>
            </a:r>
            <a:r>
              <a:rPr lang="en-US" sz="1700" dirty="0" smtClean="0"/>
              <a:t> </a:t>
            </a:r>
            <a:r>
              <a:rPr lang="en-US" sz="1700" dirty="0" err="1" smtClean="0"/>
              <a:t>đổi</a:t>
            </a:r>
            <a:r>
              <a:rPr lang="en-US" sz="1700" dirty="0" smtClean="0"/>
              <a:t> </a:t>
            </a:r>
            <a:r>
              <a:rPr lang="en-US" sz="1700" dirty="0" err="1" smtClean="0"/>
              <a:t>độ</a:t>
            </a:r>
            <a:r>
              <a:rPr lang="en-US" sz="1700" dirty="0" smtClean="0"/>
              <a:t> </a:t>
            </a:r>
            <a:r>
              <a:rPr lang="en-US" sz="1700" dirty="0" err="1" smtClean="0"/>
              <a:t>chính</a:t>
            </a:r>
            <a:r>
              <a:rPr lang="en-US" sz="1700" dirty="0" smtClean="0"/>
              <a:t> </a:t>
            </a:r>
            <a:r>
              <a:rPr lang="en-US" sz="1700" dirty="0" err="1" smtClean="0"/>
              <a:t>xác</a:t>
            </a:r>
            <a:endParaRPr lang="en-US" sz="1700" dirty="0" smtClean="0"/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Ví</a:t>
            </a:r>
            <a:r>
              <a:rPr lang="en-US" sz="1700" dirty="0" smtClean="0"/>
              <a:t> </a:t>
            </a:r>
            <a:r>
              <a:rPr lang="en-US" sz="1700" dirty="0" err="1" smtClean="0"/>
              <a:t>dụ</a:t>
            </a:r>
            <a:r>
              <a:rPr lang="en-US" sz="1700" dirty="0" smtClean="0"/>
              <a:t>: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cout.width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(15);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cout.setf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::right,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adjustfield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cout.setf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::scientific,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ios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floatfield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cout.precision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34.5678;</a:t>
            </a:r>
          </a:p>
          <a:p>
            <a:pPr>
              <a:spcBef>
                <a:spcPts val="0"/>
              </a:spcBef>
            </a:pPr>
            <a:r>
              <a:rPr lang="en-US" sz="1900" dirty="0" err="1" smtClean="0"/>
              <a:t>Dùng</a:t>
            </a:r>
            <a:r>
              <a:rPr lang="en-US" sz="1900" dirty="0" smtClean="0"/>
              <a:t> </a:t>
            </a:r>
            <a:r>
              <a:rPr lang="en-US" sz="1900" dirty="0" err="1" smtClean="0"/>
              <a:t>các</a:t>
            </a:r>
            <a:r>
              <a:rPr lang="en-US" sz="1900" dirty="0" smtClean="0"/>
              <a:t> manipulator: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Bao</a:t>
            </a:r>
            <a:r>
              <a:rPr lang="en-US" sz="1700" dirty="0" smtClean="0"/>
              <a:t> </a:t>
            </a:r>
            <a:r>
              <a:rPr lang="en-US" sz="1700" dirty="0" err="1" smtClean="0"/>
              <a:t>gồm</a:t>
            </a:r>
            <a:r>
              <a:rPr lang="en-US" sz="1700" dirty="0" smtClean="0"/>
              <a:t>: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internal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1700" dirty="0" smtClean="0"/>
              <a:t>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dec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hex</a:t>
            </a:r>
            <a:r>
              <a:rPr lang="en-US" sz="1700" dirty="0" smtClean="0"/>
              <a:t>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oct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fixed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scientific</a:t>
            </a:r>
            <a:r>
              <a:rPr lang="en-US" sz="1700" dirty="0" smtClean="0"/>
              <a:t>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setprecision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(p)</a:t>
            </a:r>
            <a:r>
              <a:rPr lang="en-US" sz="1700" dirty="0" smtClean="0"/>
              <a:t>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setw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sz="1700" dirty="0" smtClean="0"/>
              <a:t>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setiosflag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(flags)</a:t>
            </a:r>
            <a:r>
              <a:rPr lang="en-US" sz="1700" dirty="0" smtClean="0"/>
              <a:t>, 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ends</a:t>
            </a:r>
            <a:r>
              <a:rPr lang="en-US" sz="1700" dirty="0" smtClean="0"/>
              <a:t>,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flush</a:t>
            </a:r>
          </a:p>
          <a:p>
            <a:pPr lvl="1">
              <a:spcBef>
                <a:spcPts val="0"/>
              </a:spcBef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700" dirty="0" err="1" smtClean="0">
                <a:latin typeface="Courier New" pitchFamily="49" charset="0"/>
                <a:cs typeface="Courier New" pitchFamily="49" charset="0"/>
              </a:rPr>
              <a:t>iomanip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spcBef>
                <a:spcPts val="0"/>
              </a:spcBef>
            </a:pPr>
            <a:r>
              <a:rPr lang="en-US" sz="1700" dirty="0" err="1" smtClean="0"/>
              <a:t>Ví</a:t>
            </a:r>
            <a:r>
              <a:rPr lang="en-US" sz="1700" dirty="0" smtClean="0"/>
              <a:t> </a:t>
            </a:r>
            <a:r>
              <a:rPr lang="en-US" sz="1700" dirty="0" err="1" smtClean="0"/>
              <a:t>dụ</a:t>
            </a:r>
            <a:r>
              <a:rPr lang="en-US" sz="1700" dirty="0" smtClean="0"/>
              <a:t>: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&lt;&lt; setw(15) &lt;&lt; right &lt;&lt; scientific</a:t>
            </a:r>
          </a:p>
          <a:p>
            <a:pPr lvl="2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&lt;&lt; setprecision(3) &lt;&lt; 34.5678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Đọc/ghi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smtClean="0">
                <a:latin typeface="Courier New" pitchFamily="49" charset="0"/>
                <a:cs typeface="Courier New" pitchFamily="49" charset="0"/>
              </a:rPr>
              <a:t>#include &lt;fstream&gt;</a:t>
            </a:r>
          </a:p>
          <a:p>
            <a:r>
              <a:rPr lang="en-US" sz="1800" smtClean="0"/>
              <a:t>Sử dụng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ifstream</a:t>
            </a:r>
            <a:r>
              <a:rPr lang="en-US" sz="1800" smtClean="0"/>
              <a:t> (file chỉ đọc),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ofstream</a:t>
            </a:r>
            <a:r>
              <a:rPr lang="en-US" sz="1800" smtClean="0"/>
              <a:t> (chỉ ghi),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fstream</a:t>
            </a:r>
            <a:r>
              <a:rPr lang="en-US" sz="1800" smtClean="0"/>
              <a:t> (đọc/ghi)</a:t>
            </a:r>
          </a:p>
          <a:p>
            <a:r>
              <a:rPr lang="en-US" sz="1800" smtClean="0"/>
              <a:t>Đọc/ghi dữ liệu dùng các toán tử &gt;&gt; và &lt;&lt; tương tự như với vào/ra chuẩn</a:t>
            </a:r>
          </a:p>
          <a:p>
            <a:r>
              <a:rPr lang="en-US" sz="1800" smtClean="0"/>
              <a:t>Mở file: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ifstream f1("ten file", ios::in | ios::binary);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ofstream f2;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f2.open("ten file", ios::out | ios::trunc);</a:t>
            </a:r>
          </a:p>
          <a:p>
            <a:pPr lvl="1"/>
            <a:r>
              <a:rPr lang="en-US" sz="1600" smtClean="0"/>
              <a:t>Các mode:</a:t>
            </a:r>
          </a:p>
          <a:p>
            <a:pPr lvl="1"/>
            <a:endParaRPr lang="en-US" sz="1600" smtClean="0"/>
          </a:p>
          <a:p>
            <a:pPr lvl="1"/>
            <a:endParaRPr lang="en-US" sz="1600" smtClean="0"/>
          </a:p>
          <a:p>
            <a:pPr lvl="1"/>
            <a:endParaRPr lang="en-US" sz="1800" smtClean="0"/>
          </a:p>
          <a:p>
            <a:r>
              <a:rPr lang="en-US" sz="1800" smtClean="0"/>
              <a:t>Đóng file: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f.close();</a:t>
            </a:r>
          </a:p>
          <a:p>
            <a:pPr lvl="1"/>
            <a:r>
              <a:rPr lang="en-US" sz="1600" smtClean="0"/>
              <a:t>Có thể để đóng file tự động trong destructor khi các đối tượng bị huỷ</a:t>
            </a:r>
          </a:p>
          <a:p>
            <a:r>
              <a:rPr lang="en-US" sz="1800" smtClean="0"/>
              <a:t>Chú ý khi dùng fstream để dùng cả đọc và ghi: </a:t>
            </a:r>
            <a:r>
              <a:rPr lang="en-US" sz="1800" smtClean="0">
                <a:solidFill>
                  <a:srgbClr val="FF0000"/>
                </a:solidFill>
              </a:rPr>
              <a:t>trước khi chuyển từ việc đọc sang ghi hoặc ngược lại, phải dùng hàm 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seekg/seekp(...)</a:t>
            </a:r>
            <a:endParaRPr lang="en-US" sz="180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3688080"/>
          <a:ext cx="7543800" cy="9601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54380"/>
                <a:gridCol w="3470148"/>
                <a:gridCol w="980694"/>
                <a:gridCol w="2338578"/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ourier New" pitchFamily="49" charset="0"/>
                          <a:cs typeface="Courier New" pitchFamily="49" charset="0"/>
                        </a:rPr>
                        <a:t>app</a:t>
                      </a:r>
                      <a:endParaRPr lang="en-US" sz="15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Arial" pitchFamily="34" charset="0"/>
                          <a:cs typeface="Arial" pitchFamily="34" charset="0"/>
                        </a:rPr>
                        <a:t>Luôn</a:t>
                      </a:r>
                      <a:r>
                        <a:rPr lang="en-US" sz="1500" baseline="0" smtClean="0">
                          <a:latin typeface="Arial" pitchFamily="34" charset="0"/>
                          <a:cs typeface="Arial" pitchFamily="34" charset="0"/>
                        </a:rPr>
                        <a:t> nhảy con trỏ tới cuối file khi ghi</a:t>
                      </a:r>
                      <a:endParaRPr lang="en-US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ourier New" pitchFamily="49" charset="0"/>
                          <a:cs typeface="Courier New" pitchFamily="49" charset="0"/>
                        </a:rPr>
                        <a:t>trunc</a:t>
                      </a:r>
                      <a:endParaRPr lang="en-US" sz="15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Arial" pitchFamily="34" charset="0"/>
                          <a:cs typeface="Arial" pitchFamily="34" charset="0"/>
                        </a:rPr>
                        <a:t>Xoá</a:t>
                      </a:r>
                      <a:r>
                        <a:rPr lang="en-US" sz="1500" baseline="0" smtClean="0">
                          <a:latin typeface="Arial" pitchFamily="34" charset="0"/>
                          <a:cs typeface="Arial" pitchFamily="34" charset="0"/>
                        </a:rPr>
                        <a:t> nội dung cũ khi mở</a:t>
                      </a:r>
                      <a:endParaRPr lang="en-US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ourier New" pitchFamily="49" charset="0"/>
                          <a:cs typeface="Courier New" pitchFamily="49" charset="0"/>
                        </a:rPr>
                        <a:t>ate</a:t>
                      </a:r>
                      <a:endParaRPr lang="en-US" sz="15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Arial" pitchFamily="34" charset="0"/>
                          <a:cs typeface="Arial" pitchFamily="34" charset="0"/>
                        </a:rPr>
                        <a:t>Con</a:t>
                      </a:r>
                      <a:r>
                        <a:rPr lang="en-US" sz="1500" baseline="0" smtClean="0">
                          <a:latin typeface="Arial" pitchFamily="34" charset="0"/>
                          <a:cs typeface="Arial" pitchFamily="34" charset="0"/>
                        </a:rPr>
                        <a:t> trỏ tới cuối file</a:t>
                      </a:r>
                      <a:endParaRPr lang="en-US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ourier New" pitchFamily="49" charset="0"/>
                          <a:cs typeface="Courier New" pitchFamily="49" charset="0"/>
                        </a:rPr>
                        <a:t>binary</a:t>
                      </a:r>
                      <a:endParaRPr lang="en-US" sz="15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mtClean="0">
                          <a:latin typeface="Arial" pitchFamily="34" charset="0"/>
                          <a:cs typeface="Arial" pitchFamily="34" charset="0"/>
                        </a:rPr>
                        <a:t>File nhị</a:t>
                      </a:r>
                      <a:r>
                        <a:rPr lang="en-US" sz="1500" baseline="0" smtClean="0">
                          <a:latin typeface="Arial" pitchFamily="34" charset="0"/>
                          <a:cs typeface="Arial" pitchFamily="34" charset="0"/>
                        </a:rPr>
                        <a:t> phân</a:t>
                      </a:r>
                      <a:endParaRPr lang="en-US" sz="150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ourier New" pitchFamily="49" charset="0"/>
                          <a:cs typeface="Courier New" pitchFamily="49" charset="0"/>
                        </a:rPr>
                        <a:t>in</a:t>
                      </a:r>
                      <a:endParaRPr lang="en-US" sz="15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Arial" pitchFamily="34" charset="0"/>
                          <a:cs typeface="Arial" pitchFamily="34" charset="0"/>
                        </a:rPr>
                        <a:t>Cho phép</a:t>
                      </a:r>
                      <a:r>
                        <a:rPr lang="en-US" sz="1500" baseline="0" smtClean="0">
                          <a:latin typeface="Arial" pitchFamily="34" charset="0"/>
                          <a:cs typeface="Arial" pitchFamily="34" charset="0"/>
                        </a:rPr>
                        <a:t> đọc</a:t>
                      </a:r>
                      <a:endParaRPr lang="en-US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Courier New" pitchFamily="49" charset="0"/>
                          <a:cs typeface="Courier New" pitchFamily="49" charset="0"/>
                        </a:rPr>
                        <a:t>out</a:t>
                      </a:r>
                      <a:endParaRPr lang="en-US" sz="150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smtClean="0">
                          <a:latin typeface="Arial" pitchFamily="34" charset="0"/>
                          <a:cs typeface="Arial" pitchFamily="34" charset="0"/>
                        </a:rPr>
                        <a:t>Cho phép</a:t>
                      </a:r>
                      <a:r>
                        <a:rPr lang="en-US" sz="1500" baseline="0" smtClean="0">
                          <a:latin typeface="Arial" pitchFamily="34" charset="0"/>
                          <a:cs typeface="Arial" pitchFamily="34" charset="0"/>
                        </a:rPr>
                        <a:t> ghi</a:t>
                      </a:r>
                      <a:endParaRPr lang="en-US" sz="15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Đọc/ghi file dạng nhị phân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Mở file: thêm cờ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ios::binary</a:t>
            </a:r>
          </a:p>
          <a:p>
            <a:r>
              <a:rPr lang="en-US" sz="2000" smtClean="0"/>
              <a:t>Đọc dữ liệu: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file.read(char* buffer, int size)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file.gcount()	// số byte đã được đọc</a:t>
            </a:r>
          </a:p>
          <a:p>
            <a:r>
              <a:rPr lang="en-US" sz="2000" smtClean="0"/>
              <a:t>Ghi dữ liệu: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file.write(char* buffer, int size)</a:t>
            </a:r>
          </a:p>
          <a:p>
            <a:r>
              <a:rPr lang="en-US" sz="2000" smtClean="0"/>
              <a:t>Kiểm tra lỗi đọc/ghi: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file.read/write(...)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if (!file) {...}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if (!file.read/write(...)) {...}</a:t>
            </a:r>
          </a:p>
          <a:p>
            <a:r>
              <a:rPr lang="en-US" sz="2000" smtClean="0"/>
              <a:t>Di chuyển con trỏ file: C++ phân biệt con trỏ đọc và con trỏ ghi</a:t>
            </a:r>
          </a:p>
          <a:p>
            <a:pPr lvl="1"/>
            <a:r>
              <a:rPr lang="en-US" sz="1700" smtClean="0"/>
              <a:t>Di chuyển con trỏ đọc file: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file.seekg(int pos, ios::beg/cur/end)</a:t>
            </a:r>
          </a:p>
          <a:p>
            <a:pPr lvl="1"/>
            <a:r>
              <a:rPr lang="en-US" sz="1700" smtClean="0"/>
              <a:t>Vị trí con trỏ đọc hiện tại: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file.tellg()</a:t>
            </a:r>
          </a:p>
          <a:p>
            <a:pPr lvl="1"/>
            <a:r>
              <a:rPr lang="en-US" sz="1700" smtClean="0"/>
              <a:t>Di chuyển con trỏ ghi file: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file.seekp(int pos, ios::beg/cur/end)</a:t>
            </a:r>
          </a:p>
          <a:p>
            <a:pPr lvl="1"/>
            <a:r>
              <a:rPr lang="en-US" sz="1700" smtClean="0"/>
              <a:t>Vị trí con trỏ ghi hiện tại: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file.tellp()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Đọc/ghi file: ví dụ copy file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bool copy_file(const char* src, const char* dst) {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ifstream fs(src, ios::in | ios::binary);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ofstream fd(dst, ios::out | ios::binary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		| ios::trunc);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if (!fs || !fd) return false;</a:t>
            </a:r>
          </a:p>
          <a:p>
            <a:pPr indent="641350">
              <a:buNone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char buf[1024];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while (fs) {</a:t>
            </a:r>
          </a:p>
          <a:p>
            <a:pPr indent="110490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fs.read(buf, sizeof(buf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));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indent="110490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fd.write(buf, fs.gcount());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indent="641350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true;</a:t>
            </a:r>
          </a:p>
          <a:p>
            <a:pPr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Vào/ra với chuỗi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&lt;sstream&gt;</a:t>
            </a:r>
          </a:p>
          <a:p>
            <a:r>
              <a:rPr lang="en-US" sz="2000" smtClean="0"/>
              <a:t>Sử dụng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istringstream</a:t>
            </a:r>
            <a:r>
              <a:rPr lang="en-US" sz="2000" smtClean="0"/>
              <a:t> (file chỉ đọc),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ostringstream</a:t>
            </a:r>
            <a:r>
              <a:rPr lang="en-US" sz="2000" smtClean="0"/>
              <a:t> (chỉ ghi),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stringstream</a:t>
            </a:r>
            <a:r>
              <a:rPr lang="en-US" sz="2000" smtClean="0"/>
              <a:t> (đọc/ghi)</a:t>
            </a:r>
          </a:p>
          <a:p>
            <a:r>
              <a:rPr lang="en-US" sz="2000" smtClean="0"/>
              <a:t>Đọc từ chuỗi: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string s("10 3.56 y");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istringstream str(s);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int i;  double d;  char c;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str &gt;&gt; i &gt;&gt; d &gt;&gt; c;</a:t>
            </a:r>
          </a:p>
          <a:p>
            <a:pPr lvl="1"/>
            <a:r>
              <a:rPr lang="en-US" sz="1700" smtClean="0"/>
              <a:t>Dùng để trích dữ liệu từ chuỗi</a:t>
            </a:r>
          </a:p>
          <a:p>
            <a:r>
              <a:rPr lang="en-US" sz="2000" smtClean="0"/>
              <a:t>Ghi ra chuỗi: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ostringstream str;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str &lt;&lt; </a:t>
            </a:r>
            <a:r>
              <a:rPr lang="nn-NO" sz="1700" smtClean="0">
                <a:latin typeface="Courier New" pitchFamily="49" charset="0"/>
                <a:cs typeface="Courier New" pitchFamily="49" charset="0"/>
              </a:rPr>
              <a:t>"i=" &lt;&lt; i &lt;&lt; ", d=" &lt;&lt; d &lt;&lt; ", c=" &lt;&lt; c;</a:t>
            </a:r>
          </a:p>
          <a:p>
            <a:pPr lvl="1">
              <a:buNone/>
            </a:pPr>
            <a:r>
              <a:rPr lang="nn-NO" sz="1700" smtClean="0">
                <a:latin typeface="Courier New" pitchFamily="49" charset="0"/>
                <a:cs typeface="Courier New" pitchFamily="49" charset="0"/>
              </a:rPr>
              <a:t>	string s = str.str();</a:t>
            </a:r>
          </a:p>
          <a:p>
            <a:pPr lvl="1"/>
            <a:r>
              <a:rPr lang="en-US" sz="1700" smtClean="0"/>
              <a:t>Dùng để định dạng dữ liệu ra chuỗi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Định nghĩa toán tử &gt;&gt; và &lt;&lt;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800" smtClean="0"/>
              <a:t>Việc xuất/nhập dữ liệu dựa trên định nghĩa chồng các toán tử &gt;&gt; và &lt;&lt;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ostream&amp; operator &lt;&lt;(ostream&amp; os, char 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ostream&amp; operator &lt;&lt;(ostream&amp; os, const char* s);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ostream&amp; operator &lt;&lt;(ostream&amp; os, double n);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istream&amp; operator &gt;&gt;(istream&amp; is, char&amp; 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istream&amp; operator &gt;&gt;(istream&amp; is, const char* s);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istream&amp; operator &gt;&gt;(istream&amp; is, double&amp; n);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1800" smtClean="0"/>
              <a:t>Các toán tử này trả về chính đối tượng ostream/istream nhận ở tham số để có thể móc nối nhiều lần: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is &gt;&gt; a &gt;&gt; b &gt;&gt; c;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os &lt;&lt; a &lt;&lt; b &lt;&lt; c;</a:t>
            </a:r>
          </a:p>
          <a:p>
            <a:r>
              <a:rPr lang="en-US" sz="1800" smtClean="0"/>
              <a:t>Cần định nghĩa các toán tử này</a:t>
            </a:r>
            <a:r>
              <a:rPr lang="vi-VN" sz="1800" smtClean="0"/>
              <a:t> </a:t>
            </a:r>
            <a:r>
              <a:rPr lang="en-US" sz="1800" smtClean="0"/>
              <a:t>cho </a:t>
            </a:r>
            <a:r>
              <a:rPr lang="vi-VN" sz="1800" smtClean="0"/>
              <a:t>các lớp mới định nghĩa</a:t>
            </a:r>
            <a:r>
              <a:rPr lang="en-US" sz="180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ostream&amp; operator &lt;&lt;(ostream&amp; os, const Ellipse&amp; e)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return os &lt;&lt; e.rx &lt;&lt; e.ry;</a:t>
            </a:r>
          </a:p>
          <a:p>
            <a:pPr lvl="1" indent="-26670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istream&amp; operator &gt;&gt;(istream&amp; is, Ellipse&amp; e)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return is &gt;&gt; e.rx &gt;&gt; e.ry;</a:t>
            </a:r>
          </a:p>
          <a:p>
            <a:pPr lvl="1" indent="-26670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</a:t>
            </a:r>
            <a:endParaRPr lang="vi-V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STL là thư viện chuẩn của C++, được xây dựng sẵn</a:t>
            </a:r>
          </a:p>
          <a:p>
            <a:r>
              <a:rPr lang="en-US" sz="2400" smtClean="0"/>
              <a:t>Cài đặt các cấu trúc dữ liệu và thuật toán thông dụng</a:t>
            </a:r>
          </a:p>
          <a:p>
            <a:r>
              <a:rPr lang="en-US" sz="2400" smtClean="0"/>
              <a:t>Bao gồm các lớp và hàm khuôn mẫu, cho phép làm việc với dữ liệu tổng quát</a:t>
            </a:r>
          </a:p>
          <a:p>
            <a:r>
              <a:rPr lang="en-US" sz="2400" smtClean="0"/>
              <a:t>Nằm trong một namespace có tên std</a:t>
            </a:r>
          </a:p>
          <a:p>
            <a:r>
              <a:rPr lang="en-US" sz="2400" smtClean="0"/>
              <a:t>Các phần chính:</a:t>
            </a:r>
          </a:p>
          <a:p>
            <a:pPr lvl="1"/>
            <a:r>
              <a:rPr lang="en-US" sz="2000" smtClean="0"/>
              <a:t>Các lớp dữ liệu cơ bản: </a:t>
            </a:r>
            <a:r>
              <a:rPr lang="en-US" sz="2000" smtClean="0">
                <a:solidFill>
                  <a:srgbClr val="FF0000"/>
                </a:solidFill>
              </a:rPr>
              <a:t>string</a:t>
            </a:r>
            <a:r>
              <a:rPr lang="en-US" sz="2000" smtClean="0"/>
              <a:t>, complex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Xuất nhập (IO)</a:t>
            </a:r>
          </a:p>
          <a:p>
            <a:pPr lvl="1"/>
            <a:r>
              <a:rPr lang="en-US" sz="2000" smtClean="0"/>
              <a:t>Các lớp chứa (containers): </a:t>
            </a:r>
            <a:r>
              <a:rPr lang="en-US" sz="2000" smtClean="0">
                <a:solidFill>
                  <a:srgbClr val="FF0000"/>
                </a:solidFill>
              </a:rPr>
              <a:t>list, vector</a:t>
            </a:r>
            <a:r>
              <a:rPr lang="en-US" sz="2000" smtClean="0"/>
              <a:t>, deque, stack, map, set,…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Duyệt phần tử của các lớp chứa (iterators)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Một số thuật toán thông dụng: tìm kiếm, so sánh, sắp xếp,…</a:t>
            </a:r>
          </a:p>
          <a:p>
            <a:pPr lvl="1"/>
            <a:r>
              <a:rPr lang="en-US" sz="2000" smtClean="0"/>
              <a:t>Quản lý bộ nhớ, con trỏ</a:t>
            </a:r>
          </a:p>
          <a:p>
            <a:pPr lvl="1"/>
            <a:r>
              <a:rPr lang="en-US" sz="2000" smtClean="0"/>
              <a:t>Xử lý ngoại lệ (exception handling)</a:t>
            </a:r>
            <a:endParaRPr lang="vi-VN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 về serialize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Là việc chuyển đổi một đối tượng bất kỳ thành một luồng thông tin </a:t>
            </a:r>
            <a:r>
              <a:rPr lang="en-US" sz="2400" smtClean="0">
                <a:solidFill>
                  <a:srgbClr val="FF0000"/>
                </a:solidFill>
              </a:rPr>
              <a:t>có thứ tự </a:t>
            </a:r>
            <a:r>
              <a:rPr lang="en-US" sz="2400" smtClean="0"/>
              <a:t>để có thể ghi ra rồi đọc lại</a:t>
            </a:r>
          </a:p>
          <a:p>
            <a:r>
              <a:rPr lang="en-US" sz="2400" smtClean="0"/>
              <a:t>Ứng dụng trong việc truyền tin và lưu trữ dữ liệu</a:t>
            </a:r>
          </a:p>
          <a:p>
            <a:r>
              <a:rPr lang="en-US" sz="2400" smtClean="0"/>
              <a:t>Với STL, ta có thể định nghĩa các toán tử &gt;&gt; và &lt;&lt; để thực hiện serialize</a:t>
            </a:r>
          </a:p>
          <a:p>
            <a:r>
              <a:rPr lang="en-US" sz="2400" smtClean="0"/>
              <a:t>Ví dụ: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istream&amp; operator &gt;&gt;(istream&amp; is, SinhVien&amp; sv) {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is &gt;&gt; sv.ten &gt;&gt; sv.khoa &gt;&gt; sv.nam_sinh;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ostream&amp; operator &lt;&lt;(ostream&amp; os, SinhVien&amp; sv) {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os &lt;&lt; sv.ten &lt;&lt; sv.khoa &lt;&lt; sv.nam_sinh;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smtClean="0"/>
              <a:t>Viết chương trình nhập mảng số nguyên có số phần tử bất kỳ từ bàn phím rồi in ra các số chẵn bằng cách duyệt mảng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smtClean="0"/>
              <a:t>Sửa bài trên thay duyệt mảng bằng dùng hàm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find_if(...)</a:t>
            </a:r>
            <a:r>
              <a:rPr lang="en-US" sz="2100" smtClean="0"/>
              <a:t> để in ra các số chẵn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smtClean="0"/>
              <a:t>Sửa lại chương trình trên để dùng DSLK thay cho mảng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smtClean="0"/>
              <a:t>Cho hai mảng a1 và a2 đều có giá trị tăng dần, viết hàm trộn hai mảng này thành mảng a3 cũng có giá trị tăng dần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smtClean="0"/>
              <a:t>Đọc dữ liệu từ file và lưu dưới dạng danh sách các dòng, sau đó in ra các dòng có độ dài từ 10 đến 20 ký tự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smtClean="0"/>
              <a:t>Định nghĩa toán tử &lt;&lt; và &gt;&gt; cho lớp Fraction và thử dùng nó để xuất/nhập dữ liệu với cin/cout, file, chuỗi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smtClean="0"/>
              <a:t>Định nghĩa các toán tử &lt;&lt; và &gt;&gt; cho lớp Complex để đọc/ghi dữ liệu dưới dạng nhị phân</a:t>
            </a:r>
            <a:endParaRPr lang="en-US" sz="2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Xử lý chuỗi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&lt;string&gt;</a:t>
            </a:r>
          </a:p>
          <a:p>
            <a:r>
              <a:rPr lang="en-US" sz="1600" dirty="0" err="1" smtClean="0"/>
              <a:t>Lớp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dirty="0" smtClean="0"/>
              <a:t> </a:t>
            </a:r>
            <a:r>
              <a:rPr lang="en-US" sz="1600" dirty="0" err="1" smtClean="0"/>
              <a:t>cho</a:t>
            </a:r>
            <a:r>
              <a:rPr lang="en-US" sz="1600" dirty="0" smtClean="0"/>
              <a:t> </a:t>
            </a:r>
            <a:r>
              <a:rPr lang="en-US" sz="1600" dirty="0" err="1" smtClean="0"/>
              <a:t>chuỗi</a:t>
            </a:r>
            <a:r>
              <a:rPr lang="en-US" sz="1600" dirty="0" smtClean="0"/>
              <a:t> ASCII </a:t>
            </a:r>
            <a:r>
              <a:rPr lang="en-US" sz="1600" dirty="0" err="1" smtClean="0"/>
              <a:t>và</a:t>
            </a:r>
            <a:r>
              <a:rPr lang="en-US" sz="1600" dirty="0" smtClean="0"/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wstring</a:t>
            </a:r>
            <a:r>
              <a:rPr lang="en-US" sz="1600" dirty="0" smtClean="0"/>
              <a:t> </a:t>
            </a:r>
            <a:r>
              <a:rPr lang="en-US" sz="1600" dirty="0" err="1" smtClean="0"/>
              <a:t>cho</a:t>
            </a:r>
            <a:r>
              <a:rPr lang="en-US" sz="1600" dirty="0" smtClean="0"/>
              <a:t> Unicode</a:t>
            </a:r>
          </a:p>
          <a:p>
            <a:r>
              <a:rPr lang="en-US" sz="1600" dirty="0" err="1" smtClean="0"/>
              <a:t>Các</a:t>
            </a:r>
            <a:r>
              <a:rPr lang="en-US" sz="1600" dirty="0" smtClean="0"/>
              <a:t> </a:t>
            </a:r>
            <a:r>
              <a:rPr lang="en-US" sz="1600" dirty="0" err="1" smtClean="0"/>
              <a:t>thao</a:t>
            </a:r>
            <a:r>
              <a:rPr lang="en-US" sz="1600" dirty="0" smtClean="0"/>
              <a:t> </a:t>
            </a:r>
            <a:r>
              <a:rPr lang="en-US" sz="1600" dirty="0" err="1" smtClean="0"/>
              <a:t>tác</a:t>
            </a:r>
            <a:r>
              <a:rPr lang="en-US" sz="1600" dirty="0" smtClean="0"/>
              <a:t> </a:t>
            </a:r>
            <a:r>
              <a:rPr lang="en-US" sz="1600" dirty="0" err="1" smtClean="0"/>
              <a:t>cơ</a:t>
            </a:r>
            <a:r>
              <a:rPr lang="en-US" sz="1600" dirty="0" smtClean="0"/>
              <a:t> </a:t>
            </a:r>
            <a:r>
              <a:rPr lang="en-US" sz="1600" dirty="0" err="1" smtClean="0"/>
              <a:t>bản</a:t>
            </a:r>
            <a:r>
              <a:rPr lang="en-US" sz="1600" dirty="0" smtClean="0"/>
              <a:t>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+, += </a:t>
            </a:r>
            <a:r>
              <a:rPr lang="en-US" sz="1600" dirty="0" smtClean="0"/>
              <a:t>(</a:t>
            </a:r>
            <a:r>
              <a:rPr lang="en-US" sz="1600" dirty="0" err="1" smtClean="0"/>
              <a:t>nối</a:t>
            </a:r>
            <a:r>
              <a:rPr lang="en-US" sz="1600" dirty="0" smtClean="0"/>
              <a:t> </a:t>
            </a:r>
            <a:r>
              <a:rPr lang="en-US" sz="1600" dirty="0" err="1" smtClean="0"/>
              <a:t>chuỗi</a:t>
            </a:r>
            <a:r>
              <a:rPr lang="en-US" sz="1600" dirty="0" smtClean="0"/>
              <a:t>);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==, !=, &gt;, &lt;, &gt;=, &lt;= </a:t>
            </a:r>
            <a:r>
              <a:rPr lang="en-US" sz="1600" dirty="0" smtClean="0"/>
              <a:t>(so </a:t>
            </a:r>
            <a:r>
              <a:rPr lang="en-US" sz="1600" dirty="0" err="1" smtClean="0"/>
              <a:t>sánh</a:t>
            </a:r>
            <a:r>
              <a:rPr lang="en-US" sz="1600" dirty="0" smtClean="0"/>
              <a:t>);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1600" dirty="0" smtClean="0"/>
              <a:t> (</a:t>
            </a:r>
            <a:r>
              <a:rPr lang="en-US" sz="1600" dirty="0" err="1" smtClean="0"/>
              <a:t>xuất</a:t>
            </a:r>
            <a:r>
              <a:rPr lang="en-US" sz="1600" dirty="0" smtClean="0"/>
              <a:t>),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1600" dirty="0" smtClean="0"/>
              <a:t> (</a:t>
            </a:r>
            <a:r>
              <a:rPr lang="en-US" sz="1600" dirty="0" err="1" smtClean="0"/>
              <a:t>nhập</a:t>
            </a:r>
            <a:r>
              <a:rPr lang="en-US" sz="1600" dirty="0" smtClean="0"/>
              <a:t>)</a:t>
            </a:r>
          </a:p>
          <a:p>
            <a:r>
              <a:rPr lang="en-US" sz="1600" dirty="0" err="1" smtClean="0"/>
              <a:t>Độ</a:t>
            </a:r>
            <a:r>
              <a:rPr lang="en-US" sz="1600" dirty="0" smtClean="0"/>
              <a:t> </a:t>
            </a:r>
            <a:r>
              <a:rPr lang="en-US" sz="1600" dirty="0" err="1" smtClean="0"/>
              <a:t>dài</a:t>
            </a:r>
            <a:r>
              <a:rPr lang="en-US" sz="1600" dirty="0" smtClean="0"/>
              <a:t> </a:t>
            </a:r>
            <a:r>
              <a:rPr lang="en-US" sz="1600" dirty="0" err="1" smtClean="0"/>
              <a:t>chuỗi</a:t>
            </a:r>
            <a:r>
              <a:rPr lang="en-US" sz="1600" dirty="0" smtClean="0"/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string::length() const</a:t>
            </a:r>
          </a:p>
          <a:p>
            <a:r>
              <a:rPr lang="en-US" sz="1600" dirty="0" err="1" smtClean="0"/>
              <a:t>Chuỗi</a:t>
            </a:r>
            <a:r>
              <a:rPr lang="en-US" sz="1600" dirty="0" smtClean="0"/>
              <a:t> con: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substr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off,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count) const</a:t>
            </a:r>
          </a:p>
          <a:p>
            <a:r>
              <a:rPr lang="en-US" sz="1600" dirty="0" err="1" smtClean="0"/>
              <a:t>Tìm</a:t>
            </a:r>
            <a:r>
              <a:rPr lang="en-US" sz="1600" dirty="0" smtClean="0"/>
              <a:t> </a:t>
            </a:r>
            <a:r>
              <a:rPr lang="en-US" sz="1600" dirty="0" err="1" smtClean="0"/>
              <a:t>chuỗi</a:t>
            </a:r>
            <a:r>
              <a:rPr lang="en-US" sz="1600" dirty="0" smtClean="0"/>
              <a:t> con: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string::find(const char*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pos) const</a:t>
            </a:r>
          </a:p>
          <a:p>
            <a:r>
              <a:rPr lang="en-US" sz="1600" dirty="0" err="1" smtClean="0"/>
              <a:t>Đổi</a:t>
            </a:r>
            <a:r>
              <a:rPr lang="en-US" sz="1600" dirty="0" smtClean="0"/>
              <a:t> sang </a:t>
            </a:r>
            <a:r>
              <a:rPr lang="en-US" sz="1600" dirty="0" err="1" smtClean="0"/>
              <a:t>chuỗi</a:t>
            </a:r>
            <a:r>
              <a:rPr lang="en-US" sz="1600" dirty="0" smtClean="0"/>
              <a:t> </a:t>
            </a:r>
            <a:r>
              <a:rPr lang="en-US" sz="1600" dirty="0" err="1" smtClean="0"/>
              <a:t>của</a:t>
            </a:r>
            <a:r>
              <a:rPr lang="en-US" sz="1600" dirty="0" smtClean="0"/>
              <a:t> C: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const char* string::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c_str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const</a:t>
            </a:r>
          </a:p>
          <a:p>
            <a:r>
              <a:rPr lang="en-US" sz="1600" dirty="0" err="1" smtClean="0"/>
              <a:t>Ví</a:t>
            </a:r>
            <a:r>
              <a:rPr lang="en-US" sz="1600" dirty="0" smtClean="0"/>
              <a:t> </a:t>
            </a:r>
            <a:r>
              <a:rPr lang="en-US" sz="1600" dirty="0" err="1" smtClean="0"/>
              <a:t>dụ</a:t>
            </a:r>
            <a:r>
              <a:rPr lang="en-US" sz="1600" dirty="0" smtClean="0"/>
              <a:t>: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string s1, s2("test123");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&gt;&gt; s1;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s1 += "123";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(s2==s1 ? "same" : "different") &lt;&lt;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0"/>
              </a:spcBef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pos = s2.find("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string s3 = s2.substr(pos, 4);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char s4[100];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(s4, s3.c_str());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&lt;&lt; s4 &lt;&lt;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lớp chứa</a:t>
            </a:r>
            <a:br>
              <a:rPr lang="en-US" smtClean="0"/>
            </a:br>
            <a:r>
              <a:rPr lang="en-US" smtClean="0"/>
              <a:t>(Containers)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Mảng: vector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sz="2000" smtClean="0"/>
              <a:t>Là mảng động</a:t>
            </a:r>
          </a:p>
          <a:p>
            <a:r>
              <a:rPr lang="en-US" sz="2000" smtClean="0"/>
              <a:t>Có thể chứa dữ liệu kiểu bất kỳ (template):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vector&lt;type&gt;</a:t>
            </a: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&lt;vector&gt;</a:t>
            </a:r>
          </a:p>
          <a:p>
            <a:r>
              <a:rPr lang="en-US" sz="2000" smtClean="0"/>
              <a:t>Ví dụ sử dụng:</a:t>
            </a:r>
          </a:p>
          <a:p>
            <a:pPr lvl="1">
              <a:spcBef>
                <a:spcPts val="0"/>
              </a:spcBef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int p[] = {4, 2, 6};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vector&lt;int&gt; a(p, p+3);    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khởi tạo từ mảng C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a.push_back(1);           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thêm vào cuối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a.insert(a.begin() + 2, 3);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thêm ở vị trí 2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a.insert(a.end() - 1, 5); 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thêm ở vị trí 1 từ cuối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a[3] = 10;             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phần tử thứ 4</a:t>
            </a:r>
          </a:p>
          <a:p>
            <a:pPr lvl="1">
              <a:spcBef>
                <a:spcPts val="0"/>
              </a:spcBef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vector&lt;int&gt;::iterator i;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duyệt xuôi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for (i = a.begin(); i != a.end(); i++) *i += 5;</a:t>
            </a:r>
          </a:p>
          <a:p>
            <a:pPr lvl="1">
              <a:spcBef>
                <a:spcPts val="0"/>
              </a:spcBef>
              <a:buNone/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vector&lt;int&gt;::reverse_iterator j;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duyệt ngược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for (j = a.rbegin(); j != a.rend(); j++)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cout &lt;&lt; *j &lt;&lt; ' ';</a:t>
            </a: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Các lớp chứa của STL (vector, list,…) có định nghĩa kiểu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400" smtClean="0"/>
              <a:t> tương ứng để duyệt các phần tử (theo thứ tự xuôi)</a:t>
            </a:r>
          </a:p>
          <a:p>
            <a:pPr lvl="1"/>
            <a:r>
              <a:rPr lang="en-US" sz="2100" smtClean="0"/>
              <a:t>Mỗi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100" smtClean="0"/>
              <a:t> chứa vị trí của một phần tử</a:t>
            </a:r>
          </a:p>
          <a:p>
            <a:pPr lvl="1"/>
            <a:r>
              <a:rPr lang="en-US" sz="2100" smtClean="0"/>
              <a:t>Các hàm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begin()</a:t>
            </a:r>
            <a:r>
              <a:rPr lang="en-US" sz="2100" smtClean="0"/>
              <a:t> và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end()</a:t>
            </a:r>
            <a:r>
              <a:rPr lang="en-US" sz="2100" smtClean="0"/>
              <a:t> trả về một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100" smtClean="0"/>
              <a:t> tương ứng với các vị trí đầu và cuối</a:t>
            </a:r>
          </a:p>
          <a:p>
            <a:pPr lvl="1"/>
            <a:r>
              <a:rPr lang="en-US" sz="2100" smtClean="0"/>
              <a:t>Các toán tử với iterator:</a:t>
            </a:r>
          </a:p>
          <a:p>
            <a:pPr lvl="2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i++</a:t>
            </a:r>
            <a:r>
              <a:rPr lang="en-US" sz="1800" smtClean="0"/>
              <a:t>	phần tử kế tiếp</a:t>
            </a:r>
          </a:p>
          <a:p>
            <a:pPr lvl="2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i--</a:t>
            </a:r>
            <a:r>
              <a:rPr lang="en-US" sz="1800" smtClean="0"/>
              <a:t>	phần tử liền trước</a:t>
            </a:r>
          </a:p>
          <a:p>
            <a:pPr lvl="2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*i		</a:t>
            </a:r>
            <a:r>
              <a:rPr lang="en-US" sz="1800" smtClean="0"/>
              <a:t>giá trị của phần tử</a:t>
            </a:r>
          </a:p>
          <a:p>
            <a:r>
              <a:rPr lang="en-US" sz="2400" smtClean="0"/>
              <a:t>Tương tự, có 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reverse_iterator</a:t>
            </a:r>
            <a:r>
              <a:rPr lang="en-US" sz="2400" smtClean="0"/>
              <a:t> để duyệt theo thứ tự ngược</a:t>
            </a:r>
          </a:p>
          <a:p>
            <a:pPr lvl="1"/>
            <a:r>
              <a:rPr lang="en-US" sz="2100" smtClean="0"/>
              <a:t>Các hàm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rbegin()</a:t>
            </a:r>
            <a:r>
              <a:rPr lang="en-US" sz="2100" smtClean="0"/>
              <a:t> và </a:t>
            </a:r>
            <a:r>
              <a:rPr lang="en-US" sz="2100" smtClean="0">
                <a:latin typeface="Courier New" pitchFamily="49" charset="0"/>
                <a:cs typeface="Courier New" pitchFamily="49" charset="0"/>
              </a:rPr>
              <a:t>rend()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Danh sách liên kết: list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Có thể chứa dữ liệu kiểu bất kỳ (template):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list&lt;type&gt;</a:t>
            </a:r>
          </a:p>
          <a:p>
            <a:r>
              <a:rPr lang="en-US" sz="2000" smtClean="0">
                <a:latin typeface="Courier New" pitchFamily="49" charset="0"/>
                <a:cs typeface="Courier New" pitchFamily="49" charset="0"/>
              </a:rPr>
              <a:t>#include &lt;list&gt;</a:t>
            </a:r>
          </a:p>
          <a:p>
            <a:r>
              <a:rPr lang="en-US" sz="2000" smtClean="0"/>
              <a:t>Duyệt danh sách dùng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000" smtClean="0"/>
              <a:t> tương tự như với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vector</a:t>
            </a:r>
          </a:p>
          <a:p>
            <a:r>
              <a:rPr lang="en-US" sz="2000" smtClean="0"/>
              <a:t>Ví dụ sử dụng:</a:t>
            </a:r>
          </a:p>
          <a:p>
            <a:pPr lvl="1">
              <a:spcBef>
                <a:spcPts val="0"/>
              </a:spcBef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double p[] = {1.2, 0.7, 2.2, 3.21, 6.4};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list&lt;double&gt; l(p, p+5);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khởi tạo từ mảng C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l.push_back(3.4);	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thêm vào cuối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l.pop_front();		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xoá phần tử đầu</a:t>
            </a:r>
          </a:p>
          <a:p>
            <a:pPr lvl="1">
              <a:spcBef>
                <a:spcPts val="0"/>
              </a:spcBef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list&lt;double&gt;::iterator i = l.begin();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phần tử đầu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*i = 4.122;	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gán giá trị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i++;		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phần tử kế tiếp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l.insert(i, 5.0);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chèn phần tử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l.erase(i);	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xoá phần tử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l.sort();		 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sắp xếp (tăng dần)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for (i = l.begin(); i != l.end(); i++) </a:t>
            </a:r>
            <a:r>
              <a:rPr lang="en-US" sz="180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duyệt xuôi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cout &lt;&lt; *i &lt;&lt; ' ';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Thuật toán: tìm kiếm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sz="2000" smtClean="0"/>
              <a:t>Phần tử lớn nhất, bé nhất: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vector&lt;float&gt;::iterator p =</a:t>
            </a:r>
          </a:p>
          <a:p>
            <a:pPr lvl="1" indent="1281113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max_element(a.begin()+2, a.end()-3);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list&lt;string&gt;::iterator p =</a:t>
            </a:r>
          </a:p>
          <a:p>
            <a:pPr lvl="1" indent="1281113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min_element(l.begin(), l.end());</a:t>
            </a:r>
          </a:p>
          <a:p>
            <a:pPr lvl="1"/>
            <a:r>
              <a:rPr lang="en-US" sz="1800" smtClean="0"/>
              <a:t>Dựa trên các toán tử so sánh </a:t>
            </a:r>
            <a:r>
              <a:rPr lang="en-US" sz="1800" smtClean="0">
                <a:sym typeface="Wingdings" pitchFamily="2" charset="2"/>
              </a:rPr>
              <a:t> cần định nghĩa nếu chưa có</a:t>
            </a:r>
          </a:p>
          <a:p>
            <a:r>
              <a:rPr lang="en-US" sz="2000" smtClean="0">
                <a:sym typeface="Wingdings" pitchFamily="2" charset="2"/>
              </a:rPr>
              <a:t>Tìm đúng giá trị: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list&lt;float&gt;::iterator p = find(p1, p2, 2.5f);</a:t>
            </a:r>
          </a:p>
          <a:p>
            <a:r>
              <a:rPr lang="en-US" sz="2000" smtClean="0">
                <a:sym typeface="Wingdings" pitchFamily="2" charset="2"/>
              </a:rPr>
              <a:t>Tìm theo tiêu chuẩn: cần định nghĩa một hàm đánh giá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</a:pPr>
            <a:r>
              <a:rPr lang="en-US" sz="18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bool isOdd(int i) { return i%2 == 1; }</a:t>
            </a:r>
          </a:p>
          <a:p>
            <a:pPr marL="547687" lvl="2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list&lt;int&gt;::iterator p = find_if(p1, p2, isOdd);</a:t>
            </a:r>
          </a:p>
          <a:p>
            <a:r>
              <a:rPr lang="en-US" sz="2000" smtClean="0"/>
              <a:t>Tìm kiếm và thay thế, xoá: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replace_if(p1, p2, isOdd, 10);</a:t>
            </a:r>
          </a:p>
          <a:p>
            <a:pPr lvl="1"/>
            <a:r>
              <a:rPr lang="en-US" sz="1800" smtClean="0">
                <a:latin typeface="Courier New" pitchFamily="49" charset="0"/>
                <a:cs typeface="Courier New" pitchFamily="49" charset="0"/>
              </a:rPr>
              <a:t>remove_if(p1, p2, isOdd);</a:t>
            </a:r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Thuật toán: sắp xếp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Sắp xếp mảng:</a:t>
            </a:r>
          </a:p>
          <a:p>
            <a:pPr lvl="1"/>
            <a:r>
              <a:rPr lang="en-US" sz="2000" smtClean="0"/>
              <a:t>Dùng toán tử so sánh:</a:t>
            </a:r>
          </a:p>
          <a:p>
            <a:pPr lvl="2"/>
            <a:r>
              <a:rPr lang="en-US" sz="1800" smtClean="0">
                <a:latin typeface="Courier New" pitchFamily="49" charset="0"/>
                <a:cs typeface="Courier New" pitchFamily="49" charset="0"/>
              </a:rPr>
              <a:t>sort(a.begin(), a.end());</a:t>
            </a:r>
          </a:p>
          <a:p>
            <a:pPr lvl="2"/>
            <a:r>
              <a:rPr lang="en-US" sz="1800" smtClean="0"/>
              <a:t>Phải định nghĩa toán tử “&lt;” cho kiểu dữ liệu được chứa</a:t>
            </a:r>
          </a:p>
          <a:p>
            <a:pPr lvl="1"/>
            <a:r>
              <a:rPr lang="en-US" sz="2000" smtClean="0"/>
              <a:t>Dùng hàm so sánh tự định nghĩa:</a:t>
            </a:r>
          </a:p>
          <a:p>
            <a:pPr lvl="2"/>
            <a:r>
              <a:rPr lang="en-US" sz="1800" smtClean="0">
                <a:latin typeface="Courier New" pitchFamily="49" charset="0"/>
                <a:cs typeface="Courier New" pitchFamily="49" charset="0"/>
              </a:rPr>
              <a:t>bool compare(const table&amp; a, const table&amp; b) {</a:t>
            </a:r>
          </a:p>
          <a:p>
            <a:pPr lvl="2" indent="555625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return a.c1 &lt; b.c1 ||</a:t>
            </a:r>
          </a:p>
          <a:p>
            <a:pPr lvl="2" indent="1006475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(a.c1 == b.c1 &amp;&amp; a.c2 &lt; b.c2);</a:t>
            </a:r>
          </a:p>
          <a:p>
            <a:pPr lvl="2" indent="-249238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sort(a.begin(), a.end(), compare);</a:t>
            </a:r>
          </a:p>
          <a:p>
            <a:r>
              <a:rPr lang="en-US" sz="2400" smtClean="0"/>
              <a:t>Sắp xếp danh sách:</a:t>
            </a:r>
          </a:p>
          <a:p>
            <a:pPr lvl="2"/>
            <a:r>
              <a:rPr lang="en-US" sz="1800" smtClean="0">
                <a:latin typeface="Courier New" pitchFamily="49" charset="0"/>
                <a:cs typeface="Courier New" pitchFamily="49" charset="0"/>
              </a:rPr>
              <a:t>l.sort();</a:t>
            </a:r>
          </a:p>
          <a:p>
            <a:pPr lvl="2"/>
            <a:r>
              <a:rPr lang="en-US" sz="1800" smtClean="0">
                <a:latin typeface="Courier New" pitchFamily="49" charset="0"/>
                <a:cs typeface="Courier New" pitchFamily="49" charset="0"/>
              </a:rPr>
              <a:t>l.sort(compare);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15740</TotalTime>
  <Words>1743</Words>
  <Application>Microsoft Office PowerPoint</Application>
  <PresentationFormat>On-screen Show (4:3)</PresentationFormat>
  <Paragraphs>337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Thư viện STL (Standard Template Library)</vt:lpstr>
      <vt:lpstr>Khái niệm</vt:lpstr>
      <vt:lpstr>Xử lý chuỗi</vt:lpstr>
      <vt:lpstr>Các lớp chứa (Containers)</vt:lpstr>
      <vt:lpstr>Mảng: vector</vt:lpstr>
      <vt:lpstr>iterator</vt:lpstr>
      <vt:lpstr>Danh sách liên kết: list</vt:lpstr>
      <vt:lpstr>Thuật toán: tìm kiếm</vt:lpstr>
      <vt:lpstr>Thuật toán: sắp xếp</vt:lpstr>
      <vt:lpstr>Xuất/nhập (Input/Output)</vt:lpstr>
      <vt:lpstr>Tổng quan</vt:lpstr>
      <vt:lpstr>Sơ đồ các lớp xuất/nhập</vt:lpstr>
      <vt:lpstr>Vào/ra chuẩn</vt:lpstr>
      <vt:lpstr>Định dạng dữ liệu xuất</vt:lpstr>
      <vt:lpstr>Đọc/ghi file</vt:lpstr>
      <vt:lpstr>Đọc/ghi file dạng nhị phân</vt:lpstr>
      <vt:lpstr>Đọc/ghi file: ví dụ copy file</vt:lpstr>
      <vt:lpstr>Vào/ra với chuỗi</vt:lpstr>
      <vt:lpstr>Định nghĩa toán tử &gt;&gt; và &lt;&lt;</vt:lpstr>
      <vt:lpstr>Khái niệm về serialize</vt:lpstr>
      <vt:lpstr>Bài tập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Dao Trung Kien</cp:lastModifiedBy>
  <cp:revision>760</cp:revision>
  <dcterms:created xsi:type="dcterms:W3CDTF">2007-06-13T23:23:09Z</dcterms:created>
  <dcterms:modified xsi:type="dcterms:W3CDTF">2011-11-09T12:10:13Z</dcterms:modified>
</cp:coreProperties>
</file>