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handoutMasterIdLst>
    <p:handoutMasterId r:id="rId28"/>
  </p:handoutMasterIdLst>
  <p:sldIdLst>
    <p:sldId id="298" r:id="rId2"/>
    <p:sldId id="294" r:id="rId3"/>
    <p:sldId id="257" r:id="rId4"/>
    <p:sldId id="259" r:id="rId5"/>
    <p:sldId id="258" r:id="rId6"/>
    <p:sldId id="295" r:id="rId7"/>
    <p:sldId id="296" r:id="rId8"/>
    <p:sldId id="297" r:id="rId9"/>
    <p:sldId id="280" r:id="rId10"/>
    <p:sldId id="278" r:id="rId11"/>
    <p:sldId id="279" r:id="rId12"/>
    <p:sldId id="293" r:id="rId13"/>
    <p:sldId id="260" r:id="rId14"/>
    <p:sldId id="268" r:id="rId15"/>
    <p:sldId id="274" r:id="rId16"/>
    <p:sldId id="265" r:id="rId17"/>
    <p:sldId id="292" r:id="rId18"/>
    <p:sldId id="261" r:id="rId19"/>
    <p:sldId id="267" r:id="rId20"/>
    <p:sldId id="269" r:id="rId21"/>
    <p:sldId id="270" r:id="rId22"/>
    <p:sldId id="273" r:id="rId23"/>
    <p:sldId id="266" r:id="rId24"/>
    <p:sldId id="275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3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6" autoAdjust="0"/>
    <p:restoredTop sz="74388" autoAdjust="0"/>
  </p:normalViewPr>
  <p:slideViewPr>
    <p:cSldViewPr>
      <p:cViewPr varScale="1">
        <p:scale>
          <a:sx n="82" d="100"/>
          <a:sy n="82" d="100"/>
        </p:scale>
        <p:origin x="-19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84616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8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698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549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enumeration consists of a set of named integer constants.</a:t>
            </a:r>
            <a:endParaRPr lang="en-US" dirty="0" smtClean="0"/>
          </a:p>
          <a:p>
            <a:r>
              <a:rPr lang="en-US" dirty="0" err="1" smtClean="0"/>
              <a:t>Meo</a:t>
            </a:r>
            <a:r>
              <a:rPr lang="en-US" dirty="0" smtClean="0"/>
              <a:t> se </a:t>
            </a:r>
            <a:r>
              <a:rPr lang="en-US" dirty="0" err="1" smtClean="0"/>
              <a:t>tuong</a:t>
            </a:r>
            <a:r>
              <a:rPr lang="en-US" dirty="0" smtClean="0"/>
              <a:t> </a:t>
            </a:r>
            <a:r>
              <a:rPr lang="en-US" dirty="0" err="1" smtClean="0"/>
              <a:t>duong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0.</a:t>
            </a:r>
          </a:p>
          <a:p>
            <a:endParaRPr lang="en-US" dirty="0" smtClean="0"/>
          </a:p>
          <a:p>
            <a:r>
              <a:rPr lang="en-US" dirty="0" err="1" smtClean="0"/>
              <a:t>enum</a:t>
            </a:r>
            <a:r>
              <a:rPr lang="en-US" dirty="0" smtClean="0"/>
              <a:t> DAY /* Defines an enumeration type */ { </a:t>
            </a:r>
            <a:r>
              <a:rPr lang="en-US" dirty="0" err="1" smtClean="0"/>
              <a:t>saturday</a:t>
            </a:r>
            <a:r>
              <a:rPr lang="en-US" dirty="0" smtClean="0"/>
              <a:t>, /* Names day and declares a */ </a:t>
            </a:r>
            <a:r>
              <a:rPr lang="en-US" dirty="0" err="1" smtClean="0"/>
              <a:t>sunday</a:t>
            </a:r>
            <a:r>
              <a:rPr lang="en-US" dirty="0" smtClean="0"/>
              <a:t> = 0, /* variable named workday with */ </a:t>
            </a:r>
            <a:r>
              <a:rPr lang="en-US" dirty="0" err="1" smtClean="0"/>
              <a:t>monday</a:t>
            </a:r>
            <a:r>
              <a:rPr lang="en-US" dirty="0" smtClean="0"/>
              <a:t>, /* that type */ </a:t>
            </a:r>
            <a:r>
              <a:rPr lang="en-US" dirty="0" err="1" smtClean="0"/>
              <a:t>tuesday</a:t>
            </a:r>
            <a:r>
              <a:rPr lang="en-US" dirty="0" smtClean="0"/>
              <a:t>, </a:t>
            </a:r>
            <a:r>
              <a:rPr lang="en-US" dirty="0" err="1" smtClean="0"/>
              <a:t>wednesday</a:t>
            </a:r>
            <a:r>
              <a:rPr lang="en-US" dirty="0" smtClean="0"/>
              <a:t>, /* </a:t>
            </a:r>
            <a:r>
              <a:rPr lang="en-US" dirty="0" err="1" smtClean="0"/>
              <a:t>wednesday</a:t>
            </a:r>
            <a:r>
              <a:rPr lang="en-US" dirty="0" smtClean="0"/>
              <a:t> is associated with 3 */ </a:t>
            </a:r>
            <a:r>
              <a:rPr lang="en-US" dirty="0" err="1" smtClean="0"/>
              <a:t>thursday</a:t>
            </a:r>
            <a:r>
              <a:rPr lang="en-US" dirty="0" smtClean="0"/>
              <a:t>, </a:t>
            </a:r>
            <a:r>
              <a:rPr lang="en-US" dirty="0" err="1" smtClean="0"/>
              <a:t>friday</a:t>
            </a:r>
            <a:r>
              <a:rPr lang="en-US" dirty="0" smtClean="0"/>
              <a:t> } workday;</a:t>
            </a:r>
          </a:p>
          <a:p>
            <a:endParaRPr lang="en-US" dirty="0" smtClean="0"/>
          </a:p>
          <a:p>
            <a:r>
              <a:rPr lang="en-US" dirty="0" err="1" smtClean="0"/>
              <a:t>saturday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sunday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deu</a:t>
            </a:r>
            <a:r>
              <a:rPr lang="en-US" baseline="0" dirty="0" smtClean="0"/>
              <a:t> co </a:t>
            </a:r>
            <a:r>
              <a:rPr lang="en-US" baseline="0" dirty="0" err="1" smtClean="0"/>
              <a:t>gia</a:t>
            </a:r>
            <a:r>
              <a:rPr lang="en-US" baseline="0" dirty="0" smtClean="0"/>
              <a:t> tri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2015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017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9600" y="6354763"/>
            <a:ext cx="1825625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r"/>
            <a:r>
              <a:rPr lang="en-US" dirty="0" smtClean="0"/>
              <a:t>EE3490: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– HK1 2015/2016</a:t>
            </a:r>
          </a:p>
          <a:p>
            <a:pPr algn="r"/>
            <a:r>
              <a:rPr lang="en-US" dirty="0" err="1" smtClean="0"/>
              <a:t>Đào</a:t>
            </a:r>
            <a:r>
              <a:rPr lang="en-US" dirty="0" smtClean="0"/>
              <a:t> Trung </a:t>
            </a:r>
            <a:r>
              <a:rPr lang="en-US" dirty="0" err="1" smtClean="0"/>
              <a:t>Kiên</a:t>
            </a:r>
            <a:r>
              <a:rPr lang="en-US" dirty="0" smtClean="0"/>
              <a:t>, Nguyễn Việt Tùng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– ĐH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r"/>
            <a:r>
              <a:rPr lang="en-US" dirty="0" smtClean="0"/>
              <a:t>EE3490: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– HK1 2015/2016</a:t>
            </a:r>
          </a:p>
          <a:p>
            <a:pPr algn="r"/>
            <a:r>
              <a:rPr lang="en-US" dirty="0" err="1" smtClean="0"/>
              <a:t>Đào</a:t>
            </a:r>
            <a:r>
              <a:rPr lang="en-US" dirty="0" smtClean="0"/>
              <a:t> Trung </a:t>
            </a:r>
            <a:r>
              <a:rPr lang="en-US" dirty="0" err="1" smtClean="0"/>
              <a:t>Kiên</a:t>
            </a:r>
            <a:r>
              <a:rPr lang="en-US" dirty="0" smtClean="0"/>
              <a:t>, Nguyễn Việt Tùng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– ĐH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  <p:sp>
        <p:nvSpPr>
          <p:cNvPr id="13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r"/>
            <a:r>
              <a:rPr lang="en-US" dirty="0" smtClean="0"/>
              <a:t>EE3490: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– HK1 2015/2016</a:t>
            </a:r>
          </a:p>
          <a:p>
            <a:pPr algn="r"/>
            <a:r>
              <a:rPr lang="en-US" dirty="0" err="1" smtClean="0"/>
              <a:t>Đào</a:t>
            </a:r>
            <a:r>
              <a:rPr lang="en-US" dirty="0" smtClean="0"/>
              <a:t> Trung </a:t>
            </a:r>
            <a:r>
              <a:rPr lang="en-US" dirty="0" err="1" smtClean="0"/>
              <a:t>Kiên</a:t>
            </a:r>
            <a:r>
              <a:rPr lang="en-US" dirty="0" smtClean="0"/>
              <a:t>, Nguyễn Việt Tùng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– ĐH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rgbClr val="000066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a.edu.vn/perso/Vu-Hai/EE3490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err="1" smtClean="0">
                <a:hlinkClick r:id="rId2"/>
              </a:rPr>
              <a:t>www.mica.edu.vn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perso</a:t>
            </a:r>
            <a:r>
              <a:rPr lang="en-US" dirty="0" smtClean="0">
                <a:hlinkClick r:id="rId2"/>
              </a:rPr>
              <a:t>/Vu-Hai/</a:t>
            </a:r>
            <a:r>
              <a:rPr lang="en-US" dirty="0" err="1" smtClean="0">
                <a:hlinkClick r:id="rId2"/>
              </a:rPr>
              <a:t>EE3490.html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updated</a:t>
            </a:r>
          </a:p>
          <a:p>
            <a:pPr lvl="1"/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3 </a:t>
            </a:r>
            <a:r>
              <a:rPr lang="en-US" dirty="0" err="1" smtClean="0"/>
              <a:t>người</a:t>
            </a:r>
            <a:r>
              <a:rPr lang="en-US" dirty="0" smtClean="0"/>
              <a:t> /</a:t>
            </a:r>
            <a:r>
              <a:rPr lang="en-US" dirty="0" err="1" smtClean="0"/>
              <a:t>nhóm</a:t>
            </a:r>
            <a:endParaRPr lang="en-US" dirty="0" smtClean="0"/>
          </a:p>
          <a:p>
            <a:pPr lvl="1"/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C++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Hiển thị ra màn hình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Chuỗi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định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dạng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các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giá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trị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&gt;);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%[flags] [width] [.precision]type</a:t>
            </a:r>
          </a:p>
          <a:p>
            <a:pPr lvl="1"/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%+15.5f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9147467"/>
              </p:ext>
            </p:extLst>
          </p:nvPr>
        </p:nvGraphicFramePr>
        <p:xfrm>
          <a:off x="914400" y="2667000"/>
          <a:ext cx="7543800" cy="205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Kiểu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Kiểu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%lf, %f, %e, %g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double, float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%x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int (hex)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%d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%o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int (oct)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%c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char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%u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  <a:r>
                        <a:rPr lang="en-US" baseline="0" smtClean="0">
                          <a:latin typeface="Arial" pitchFamily="34" charset="0"/>
                          <a:cs typeface="Arial" pitchFamily="34" charset="0"/>
                        </a:rPr>
                        <a:t> int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%s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chuỗi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tự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%p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con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trỏ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Chuỗi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định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dạng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địa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chỉ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biến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&gt;);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tuoi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tuoi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indent="1905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can_nang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("%f", 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can_nang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indent="1905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ten[20];</a:t>
            </a:r>
          </a:p>
          <a:p>
            <a:pPr lvl="1" indent="1905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("%s", ten);</a:t>
            </a:r>
          </a:p>
          <a:p>
            <a:pPr lvl="1" indent="1905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Biến</a:t>
            </a:r>
            <a:r>
              <a:rPr lang="en-US" dirty="0"/>
              <a:t>,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6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Biến</a:t>
            </a:r>
            <a:r>
              <a:rPr lang="en-US" smtClean="0"/>
              <a:t> (variable) và kiểu (type)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endParaRPr lang="en-US" dirty="0" smtClean="0"/>
          </a:p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endParaRPr lang="en-US" dirty="0" smtClean="0"/>
          </a:p>
          <a:p>
            <a:r>
              <a:rPr lang="en-US" dirty="0" err="1" smtClean="0"/>
              <a:t>Phạm</a:t>
            </a:r>
            <a:r>
              <a:rPr lang="en-US" dirty="0" smtClean="0"/>
              <a:t> vi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endParaRPr lang="en-US" dirty="0" smtClean="0"/>
          </a:p>
          <a:p>
            <a:r>
              <a:rPr lang="en-US" dirty="0" err="1" smtClean="0"/>
              <a:t>Trong</a:t>
            </a:r>
            <a:r>
              <a:rPr lang="en-US" dirty="0" smtClean="0"/>
              <a:t> C </a:t>
            </a:r>
            <a:r>
              <a:rPr lang="en-US" dirty="0" err="1" smtClean="0"/>
              <a:t>chuẩn</a:t>
            </a:r>
            <a:r>
              <a:rPr lang="en-US" dirty="0" smtClean="0"/>
              <a:t>,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ở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,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endParaRPr lang="en-US" dirty="0" smtClean="0"/>
          </a:p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: &lt;</a:t>
            </a:r>
            <a:r>
              <a:rPr lang="en-US" dirty="0" err="1" smtClean="0"/>
              <a:t>kiểu</a:t>
            </a:r>
            <a:r>
              <a:rPr lang="en-US" dirty="0" smtClean="0"/>
              <a:t>&gt; &lt;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&gt;;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b, c;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char u;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long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float, double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lệnh gán (assignment)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biến</a:t>
            </a:r>
            <a:r>
              <a:rPr lang="en-US" dirty="0" smtClean="0"/>
              <a:t>&gt; = &lt;</a:t>
            </a:r>
            <a:r>
              <a:rPr lang="en-US" dirty="0" err="1" smtClean="0"/>
              <a:t>hằng</a:t>
            </a:r>
            <a:r>
              <a:rPr lang="en-US" dirty="0" smtClean="0"/>
              <a:t>, </a:t>
            </a:r>
            <a:r>
              <a:rPr lang="en-US" dirty="0" err="1" smtClean="0"/>
              <a:t>biến</a:t>
            </a:r>
            <a:r>
              <a:rPr lang="en-US" dirty="0" smtClean="0"/>
              <a:t>&gt; </a:t>
            </a:r>
            <a:r>
              <a:rPr lang="en-US" dirty="0" err="1" smtClean="0"/>
              <a:t>hoặc</a:t>
            </a:r>
            <a:r>
              <a:rPr lang="en-US" dirty="0" smtClean="0"/>
              <a:t> &lt;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100;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value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+ 2;</a:t>
            </a:r>
          </a:p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(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count = 100;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key = 'K';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Hằng (constant)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endParaRPr lang="en-US" dirty="0" smtClean="0"/>
          </a:p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khoá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ở </a:t>
            </a:r>
            <a:r>
              <a:rPr lang="en-US" dirty="0" err="1" smtClean="0"/>
              <a:t>trước</a:t>
            </a:r>
            <a:endParaRPr lang="en-US" dirty="0" smtClean="0"/>
          </a:p>
          <a:p>
            <a:r>
              <a:rPr lang="en-US" dirty="0" err="1" smtClean="0"/>
              <a:t>Hằng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C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chiếm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 smtClean="0"/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 double PI = 3.14159;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 char* name = "Nguyen Viet Tung";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PI = 3.14; /*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sẽ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báo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lỗi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hằng</a:t>
            </a:r>
            <a:r>
              <a:rPr lang="en-US" dirty="0" smtClean="0"/>
              <a:t>: </a:t>
            </a:r>
            <a:r>
              <a:rPr lang="en-US" dirty="0" err="1" smtClean="0"/>
              <a:t>tạo</a:t>
            </a:r>
            <a:r>
              <a:rPr lang="en-US" dirty="0" smtClean="0"/>
              <a:t> macro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không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chiếm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bộ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nhớ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nhưng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kiểu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PI 3.14159</a:t>
            </a:r>
            <a:endParaRPr lang="vi-VN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Ký</a:t>
            </a:r>
            <a:r>
              <a:rPr lang="en-US" sz="2000" dirty="0" smtClean="0"/>
              <a:t> </a:t>
            </a:r>
            <a:r>
              <a:rPr lang="en-US" sz="2000" dirty="0" err="1" smtClean="0"/>
              <a:t>tự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C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hiểu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nguyên</a:t>
            </a:r>
            <a:r>
              <a:rPr lang="en-US" sz="2000" dirty="0" smtClean="0"/>
              <a:t> 8 bit</a:t>
            </a:r>
          </a:p>
          <a:p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sizeof</a:t>
            </a:r>
            <a:r>
              <a:rPr lang="en-US" sz="2000" dirty="0" smtClean="0"/>
              <a:t>() </a:t>
            </a:r>
            <a:r>
              <a:rPr lang="en-US" sz="2000" dirty="0" err="1" smtClean="0"/>
              <a:t>tính</a:t>
            </a:r>
            <a:r>
              <a:rPr lang="en-US" sz="2000" dirty="0" smtClean="0"/>
              <a:t> </a:t>
            </a:r>
            <a:r>
              <a:rPr lang="en-US" sz="2000" dirty="0" err="1" smtClean="0"/>
              <a:t>độ</a:t>
            </a:r>
            <a:r>
              <a:rPr lang="en-US" sz="2000" dirty="0" smtClean="0"/>
              <a:t> </a:t>
            </a:r>
            <a:r>
              <a:rPr lang="en-US" sz="2000" dirty="0" err="1" smtClean="0"/>
              <a:t>dài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biến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kiểu</a:t>
            </a:r>
            <a:r>
              <a:rPr lang="en-US" sz="2000" dirty="0" smtClean="0"/>
              <a:t> </a:t>
            </a:r>
            <a:r>
              <a:rPr lang="en-US" sz="2000" dirty="0" err="1" smtClean="0"/>
              <a:t>dữ</a:t>
            </a:r>
            <a:r>
              <a:rPr lang="en-US" sz="2000" dirty="0" smtClean="0"/>
              <a:t> </a:t>
            </a:r>
            <a:r>
              <a:rPr lang="en-US" sz="2000" dirty="0" err="1" smtClean="0"/>
              <a:t>liệu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byte:</a:t>
            </a:r>
          </a:p>
          <a:p>
            <a:pPr lvl="1"/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71600"/>
          <a:ext cx="762000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2667000"/>
                <a:gridCol w="3505200"/>
              </a:tblGrid>
              <a:tr h="27093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Kiểu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Độ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dài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Loại</a:t>
                      </a:r>
                      <a:endParaRPr lang="en-US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char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baseline="0" smtClean="0">
                          <a:latin typeface="Arial" pitchFamily="34" charset="0"/>
                          <a:cs typeface="Arial" pitchFamily="34" charset="0"/>
                        </a:rPr>
                        <a:t> nguyên, ký tự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tuỳ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thuộc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: 2, 4, 8)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 nguyên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 nguyên</a:t>
                      </a: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 nguyên</a:t>
                      </a: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long long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 nguyên</a:t>
                      </a: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float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baseline="0" smtClean="0">
                          <a:latin typeface="Arial" pitchFamily="34" charset="0"/>
                          <a:cs typeface="Arial" pitchFamily="34" charset="0"/>
                        </a:rPr>
                        <a:t> thực (dấu chấm động)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double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baseline="0" smtClean="0">
                          <a:latin typeface="Arial" pitchFamily="34" charset="0"/>
                          <a:cs typeface="Arial" pitchFamily="34" charset="0"/>
                        </a:rPr>
                        <a:t> thực (dấu chấm động)</a:t>
                      </a:r>
                      <a:endParaRPr lang="en-US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void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ý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nghĩa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xác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định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Ép kiểu (type casting)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Là việc chuyển từ một biểu thức có kiểu nào đó sang một kiểu khác</a:t>
            </a:r>
          </a:p>
          <a:p>
            <a:r>
              <a:rPr lang="en-US" smtClean="0"/>
              <a:t>Chuyển kiểu ngầm định: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float a = 30;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int b = 'a';</a:t>
            </a:r>
          </a:p>
          <a:p>
            <a:r>
              <a:rPr lang="en-US" smtClean="0"/>
              <a:t>Chuyển kiểu tường minh: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int a = (int)5.6; /* lấy phần nguyên */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float f = (float)1/3;</a:t>
            </a:r>
          </a:p>
          <a:p>
            <a:r>
              <a:rPr lang="en-US" smtClean="0"/>
              <a:t>Không phải kiểu nào cũng chuyển được cho nhau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char* s = 2.3; /* không dịch được */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int x = "7"; /* dịch được nhưng sai */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thước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, 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char  (8 bits)  –128 ~ +127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short (16 bits) –32768 ~ +32767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(32 bits) –2147483648 ~ +2147483648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long  (32 bits) –2147483648 ~ +2147483648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char  (8 bits) 0 ~ +255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short (16 bits) 0 ~ +65535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(32 bits) 0 ~ +4294967295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long  (32 bits) 0 ~ +4294967295</a:t>
            </a:r>
          </a:p>
          <a:p>
            <a:r>
              <a:rPr lang="en-US" dirty="0" err="1" smtClean="0"/>
              <a:t>Chú</a:t>
            </a:r>
            <a:r>
              <a:rPr lang="en-US" dirty="0" smtClean="0"/>
              <a:t> ý:</a:t>
            </a:r>
          </a:p>
          <a:p>
            <a:pPr lvl="1"/>
            <a:r>
              <a:rPr lang="en-US" dirty="0" err="1" smtClean="0"/>
              <a:t>Ngầm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endParaRPr lang="en-US" dirty="0" smtClean="0"/>
          </a:p>
          <a:p>
            <a:pPr lvl="1"/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thước</a:t>
            </a:r>
            <a:r>
              <a:rPr lang="en-US" dirty="0" smtClean="0"/>
              <a:t> </a:t>
            </a:r>
            <a:r>
              <a:rPr lang="en-US" dirty="0" err="1" smtClean="0"/>
              <a:t>tuỳ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cấu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hình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liệt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(</a:t>
            </a:r>
            <a:r>
              <a:rPr lang="en-US" dirty="0" err="1" smtClean="0"/>
              <a:t>enum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1" smtClean="0"/>
              <a:t>Dùng để liệt kê các giá trị có thể có của một kiểu</a:t>
            </a:r>
          </a:p>
          <a:p>
            <a:r>
              <a:rPr lang="en-US" noProof="1" smtClean="0"/>
              <a:t>Cú pháp: enum &lt;tên kiểu&gt; { &lt;các giá trị&gt; };</a:t>
            </a:r>
          </a:p>
          <a:p>
            <a:r>
              <a:rPr lang="en-US" noProof="1" smtClean="0"/>
              <a:t>Ví dụ khai báo kiểu:</a:t>
            </a:r>
          </a:p>
          <a:p>
            <a:pPr lvl="1"/>
            <a:r>
              <a:rPr lang="en-US" noProof="1" smtClean="0">
                <a:latin typeface="Courier New" pitchFamily="49" charset="0"/>
                <a:cs typeface="Courier New" pitchFamily="49" charset="0"/>
              </a:rPr>
              <a:t>enum DongVat { Meo, Cho, Ho, Bao };</a:t>
            </a:r>
            <a:endParaRPr lang="vi-VN" noProof="1" smtClean="0">
              <a:latin typeface="Courier New" pitchFamily="49" charset="0"/>
              <a:cs typeface="Courier New" pitchFamily="49" charset="0"/>
            </a:endParaRPr>
          </a:p>
          <a:p>
            <a:pPr lvl="1" defTabSz="1377950"/>
            <a:r>
              <a:rPr lang="en-US" noProof="1" smtClean="0">
                <a:latin typeface="Courier New" pitchFamily="49" charset="0"/>
                <a:cs typeface="Courier New" pitchFamily="49" charset="0"/>
              </a:rPr>
              <a:t>enum Ngay { Thu2 = 2, Thu3, Thu4, Thu5, Thu6, Thu7, CN = 1 };</a:t>
            </a:r>
          </a:p>
          <a:p>
            <a:r>
              <a:rPr lang="en-US" noProof="1" smtClean="0"/>
              <a:t>Sử dụng:</a:t>
            </a:r>
          </a:p>
          <a:p>
            <a:pPr lvl="1"/>
            <a:r>
              <a:rPr lang="en-US" noProof="1" smtClean="0">
                <a:latin typeface="Courier New" pitchFamily="49" charset="0"/>
                <a:cs typeface="Courier New" pitchFamily="49" charset="0"/>
              </a:rPr>
              <a:t>enum DongVat dv = Meo;</a:t>
            </a:r>
          </a:p>
          <a:p>
            <a:pPr lvl="1"/>
            <a:r>
              <a:rPr lang="en-US" noProof="1" smtClean="0">
                <a:latin typeface="Courier New" pitchFamily="49" charset="0"/>
                <a:cs typeface="Courier New" pitchFamily="49" charset="0"/>
              </a:rPr>
              <a:t>dv = Bao;</a:t>
            </a:r>
          </a:p>
          <a:p>
            <a:pPr lvl="1"/>
            <a:r>
              <a:rPr lang="en-US" noProof="1" smtClean="0">
                <a:latin typeface="Courier New" pitchFamily="49" charset="0"/>
                <a:cs typeface="Courier New" pitchFamily="49" charset="0"/>
              </a:rPr>
              <a:t>enum Ngay n = Thu5;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28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(</a:t>
            </a:r>
            <a:r>
              <a:rPr lang="en-US" dirty="0" err="1" smtClean="0"/>
              <a:t>struct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kiểu</a:t>
            </a:r>
            <a:r>
              <a:rPr lang="en-US" sz="2400" dirty="0" smtClean="0"/>
              <a:t> </a:t>
            </a:r>
            <a:r>
              <a:rPr lang="en-US" sz="2400" dirty="0" err="1" smtClean="0"/>
              <a:t>phức</a:t>
            </a:r>
            <a:r>
              <a:rPr lang="en-US" sz="2400" dirty="0" smtClean="0"/>
              <a:t> </a:t>
            </a:r>
            <a:r>
              <a:rPr lang="en-US" sz="2400" dirty="0" err="1" smtClean="0"/>
              <a:t>tạp</a:t>
            </a:r>
            <a:r>
              <a:rPr lang="en-US" sz="2400" dirty="0" smtClean="0"/>
              <a:t>,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biến</a:t>
            </a:r>
            <a:r>
              <a:rPr lang="en-US" sz="2400" dirty="0" smtClean="0"/>
              <a:t> con</a:t>
            </a:r>
          </a:p>
          <a:p>
            <a:r>
              <a:rPr lang="en-US" sz="2400" dirty="0" err="1" smtClean="0"/>
              <a:t>Cú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: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&lt;</a:t>
            </a:r>
            <a:r>
              <a:rPr lang="en-US" sz="2400" dirty="0" err="1" smtClean="0"/>
              <a:t>tên</a:t>
            </a:r>
            <a:r>
              <a:rPr lang="en-US" sz="2400" dirty="0" smtClean="0"/>
              <a:t> </a:t>
            </a:r>
            <a:r>
              <a:rPr lang="en-US" sz="2400" dirty="0" err="1" smtClean="0"/>
              <a:t>kiểu</a:t>
            </a:r>
            <a:r>
              <a:rPr lang="en-US" sz="2400" dirty="0" smtClean="0"/>
              <a:t>&gt; { &lt;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thuộc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&gt; };</a:t>
            </a:r>
          </a:p>
          <a:p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 indent="366713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char ten[20];</a:t>
            </a:r>
          </a:p>
          <a:p>
            <a:pPr lvl="1" indent="366713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nam_sinh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khoa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{"Le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Duc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Tho", 1984, 56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sv.nam_sinh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1985;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sv.khoa = 54;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(</a:t>
            </a:r>
            <a:r>
              <a:rPr lang="en-US" dirty="0" err="1" smtClean="0"/>
              <a:t>typedef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ngắn</a:t>
            </a:r>
            <a:r>
              <a:rPr lang="en-US" dirty="0" smtClean="0"/>
              <a:t> </a:t>
            </a:r>
            <a:r>
              <a:rPr lang="en-US" dirty="0" err="1" smtClean="0"/>
              <a:t>gọn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ý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 smtClean="0"/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 </a:t>
            </a:r>
            <a:r>
              <a:rPr lang="en-US" dirty="0" err="1" smtClean="0"/>
              <a:t>typedef</a:t>
            </a:r>
            <a:r>
              <a:rPr lang="en-US" dirty="0" smtClean="0"/>
              <a:t> &lt;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&gt; &lt;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&gt;;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ChieuCao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unsigned char byte;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DongVat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DV;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… } </a:t>
            </a:r>
            <a:r>
              <a:rPr lang="en-US" err="1" smtClean="0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mtClean="0"/>
              <a:t>Khai báo biến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ChieuCao d = 165.5;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byte b = 30;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DV dv = Cho;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mảng</a:t>
            </a:r>
            <a:r>
              <a:rPr lang="en-US" dirty="0" smtClean="0"/>
              <a:t> (array)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kiểu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vùng</a:t>
            </a:r>
            <a:r>
              <a:rPr lang="en-US" sz="2400" dirty="0" smtClean="0"/>
              <a:t> </a:t>
            </a:r>
            <a:r>
              <a:rPr lang="en-US" sz="2400" dirty="0" err="1" smtClean="0"/>
              <a:t>nhớ</a:t>
            </a:r>
            <a:r>
              <a:rPr lang="en-US" sz="2400" dirty="0" smtClean="0"/>
              <a:t> </a:t>
            </a:r>
            <a:r>
              <a:rPr lang="en-US" sz="2400" dirty="0" err="1" smtClean="0"/>
              <a:t>liên</a:t>
            </a:r>
            <a:r>
              <a:rPr lang="en-US" sz="2400" dirty="0" smtClean="0"/>
              <a:t> </a:t>
            </a:r>
            <a:r>
              <a:rPr lang="en-US" sz="2400" dirty="0" err="1" smtClean="0"/>
              <a:t>tục</a:t>
            </a:r>
            <a:r>
              <a:rPr lang="en-US" sz="2400" dirty="0" smtClean="0"/>
              <a:t>.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chất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mảng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con </a:t>
            </a:r>
            <a:r>
              <a:rPr lang="en-US" sz="2400" dirty="0" err="1" smtClean="0"/>
              <a:t>trỏ</a:t>
            </a:r>
            <a:r>
              <a:rPr lang="en-US" sz="2400" dirty="0" smtClean="0"/>
              <a:t> </a:t>
            </a:r>
            <a:r>
              <a:rPr lang="en-US" sz="2400" dirty="0" err="1" smtClean="0"/>
              <a:t>tĩnh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Cú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: &lt;</a:t>
            </a:r>
            <a:r>
              <a:rPr lang="en-US" sz="2400" dirty="0" err="1" smtClean="0"/>
              <a:t>kiểu</a:t>
            </a:r>
            <a:r>
              <a:rPr lang="en-US" sz="2400" dirty="0" smtClean="0"/>
              <a:t>&gt; &lt;</a:t>
            </a:r>
            <a:r>
              <a:rPr lang="en-US" sz="2400" dirty="0" err="1" smtClean="0"/>
              <a:t>tên</a:t>
            </a:r>
            <a:r>
              <a:rPr lang="en-US" sz="2400" dirty="0" smtClean="0"/>
              <a:t>&gt; [ &lt;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&gt; ];</a:t>
            </a:r>
          </a:p>
          <a:p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tuoi[6]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{ 23, 50, 18, 40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, 25, 33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Truy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: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thự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0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tuoi[3] = 20;</a:t>
            </a:r>
          </a:p>
          <a:p>
            <a:r>
              <a:rPr lang="en-US" sz="2400" smtClean="0"/>
              <a:t>Mảng hai chiều (và nhiều chiều):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float ma_tran[10][20];</a:t>
            </a:r>
          </a:p>
          <a:p>
            <a:pPr lvl="1" indent="2540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ma_tran[5][15] = 1.23;</a:t>
            </a:r>
            <a:endParaRPr lang="vi-VN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76600"/>
            <a:ext cx="68961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C</a:t>
            </a:r>
          </a:p>
          <a:p>
            <a:pPr lvl="1"/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/char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{false, true}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ho_ten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"Nguyen Viet Tung";</a:t>
            </a:r>
          </a:p>
          <a:p>
            <a:r>
              <a:rPr lang="en-US" dirty="0" err="1" smtClean="0"/>
              <a:t>Kiểu</a:t>
            </a:r>
            <a:r>
              <a:rPr lang="en-US" dirty="0" smtClean="0"/>
              <a:t> union</a:t>
            </a:r>
          </a:p>
          <a:p>
            <a:pPr lvl="1"/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ở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union color {</a:t>
            </a:r>
          </a:p>
          <a:p>
            <a:pPr lvl="2" indent="555625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s_color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{unsigned char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R,G,B,A;};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 indent="555625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i_color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 indent="-238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 indent="3667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ho_ten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 lvl="1" indent="3667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tuoi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{Nam, Nu}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gioi_tinh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 indent="83026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thanh_pho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 lvl="1" indent="83026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duong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 lvl="1" indent="83026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so_nha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dia_chi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SinhVien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vi-VN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100" dirty="0" err="1" smtClean="0"/>
              <a:t>Dùng</a:t>
            </a:r>
            <a:r>
              <a:rPr lang="en-US" sz="2100" dirty="0" smtClean="0"/>
              <a:t> </a:t>
            </a:r>
            <a:r>
              <a:rPr lang="en-US" sz="2100" dirty="0" err="1" smtClean="0"/>
              <a:t>toán</a:t>
            </a:r>
            <a:r>
              <a:rPr lang="en-US" sz="2100" dirty="0" smtClean="0"/>
              <a:t> </a:t>
            </a:r>
            <a:r>
              <a:rPr lang="en-US" sz="2100" dirty="0" err="1" smtClean="0"/>
              <a:t>tử</a:t>
            </a:r>
            <a:r>
              <a:rPr lang="en-US" sz="2100" dirty="0" smtClean="0"/>
              <a:t> </a:t>
            </a:r>
            <a:r>
              <a:rPr lang="en-US" sz="2100" dirty="0" err="1" smtClean="0"/>
              <a:t>sizeof</a:t>
            </a:r>
            <a:r>
              <a:rPr lang="en-US" sz="2100" dirty="0" smtClean="0"/>
              <a:t>() in </a:t>
            </a:r>
            <a:r>
              <a:rPr lang="en-US" sz="2100" dirty="0" err="1" smtClean="0"/>
              <a:t>ra</a:t>
            </a:r>
            <a:r>
              <a:rPr lang="en-US" sz="2100" dirty="0" smtClean="0"/>
              <a:t> </a:t>
            </a:r>
            <a:r>
              <a:rPr lang="en-US" sz="2100" dirty="0" err="1" smtClean="0"/>
              <a:t>màn</a:t>
            </a:r>
            <a:r>
              <a:rPr lang="en-US" sz="2100" dirty="0" smtClean="0"/>
              <a:t> </a:t>
            </a:r>
            <a:r>
              <a:rPr lang="en-US" sz="2100" dirty="0" err="1" smtClean="0"/>
              <a:t>hình</a:t>
            </a:r>
            <a:r>
              <a:rPr lang="en-US" sz="2100" dirty="0" smtClean="0"/>
              <a:t> </a:t>
            </a:r>
            <a:r>
              <a:rPr lang="en-US" sz="2100" dirty="0" err="1" smtClean="0"/>
              <a:t>kích</a:t>
            </a:r>
            <a:r>
              <a:rPr lang="en-US" sz="2100" dirty="0" smtClean="0"/>
              <a:t> </a:t>
            </a:r>
            <a:r>
              <a:rPr lang="en-US" sz="2100" dirty="0" err="1" smtClean="0"/>
              <a:t>thước</a:t>
            </a:r>
            <a:r>
              <a:rPr lang="en-US" sz="2100" dirty="0" smtClean="0"/>
              <a:t> </a:t>
            </a:r>
            <a:r>
              <a:rPr lang="en-US" sz="2100" dirty="0" err="1" smtClean="0"/>
              <a:t>các</a:t>
            </a:r>
            <a:r>
              <a:rPr lang="en-US" sz="2100" dirty="0" smtClean="0"/>
              <a:t> </a:t>
            </a:r>
            <a:r>
              <a:rPr lang="en-US" sz="2100" dirty="0" err="1" smtClean="0"/>
              <a:t>kiểu</a:t>
            </a:r>
            <a:r>
              <a:rPr lang="en-US" sz="2100" dirty="0" smtClean="0"/>
              <a:t> </a:t>
            </a:r>
            <a:r>
              <a:rPr lang="en-US" sz="2100" dirty="0" err="1" smtClean="0"/>
              <a:t>dữ</a:t>
            </a:r>
            <a:r>
              <a:rPr lang="en-US" sz="2100" dirty="0" smtClean="0"/>
              <a:t> </a:t>
            </a:r>
            <a:r>
              <a:rPr lang="en-US" sz="2100" dirty="0" err="1" smtClean="0"/>
              <a:t>liệu</a:t>
            </a:r>
            <a:r>
              <a:rPr lang="en-US" sz="2100" dirty="0" smtClean="0"/>
              <a:t>: </a:t>
            </a:r>
            <a:r>
              <a:rPr lang="en-US" sz="2100" dirty="0" err="1" smtClean="0"/>
              <a:t>int</a:t>
            </a:r>
            <a:r>
              <a:rPr lang="en-US" sz="2100" dirty="0" smtClean="0"/>
              <a:t>, char, float, double, </a:t>
            </a:r>
            <a:r>
              <a:rPr lang="en-US" sz="2100" dirty="0" err="1" smtClean="0"/>
              <a:t>mảng</a:t>
            </a:r>
            <a:r>
              <a:rPr lang="en-US" sz="2100" dirty="0"/>
              <a:t> </a:t>
            </a:r>
            <a:r>
              <a:rPr lang="en-US" sz="2100" dirty="0" err="1" smtClean="0"/>
              <a:t>số</a:t>
            </a:r>
            <a:r>
              <a:rPr lang="en-US" sz="2100" dirty="0" smtClean="0"/>
              <a:t> </a:t>
            </a:r>
            <a:r>
              <a:rPr lang="en-US" sz="2100" dirty="0" err="1" smtClean="0"/>
              <a:t>nguyên</a:t>
            </a:r>
            <a:r>
              <a:rPr lang="en-US" sz="2100" dirty="0" smtClean="0"/>
              <a:t>, </a:t>
            </a:r>
            <a:r>
              <a:rPr lang="en-US" sz="2100" dirty="0" err="1" smtClean="0"/>
              <a:t>mảng</a:t>
            </a:r>
            <a:r>
              <a:rPr lang="en-US" sz="2100" dirty="0" smtClean="0"/>
              <a:t> </a:t>
            </a:r>
            <a:r>
              <a:rPr lang="en-US" sz="2100" dirty="0" err="1" smtClean="0"/>
              <a:t>kí</a:t>
            </a:r>
            <a:r>
              <a:rPr lang="en-US" sz="2100" dirty="0" smtClean="0"/>
              <a:t> </a:t>
            </a:r>
            <a:r>
              <a:rPr lang="en-US" sz="2100" dirty="0" err="1" smtClean="0"/>
              <a:t>tự</a:t>
            </a:r>
            <a:r>
              <a:rPr lang="en-US" sz="2100" dirty="0" smtClean="0"/>
              <a:t>, </a:t>
            </a:r>
            <a:r>
              <a:rPr lang="en-US" sz="2100" dirty="0" err="1" smtClean="0"/>
              <a:t>cấu</a:t>
            </a:r>
            <a:r>
              <a:rPr lang="en-US" sz="2100" dirty="0" smtClean="0"/>
              <a:t> </a:t>
            </a:r>
            <a:r>
              <a:rPr lang="en-US" sz="2100" dirty="0" err="1" smtClean="0"/>
              <a:t>trúc</a:t>
            </a:r>
            <a:r>
              <a:rPr lang="en-US" sz="2100" dirty="0" smtClean="0"/>
              <a:t>, </a:t>
            </a:r>
            <a:r>
              <a:rPr lang="en-US" sz="2100" dirty="0" err="1" smtClean="0"/>
              <a:t>enum</a:t>
            </a:r>
            <a:r>
              <a:rPr lang="en-US" sz="2100" dirty="0" smtClean="0"/>
              <a:t> </a:t>
            </a:r>
            <a:r>
              <a:rPr lang="en-US" sz="2100" dirty="0" err="1" smtClean="0"/>
              <a:t>DongVat</a:t>
            </a: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err="1" smtClean="0"/>
              <a:t>Nhập</a:t>
            </a:r>
            <a:r>
              <a:rPr lang="en-US" sz="2100" dirty="0" smtClean="0"/>
              <a:t> </a:t>
            </a:r>
            <a:r>
              <a:rPr lang="en-US" sz="2100" dirty="0" err="1" smtClean="0"/>
              <a:t>bán</a:t>
            </a:r>
            <a:r>
              <a:rPr lang="en-US" sz="2100" dirty="0" smtClean="0"/>
              <a:t> </a:t>
            </a:r>
            <a:r>
              <a:rPr lang="en-US" sz="2100" dirty="0" err="1" smtClean="0"/>
              <a:t>kính</a:t>
            </a:r>
            <a:r>
              <a:rPr lang="en-US" sz="2100" dirty="0" smtClean="0"/>
              <a:t>, </a:t>
            </a:r>
            <a:r>
              <a:rPr lang="en-US" sz="2100" dirty="0" err="1" smtClean="0"/>
              <a:t>tính</a:t>
            </a:r>
            <a:r>
              <a:rPr lang="en-US" sz="2100" dirty="0" smtClean="0"/>
              <a:t> </a:t>
            </a:r>
            <a:r>
              <a:rPr lang="en-US" sz="2100" dirty="0" err="1" smtClean="0"/>
              <a:t>chu</a:t>
            </a:r>
            <a:r>
              <a:rPr lang="en-US" sz="2100" dirty="0" smtClean="0"/>
              <a:t> vi </a:t>
            </a:r>
            <a:r>
              <a:rPr lang="en-US" sz="2100" dirty="0" err="1" smtClean="0"/>
              <a:t>và</a:t>
            </a:r>
            <a:r>
              <a:rPr lang="en-US" sz="2100" dirty="0" smtClean="0"/>
              <a:t> </a:t>
            </a:r>
            <a:r>
              <a:rPr lang="en-US" sz="2100" dirty="0" err="1" smtClean="0"/>
              <a:t>diện</a:t>
            </a:r>
            <a:r>
              <a:rPr lang="en-US" sz="2100" dirty="0" smtClean="0"/>
              <a:t> </a:t>
            </a:r>
            <a:r>
              <a:rPr lang="en-US" sz="2100" dirty="0" err="1" smtClean="0"/>
              <a:t>tích</a:t>
            </a:r>
            <a:r>
              <a:rPr lang="en-US" sz="2100" dirty="0" smtClean="0"/>
              <a:t> </a:t>
            </a:r>
            <a:r>
              <a:rPr lang="en-US" sz="2100" dirty="0" err="1" smtClean="0"/>
              <a:t>hình</a:t>
            </a:r>
            <a:r>
              <a:rPr lang="en-US" sz="2100" dirty="0" smtClean="0"/>
              <a:t> </a:t>
            </a:r>
            <a:r>
              <a:rPr lang="en-US" sz="2100" dirty="0" err="1" smtClean="0"/>
              <a:t>tròn</a:t>
            </a: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err="1" smtClean="0"/>
              <a:t>Nhập</a:t>
            </a:r>
            <a:r>
              <a:rPr lang="en-US" sz="2100" dirty="0" smtClean="0"/>
              <a:t> </a:t>
            </a:r>
            <a:r>
              <a:rPr lang="en-US" sz="2100" dirty="0" err="1" smtClean="0"/>
              <a:t>dữ</a:t>
            </a:r>
            <a:r>
              <a:rPr lang="en-US" sz="2100" dirty="0" smtClean="0"/>
              <a:t> </a:t>
            </a:r>
            <a:r>
              <a:rPr lang="en-US" sz="2100" dirty="0" err="1" smtClean="0"/>
              <a:t>liệu</a:t>
            </a:r>
            <a:r>
              <a:rPr lang="en-US" sz="2100" dirty="0" smtClean="0"/>
              <a:t> </a:t>
            </a:r>
            <a:r>
              <a:rPr lang="en-US" sz="2100" dirty="0" err="1" smtClean="0"/>
              <a:t>cho</a:t>
            </a:r>
            <a:r>
              <a:rPr lang="en-US" sz="2100" dirty="0" smtClean="0"/>
              <a:t> </a:t>
            </a:r>
            <a:r>
              <a:rPr lang="en-US" sz="2100" dirty="0" err="1" smtClean="0"/>
              <a:t>cấu</a:t>
            </a:r>
            <a:r>
              <a:rPr lang="en-US" sz="2100" dirty="0" smtClean="0"/>
              <a:t> </a:t>
            </a:r>
            <a:r>
              <a:rPr lang="en-US" sz="2100" dirty="0" err="1" smtClean="0"/>
              <a:t>trúc</a:t>
            </a:r>
            <a:r>
              <a:rPr lang="en-US" sz="2100" dirty="0" smtClean="0"/>
              <a:t> </a:t>
            </a:r>
            <a:r>
              <a:rPr lang="en-US" sz="2100" dirty="0" err="1" smtClean="0"/>
              <a:t>HinhChuNhat</a:t>
            </a:r>
            <a:r>
              <a:rPr lang="en-US" sz="2100" dirty="0" smtClean="0"/>
              <a:t> (</a:t>
            </a:r>
            <a:r>
              <a:rPr lang="en-US" sz="2100" dirty="0" err="1" smtClean="0"/>
              <a:t>chieudai</a:t>
            </a:r>
            <a:r>
              <a:rPr lang="en-US" sz="2100" dirty="0" smtClean="0"/>
              <a:t>, </a:t>
            </a:r>
            <a:r>
              <a:rPr lang="en-US" sz="2100" dirty="0" err="1" smtClean="0"/>
              <a:t>chieurong</a:t>
            </a:r>
            <a:r>
              <a:rPr lang="en-US" sz="2100" dirty="0" smtClean="0"/>
              <a:t>) </a:t>
            </a:r>
            <a:r>
              <a:rPr lang="en-US" sz="2100" dirty="0" err="1" smtClean="0"/>
              <a:t>và</a:t>
            </a:r>
            <a:r>
              <a:rPr lang="en-US" sz="2100" dirty="0" smtClean="0"/>
              <a:t> in </a:t>
            </a:r>
            <a:r>
              <a:rPr lang="en-US" sz="2100" dirty="0" err="1" smtClean="0"/>
              <a:t>lại</a:t>
            </a:r>
            <a:r>
              <a:rPr lang="en-US" sz="2100" dirty="0" smtClean="0"/>
              <a:t> </a:t>
            </a:r>
            <a:r>
              <a:rPr lang="en-US" sz="2100" dirty="0" err="1" smtClean="0"/>
              <a:t>giá</a:t>
            </a:r>
            <a:r>
              <a:rPr lang="en-US" sz="2100" dirty="0" smtClean="0"/>
              <a:t> </a:t>
            </a:r>
            <a:r>
              <a:rPr lang="en-US" sz="2100" dirty="0" err="1" smtClean="0"/>
              <a:t>trị</a:t>
            </a:r>
            <a:r>
              <a:rPr lang="en-US" sz="2100" dirty="0" smtClean="0"/>
              <a:t> </a:t>
            </a:r>
            <a:r>
              <a:rPr lang="en-US" sz="2100" dirty="0" err="1" smtClean="0"/>
              <a:t>ra</a:t>
            </a:r>
            <a:r>
              <a:rPr lang="en-US" sz="2100" dirty="0" smtClean="0"/>
              <a:t> </a:t>
            </a:r>
            <a:r>
              <a:rPr lang="en-US" sz="2100" dirty="0" err="1" smtClean="0"/>
              <a:t>màn</a:t>
            </a:r>
            <a:r>
              <a:rPr lang="en-US" sz="2100" dirty="0" smtClean="0"/>
              <a:t> </a:t>
            </a:r>
            <a:r>
              <a:rPr lang="en-US" sz="2100" dirty="0" err="1" smtClean="0"/>
              <a:t>hình</a:t>
            </a: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err="1" smtClean="0"/>
              <a:t>Viết</a:t>
            </a:r>
            <a:r>
              <a:rPr lang="en-US" sz="2100" dirty="0" smtClean="0"/>
              <a:t> </a:t>
            </a:r>
            <a:r>
              <a:rPr lang="en-US" sz="2100" dirty="0" err="1" smtClean="0"/>
              <a:t>một</a:t>
            </a:r>
            <a:r>
              <a:rPr lang="en-US" sz="2100" dirty="0" smtClean="0"/>
              <a:t> </a:t>
            </a:r>
            <a:r>
              <a:rPr lang="en-US" sz="2100" dirty="0" err="1" smtClean="0"/>
              <a:t>chương</a:t>
            </a:r>
            <a:r>
              <a:rPr lang="en-US" sz="2100" dirty="0" smtClean="0"/>
              <a:t> </a:t>
            </a:r>
            <a:r>
              <a:rPr lang="en-US" sz="2100" dirty="0" err="1" smtClean="0"/>
              <a:t>trình</a:t>
            </a:r>
            <a:r>
              <a:rPr lang="en-US" sz="2100" dirty="0" smtClean="0"/>
              <a:t>, </a:t>
            </a:r>
            <a:r>
              <a:rPr lang="en-US" sz="2100" dirty="0" err="1" smtClean="0"/>
              <a:t>khai</a:t>
            </a:r>
            <a:r>
              <a:rPr lang="en-US" sz="2100" dirty="0" smtClean="0"/>
              <a:t> </a:t>
            </a:r>
            <a:r>
              <a:rPr lang="en-US" sz="2100" dirty="0" err="1" smtClean="0"/>
              <a:t>báo</a:t>
            </a:r>
            <a:r>
              <a:rPr lang="en-US" sz="2100" dirty="0" smtClean="0"/>
              <a:t> </a:t>
            </a:r>
            <a:r>
              <a:rPr lang="en-US" sz="2100" dirty="0" err="1" smtClean="0"/>
              <a:t>hai</a:t>
            </a:r>
            <a:r>
              <a:rPr lang="en-US" sz="2100" dirty="0" smtClean="0"/>
              <a:t> </a:t>
            </a:r>
            <a:r>
              <a:rPr lang="en-US" sz="2100" dirty="0" err="1" smtClean="0"/>
              <a:t>biến</a:t>
            </a:r>
            <a:r>
              <a:rPr lang="en-US" sz="2100" dirty="0" smtClean="0"/>
              <a:t> x (char) </a:t>
            </a:r>
            <a:r>
              <a:rPr lang="en-US" sz="2100" dirty="0" err="1" smtClean="0"/>
              <a:t>và</a:t>
            </a:r>
            <a:r>
              <a:rPr lang="en-US" sz="2100" dirty="0" smtClean="0"/>
              <a:t> y (unsigned char). </a:t>
            </a:r>
            <a:r>
              <a:rPr lang="en-US" sz="2100" dirty="0" err="1" smtClean="0"/>
              <a:t>Gán</a:t>
            </a:r>
            <a:r>
              <a:rPr lang="en-US" sz="2100" dirty="0" smtClean="0"/>
              <a:t> -1 </a:t>
            </a:r>
            <a:r>
              <a:rPr lang="en-US" sz="2100" dirty="0" err="1" smtClean="0"/>
              <a:t>vào</a:t>
            </a:r>
            <a:r>
              <a:rPr lang="en-US" sz="2100" dirty="0" smtClean="0"/>
              <a:t> x, </a:t>
            </a:r>
            <a:r>
              <a:rPr lang="en-US" sz="2100" dirty="0" err="1" smtClean="0"/>
              <a:t>sau</a:t>
            </a:r>
            <a:r>
              <a:rPr lang="en-US" sz="2100" dirty="0" smtClean="0"/>
              <a:t> </a:t>
            </a:r>
            <a:r>
              <a:rPr lang="en-US" sz="2100" dirty="0" err="1" smtClean="0"/>
              <a:t>đó</a:t>
            </a:r>
            <a:r>
              <a:rPr lang="en-US" sz="2100" dirty="0" smtClean="0"/>
              <a:t> </a:t>
            </a:r>
            <a:r>
              <a:rPr lang="en-US" sz="2100" dirty="0" err="1" smtClean="0"/>
              <a:t>thực</a:t>
            </a:r>
            <a:r>
              <a:rPr lang="en-US" sz="2100" dirty="0" smtClean="0"/>
              <a:t> </a:t>
            </a:r>
            <a:r>
              <a:rPr lang="en-US" sz="2100" dirty="0" err="1" smtClean="0"/>
              <a:t>hiện</a:t>
            </a:r>
            <a:r>
              <a:rPr lang="en-US" sz="2100" dirty="0" smtClean="0"/>
              <a:t> </a:t>
            </a:r>
            <a:r>
              <a:rPr lang="en-US" sz="2100" dirty="0" err="1" smtClean="0"/>
              <a:t>chuyển</a:t>
            </a:r>
            <a:r>
              <a:rPr lang="en-US" sz="2100" dirty="0" smtClean="0"/>
              <a:t> </a:t>
            </a:r>
            <a:r>
              <a:rPr lang="en-US" sz="2100" dirty="0" err="1" smtClean="0"/>
              <a:t>kiểu</a:t>
            </a:r>
            <a:r>
              <a:rPr lang="en-US" sz="2100" dirty="0" smtClean="0"/>
              <a:t> </a:t>
            </a:r>
            <a:r>
              <a:rPr lang="en-US" sz="2100" dirty="0" err="1" smtClean="0"/>
              <a:t>và</a:t>
            </a:r>
            <a:r>
              <a:rPr lang="en-US" sz="2100" dirty="0" smtClean="0"/>
              <a:t> </a:t>
            </a:r>
            <a:r>
              <a:rPr lang="en-US" sz="2100" dirty="0" err="1" smtClean="0"/>
              <a:t>gán</a:t>
            </a:r>
            <a:r>
              <a:rPr lang="en-US" sz="2100" dirty="0" smtClean="0"/>
              <a:t> </a:t>
            </a:r>
            <a:r>
              <a:rPr lang="en-US" sz="2100" dirty="0" err="1" smtClean="0"/>
              <a:t>giá</a:t>
            </a:r>
            <a:r>
              <a:rPr lang="en-US" sz="2100" dirty="0" smtClean="0"/>
              <a:t> </a:t>
            </a:r>
            <a:r>
              <a:rPr lang="en-US" sz="2100" dirty="0" err="1" smtClean="0"/>
              <a:t>trị</a:t>
            </a:r>
            <a:r>
              <a:rPr lang="en-US" sz="2100" dirty="0" smtClean="0"/>
              <a:t> </a:t>
            </a:r>
            <a:r>
              <a:rPr lang="en-US" sz="2100" dirty="0" err="1" smtClean="0"/>
              <a:t>của</a:t>
            </a:r>
            <a:r>
              <a:rPr lang="en-US" sz="2100" dirty="0" smtClean="0"/>
              <a:t> x </a:t>
            </a:r>
            <a:r>
              <a:rPr lang="en-US" sz="2100" dirty="0" err="1" smtClean="0"/>
              <a:t>vào</a:t>
            </a:r>
            <a:r>
              <a:rPr lang="en-US" sz="2100" dirty="0" smtClean="0"/>
              <a:t> y. In </a:t>
            </a:r>
            <a:r>
              <a:rPr lang="en-US" sz="2100" dirty="0" err="1" smtClean="0"/>
              <a:t>kết</a:t>
            </a:r>
            <a:r>
              <a:rPr lang="en-US" sz="2100" dirty="0" smtClean="0"/>
              <a:t> </a:t>
            </a:r>
            <a:r>
              <a:rPr lang="en-US" sz="2100" dirty="0" err="1" smtClean="0"/>
              <a:t>quả</a:t>
            </a:r>
            <a:r>
              <a:rPr lang="en-US" sz="2100" dirty="0" smtClean="0"/>
              <a:t> </a:t>
            </a:r>
            <a:r>
              <a:rPr lang="en-US" sz="2100" dirty="0" err="1" smtClean="0"/>
              <a:t>của</a:t>
            </a:r>
            <a:r>
              <a:rPr lang="en-US" sz="2100" dirty="0" smtClean="0"/>
              <a:t> y </a:t>
            </a:r>
            <a:r>
              <a:rPr lang="en-US" sz="2100" dirty="0" err="1" smtClean="0"/>
              <a:t>ra</a:t>
            </a:r>
            <a:r>
              <a:rPr lang="en-US" sz="2100" dirty="0" smtClean="0"/>
              <a:t> </a:t>
            </a:r>
            <a:r>
              <a:rPr lang="en-US" sz="2100" dirty="0" err="1" smtClean="0"/>
              <a:t>màn</a:t>
            </a:r>
            <a:r>
              <a:rPr lang="en-US" sz="2100" dirty="0" smtClean="0"/>
              <a:t> </a:t>
            </a:r>
            <a:r>
              <a:rPr lang="en-US" sz="2100" dirty="0" err="1" smtClean="0"/>
              <a:t>hình</a:t>
            </a:r>
            <a:r>
              <a:rPr lang="en-US" sz="2100" dirty="0" smtClean="0"/>
              <a:t>. </a:t>
            </a:r>
            <a:r>
              <a:rPr lang="en-US" sz="2100" dirty="0" err="1" smtClean="0"/>
              <a:t>Giải</a:t>
            </a:r>
            <a:r>
              <a:rPr lang="en-US" sz="2100" dirty="0" smtClean="0"/>
              <a:t> </a:t>
            </a:r>
            <a:r>
              <a:rPr lang="en-US" sz="2100" dirty="0" err="1" smtClean="0"/>
              <a:t>thích</a:t>
            </a:r>
            <a:r>
              <a:rPr lang="en-US" sz="2100" dirty="0" smtClean="0"/>
              <a:t> </a:t>
            </a:r>
            <a:r>
              <a:rPr lang="en-US" sz="2100" dirty="0" err="1" smtClean="0"/>
              <a:t>kết</a:t>
            </a:r>
            <a:r>
              <a:rPr lang="en-US" sz="2100" dirty="0" smtClean="0"/>
              <a:t> </a:t>
            </a:r>
            <a:r>
              <a:rPr lang="en-US" sz="2100" dirty="0" err="1" smtClean="0"/>
              <a:t>quả</a:t>
            </a:r>
            <a:r>
              <a:rPr lang="en-US" sz="21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err="1" smtClean="0"/>
              <a:t>Khai</a:t>
            </a:r>
            <a:r>
              <a:rPr lang="en-US" sz="2100" dirty="0" smtClean="0"/>
              <a:t> </a:t>
            </a:r>
            <a:r>
              <a:rPr lang="en-US" sz="2100" dirty="0" err="1" smtClean="0"/>
              <a:t>báo</a:t>
            </a:r>
            <a:r>
              <a:rPr lang="en-US" sz="2100" dirty="0" smtClean="0"/>
              <a:t> </a:t>
            </a:r>
            <a:r>
              <a:rPr lang="en-US" sz="2100" dirty="0" err="1" smtClean="0"/>
              <a:t>một</a:t>
            </a:r>
            <a:r>
              <a:rPr lang="en-US" sz="2100" dirty="0" smtClean="0"/>
              <a:t> </a:t>
            </a:r>
            <a:r>
              <a:rPr lang="en-US" sz="2100" dirty="0" err="1" smtClean="0"/>
              <a:t>kiểu</a:t>
            </a:r>
            <a:r>
              <a:rPr lang="en-US" sz="2100" dirty="0" smtClean="0"/>
              <a:t> </a:t>
            </a:r>
            <a:r>
              <a:rPr lang="en-US" sz="2100" dirty="0" err="1" smtClean="0"/>
              <a:t>dữ</a:t>
            </a:r>
            <a:r>
              <a:rPr lang="en-US" sz="2100" dirty="0" smtClean="0"/>
              <a:t> </a:t>
            </a:r>
            <a:r>
              <a:rPr lang="en-US" sz="2100" dirty="0" err="1" smtClean="0"/>
              <a:t>liệu</a:t>
            </a:r>
            <a:r>
              <a:rPr lang="en-US" sz="2100" dirty="0" smtClean="0"/>
              <a:t> </a:t>
            </a:r>
            <a:r>
              <a:rPr lang="en-US" sz="2100" dirty="0" err="1" smtClean="0"/>
              <a:t>miêu</a:t>
            </a:r>
            <a:r>
              <a:rPr lang="en-US" sz="2100" dirty="0" smtClean="0"/>
              <a:t> </a:t>
            </a:r>
            <a:r>
              <a:rPr lang="en-US" sz="2100" dirty="0" err="1" smtClean="0"/>
              <a:t>tả</a:t>
            </a:r>
            <a:r>
              <a:rPr lang="en-US" sz="2100" dirty="0" smtClean="0"/>
              <a:t> </a:t>
            </a:r>
            <a:r>
              <a:rPr lang="en-US" sz="2100" dirty="0" err="1" smtClean="0"/>
              <a:t>các</a:t>
            </a:r>
            <a:r>
              <a:rPr lang="en-US" sz="2100" dirty="0" smtClean="0"/>
              <a:t> </a:t>
            </a:r>
            <a:r>
              <a:rPr lang="en-US" sz="2100" dirty="0" err="1" smtClean="0"/>
              <a:t>thông</a:t>
            </a:r>
            <a:r>
              <a:rPr lang="en-US" sz="2100" dirty="0" smtClean="0"/>
              <a:t> tin </a:t>
            </a:r>
            <a:r>
              <a:rPr lang="en-US" sz="2100" dirty="0" err="1" smtClean="0"/>
              <a:t>của</a:t>
            </a:r>
            <a:r>
              <a:rPr lang="en-US" sz="2100" dirty="0" smtClean="0"/>
              <a:t> </a:t>
            </a:r>
            <a:r>
              <a:rPr lang="en-US" sz="2100" dirty="0" err="1" smtClean="0"/>
              <a:t>một</a:t>
            </a:r>
            <a:r>
              <a:rPr lang="en-US" sz="2100" dirty="0" smtClean="0"/>
              <a:t> </a:t>
            </a:r>
            <a:r>
              <a:rPr lang="en-US" sz="2100" dirty="0" err="1" smtClean="0"/>
              <a:t>SinhVien</a:t>
            </a:r>
            <a:r>
              <a:rPr lang="en-US" sz="2100" dirty="0" smtClean="0"/>
              <a:t> </a:t>
            </a:r>
            <a:r>
              <a:rPr lang="en-US" sz="2100" dirty="0" err="1" smtClean="0"/>
              <a:t>thuộc</a:t>
            </a:r>
            <a:r>
              <a:rPr lang="en-US" sz="2100" dirty="0" smtClean="0"/>
              <a:t> </a:t>
            </a:r>
            <a:r>
              <a:rPr lang="en-US" sz="2100" dirty="0" err="1" smtClean="0"/>
              <a:t>tính</a:t>
            </a:r>
            <a:r>
              <a:rPr lang="en-US" sz="2100" dirty="0" smtClean="0"/>
              <a:t>: </a:t>
            </a:r>
            <a:r>
              <a:rPr lang="en-US" sz="2100" dirty="0" err="1" smtClean="0"/>
              <a:t>điểm</a:t>
            </a:r>
            <a:r>
              <a:rPr lang="en-US" sz="2100" dirty="0" smtClean="0"/>
              <a:t> </a:t>
            </a:r>
            <a:r>
              <a:rPr lang="en-US" sz="2100" dirty="0" err="1" smtClean="0"/>
              <a:t>trung</a:t>
            </a:r>
            <a:r>
              <a:rPr lang="en-US" sz="2100" dirty="0" smtClean="0"/>
              <a:t> </a:t>
            </a:r>
            <a:r>
              <a:rPr lang="en-US" sz="2100" dirty="0" err="1" smtClean="0"/>
              <a:t>bình</a:t>
            </a:r>
            <a:r>
              <a:rPr lang="en-US" sz="2100" dirty="0" smtClean="0"/>
              <a:t>, </a:t>
            </a:r>
            <a:r>
              <a:rPr lang="en-US" sz="2100" dirty="0" err="1" smtClean="0"/>
              <a:t>mã</a:t>
            </a:r>
            <a:r>
              <a:rPr lang="en-US" sz="2100" dirty="0" smtClean="0"/>
              <a:t> </a:t>
            </a:r>
            <a:r>
              <a:rPr lang="en-US" sz="2100" dirty="0" err="1" smtClean="0"/>
              <a:t>số</a:t>
            </a:r>
            <a:r>
              <a:rPr lang="en-US" sz="2100" dirty="0" smtClean="0"/>
              <a:t> </a:t>
            </a:r>
            <a:r>
              <a:rPr lang="en-US" sz="2100" dirty="0" err="1" smtClean="0"/>
              <a:t>sinh</a:t>
            </a:r>
            <a:r>
              <a:rPr lang="en-US" sz="2100" dirty="0" smtClean="0"/>
              <a:t> </a:t>
            </a:r>
            <a:r>
              <a:rPr lang="en-US" sz="2100" dirty="0" err="1" smtClean="0"/>
              <a:t>viên</a:t>
            </a:r>
            <a:r>
              <a:rPr lang="en-US" sz="2100" dirty="0" smtClean="0"/>
              <a:t>, 4 </a:t>
            </a:r>
            <a:r>
              <a:rPr lang="en-US" sz="2100" dirty="0" err="1" smtClean="0"/>
              <a:t>môn</a:t>
            </a:r>
            <a:r>
              <a:rPr lang="en-US" sz="2100" dirty="0" smtClean="0"/>
              <a:t> </a:t>
            </a:r>
            <a:r>
              <a:rPr lang="en-US" sz="2100" dirty="0" err="1" smtClean="0"/>
              <a:t>học</a:t>
            </a:r>
            <a:r>
              <a:rPr lang="en-US" sz="2100" dirty="0" smtClean="0"/>
              <a:t>, </a:t>
            </a:r>
            <a:r>
              <a:rPr lang="en-US" sz="2100" dirty="0" err="1" smtClean="0"/>
              <a:t>mỗi</a:t>
            </a:r>
            <a:r>
              <a:rPr lang="en-US" sz="2100" dirty="0" smtClean="0"/>
              <a:t> </a:t>
            </a:r>
            <a:r>
              <a:rPr lang="en-US" sz="2100" dirty="0" err="1" smtClean="0"/>
              <a:t>môn</a:t>
            </a:r>
            <a:r>
              <a:rPr lang="en-US" sz="2100" dirty="0" smtClean="0"/>
              <a:t> </a:t>
            </a:r>
            <a:r>
              <a:rPr lang="en-US" sz="2100" dirty="0" err="1" smtClean="0"/>
              <a:t>có</a:t>
            </a:r>
            <a:r>
              <a:rPr lang="en-US" sz="2100" dirty="0" smtClean="0"/>
              <a:t> </a:t>
            </a:r>
            <a:r>
              <a:rPr lang="en-US" sz="2100" dirty="0" err="1" smtClean="0"/>
              <a:t>thuộc</a:t>
            </a:r>
            <a:r>
              <a:rPr lang="en-US" sz="2100" dirty="0" smtClean="0"/>
              <a:t> </a:t>
            </a:r>
            <a:r>
              <a:rPr lang="en-US" sz="2100" dirty="0" err="1" smtClean="0"/>
              <a:t>tính</a:t>
            </a:r>
            <a:r>
              <a:rPr lang="en-US" sz="2100" dirty="0" smtClean="0"/>
              <a:t>: </a:t>
            </a:r>
            <a:r>
              <a:rPr lang="en-US" sz="2100" dirty="0" err="1" smtClean="0"/>
              <a:t>số</a:t>
            </a:r>
            <a:r>
              <a:rPr lang="en-US" sz="2100" dirty="0" smtClean="0"/>
              <a:t> </a:t>
            </a:r>
            <a:r>
              <a:rPr lang="en-US" sz="2100" dirty="0" err="1" smtClean="0"/>
              <a:t>lần</a:t>
            </a:r>
            <a:r>
              <a:rPr lang="en-US" sz="2100" dirty="0" smtClean="0"/>
              <a:t> </a:t>
            </a:r>
            <a:r>
              <a:rPr lang="en-US" sz="2100" dirty="0" err="1" smtClean="0"/>
              <a:t>học</a:t>
            </a:r>
            <a:r>
              <a:rPr lang="en-US" sz="2100" dirty="0" smtClean="0"/>
              <a:t>, </a:t>
            </a:r>
            <a:r>
              <a:rPr lang="en-US" sz="2100" dirty="0" err="1" smtClean="0"/>
              <a:t>điểm</a:t>
            </a:r>
            <a:r>
              <a:rPr lang="en-US" sz="2100" dirty="0" smtClean="0"/>
              <a:t> </a:t>
            </a:r>
            <a:r>
              <a:rPr lang="en-US" sz="2100" dirty="0" err="1" smtClean="0"/>
              <a:t>mỗi</a:t>
            </a:r>
            <a:r>
              <a:rPr lang="en-US" sz="2100" dirty="0" smtClean="0"/>
              <a:t> </a:t>
            </a:r>
            <a:r>
              <a:rPr lang="en-US" sz="2100" dirty="0" err="1" smtClean="0"/>
              <a:t>lần</a:t>
            </a:r>
            <a:r>
              <a:rPr lang="en-US" sz="2100" dirty="0" smtClean="0"/>
              <a:t> </a:t>
            </a:r>
            <a:r>
              <a:rPr lang="en-US" sz="2100" dirty="0" err="1" smtClean="0"/>
              <a:t>học</a:t>
            </a: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err="1" smtClean="0"/>
              <a:t>Vẫn</a:t>
            </a:r>
            <a:r>
              <a:rPr lang="en-US" sz="2100" dirty="0" smtClean="0"/>
              <a:t> </a:t>
            </a:r>
            <a:r>
              <a:rPr lang="en-US" sz="2100" dirty="0" err="1" smtClean="0"/>
              <a:t>bài</a:t>
            </a:r>
            <a:r>
              <a:rPr lang="en-US" sz="2100" dirty="0" smtClean="0"/>
              <a:t> </a:t>
            </a:r>
            <a:r>
              <a:rPr lang="en-US" sz="2100" dirty="0" err="1" smtClean="0"/>
              <a:t>trên</a:t>
            </a:r>
            <a:r>
              <a:rPr lang="en-US" sz="2100" dirty="0" smtClean="0"/>
              <a:t>, </a:t>
            </a:r>
            <a:r>
              <a:rPr lang="en-US" sz="2100" dirty="0" err="1" smtClean="0"/>
              <a:t>thêm</a:t>
            </a:r>
            <a:r>
              <a:rPr lang="en-US" sz="2100" dirty="0" smtClean="0"/>
              <a:t> </a:t>
            </a:r>
            <a:r>
              <a:rPr lang="en-US" sz="2100" dirty="0" err="1" smtClean="0"/>
              <a:t>việc</a:t>
            </a:r>
            <a:r>
              <a:rPr lang="en-US" sz="2100" dirty="0" smtClean="0"/>
              <a:t> </a:t>
            </a:r>
            <a:r>
              <a:rPr lang="en-US" sz="2100" dirty="0" err="1" smtClean="0"/>
              <a:t>nhập</a:t>
            </a:r>
            <a:r>
              <a:rPr lang="en-US" sz="2100" dirty="0" smtClean="0"/>
              <a:t> </a:t>
            </a:r>
            <a:r>
              <a:rPr lang="en-US" sz="2100" dirty="0" err="1" smtClean="0"/>
              <a:t>và</a:t>
            </a:r>
            <a:r>
              <a:rPr lang="en-US" sz="2100" dirty="0" smtClean="0"/>
              <a:t> in </a:t>
            </a:r>
            <a:r>
              <a:rPr lang="en-US" sz="2100" dirty="0" err="1" smtClean="0"/>
              <a:t>dữ</a:t>
            </a:r>
            <a:r>
              <a:rPr lang="en-US" sz="2100" dirty="0" smtClean="0"/>
              <a:t> </a:t>
            </a:r>
            <a:r>
              <a:rPr lang="en-US" sz="2100" dirty="0" err="1" smtClean="0"/>
              <a:t>liệu</a:t>
            </a:r>
            <a:r>
              <a:rPr lang="en-US" sz="2100" dirty="0" smtClean="0"/>
              <a:t> </a:t>
            </a:r>
            <a:r>
              <a:rPr lang="en-US" sz="2100" dirty="0" err="1" smtClean="0"/>
              <a:t>ra</a:t>
            </a:r>
            <a:r>
              <a:rPr lang="en-US" sz="2100" dirty="0" smtClean="0"/>
              <a:t> </a:t>
            </a:r>
            <a:r>
              <a:rPr lang="en-US" sz="2100" dirty="0" err="1" smtClean="0"/>
              <a:t>màn</a:t>
            </a:r>
            <a:r>
              <a:rPr lang="en-US" sz="2100" dirty="0" smtClean="0"/>
              <a:t> </a:t>
            </a:r>
            <a:r>
              <a:rPr lang="en-US" sz="2100" dirty="0" err="1" smtClean="0"/>
              <a:t>hình</a:t>
            </a:r>
            <a:endParaRPr 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Chương trình C đơn giản nhất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641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hello.c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indent="641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indent="64135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indent="110490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chao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!\n");</a:t>
            </a:r>
          </a:p>
          <a:p>
            <a:pPr indent="110490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indent="641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in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Xin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chao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Phân tích chương trình ví dụ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main()</a:t>
            </a:r>
          </a:p>
          <a:p>
            <a:pPr lvl="1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endParaRPr lang="en-US" dirty="0" smtClean="0"/>
          </a:p>
          <a:p>
            <a:pPr lvl="1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(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(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endParaRPr lang="en-US" dirty="0" smtClean="0"/>
          </a:p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in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endParaRPr lang="en-US" dirty="0" smtClean="0"/>
          </a:p>
          <a:p>
            <a:pPr lvl="1"/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0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Hàm main()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C,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buộc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endParaRPr lang="en-US" dirty="0" smtClean="0"/>
          </a:p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 { … }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[]) { … }</a:t>
            </a:r>
          </a:p>
          <a:p>
            <a:pPr lvl="1"/>
            <a:r>
              <a:rPr lang="en-US" dirty="0" err="1" smtClean="0"/>
              <a:t>Trong</a:t>
            </a:r>
            <a:r>
              <a:rPr lang="en-US" dirty="0" smtClean="0"/>
              <a:t> C++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main()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void</a:t>
            </a:r>
          </a:p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,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;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,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. VD: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C:\&gt;copy /B a.dat b.dat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Program in C++: Printing a Line of Text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Dòng</a:t>
            </a:r>
            <a:r>
              <a:rPr lang="en-US" dirty="0" smtClean="0"/>
              <a:t> 1,2 : </a:t>
            </a:r>
          </a:p>
          <a:p>
            <a:pPr lvl="1"/>
            <a:r>
              <a:rPr lang="en-US" dirty="0" smtClean="0"/>
              <a:t>//  </a:t>
            </a:r>
            <a:r>
              <a:rPr lang="en-US" dirty="0" smtClean="0">
                <a:sym typeface="Wingdings" pitchFamily="2" charset="2"/>
              </a:rPr>
              <a:t>single-line comment</a:t>
            </a:r>
          </a:p>
          <a:p>
            <a:r>
              <a:rPr lang="en-US" dirty="0" err="1" smtClean="0"/>
              <a:t>Dòng</a:t>
            </a:r>
            <a:r>
              <a:rPr lang="en-US" dirty="0" smtClean="0"/>
              <a:t> 3: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 // </a:t>
            </a:r>
            <a:r>
              <a:rPr lang="en-US" b="1" dirty="0" smtClean="0"/>
              <a:t>preprocessor directive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382000" cy="294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Program in C++: Printing a Line 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Dòng</a:t>
            </a:r>
            <a:r>
              <a:rPr lang="en-US" dirty="0" smtClean="0"/>
              <a:t> 4: blank line (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r>
              <a:rPr lang="en-US" dirty="0" smtClean="0"/>
              <a:t> </a:t>
            </a:r>
            <a:r>
              <a:rPr lang="en-US" dirty="0" err="1" smtClean="0"/>
              <a:t>ràng</a:t>
            </a:r>
            <a:r>
              <a:rPr lang="en-US" dirty="0" smtClean="0"/>
              <a:t>,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lạc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Dòng</a:t>
            </a:r>
            <a:r>
              <a:rPr lang="en-US" dirty="0" smtClean="0"/>
              <a:t> 5: </a:t>
            </a:r>
          </a:p>
          <a:p>
            <a:pPr lvl="1"/>
            <a:r>
              <a:rPr lang="en-US" dirty="0" smtClean="0"/>
              <a:t>//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endParaRPr lang="en-US" dirty="0" smtClean="0"/>
          </a:p>
          <a:p>
            <a:r>
              <a:rPr lang="en-US" dirty="0" err="1" smtClean="0"/>
              <a:t>Dòng</a:t>
            </a:r>
            <a:r>
              <a:rPr lang="en-US" dirty="0" smtClean="0"/>
              <a:t> 6: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main() 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bắt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đầu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một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chương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trình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chính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 Keyword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{ (</a:t>
            </a:r>
            <a:r>
              <a:rPr lang="en-US" dirty="0" err="1" smtClean="0">
                <a:sym typeface="Wingdings" pitchFamily="2" charset="2"/>
              </a:rPr>
              <a:t>dòng</a:t>
            </a:r>
            <a:r>
              <a:rPr lang="en-US" dirty="0" smtClean="0">
                <a:sym typeface="Wingdings" pitchFamily="2" charset="2"/>
              </a:rPr>
              <a:t> 7) ; } (</a:t>
            </a:r>
            <a:r>
              <a:rPr lang="en-US" dirty="0" err="1" smtClean="0">
                <a:sym typeface="Wingdings" pitchFamily="2" charset="2"/>
              </a:rPr>
              <a:t>dòng</a:t>
            </a:r>
            <a:r>
              <a:rPr lang="en-US" dirty="0" smtClean="0">
                <a:sym typeface="Wingdings" pitchFamily="2" charset="2"/>
              </a:rPr>
              <a:t> 12): </a:t>
            </a:r>
            <a:r>
              <a:rPr lang="en-US" dirty="0" err="1" smtClean="0">
                <a:sym typeface="Wingdings" pitchFamily="2" charset="2"/>
              </a:rPr>
              <a:t>thân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chương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trình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chính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Dòng</a:t>
            </a:r>
            <a:r>
              <a:rPr lang="en-US" dirty="0" smtClean="0">
                <a:sym typeface="Wingdings" pitchFamily="2" charset="2"/>
              </a:rPr>
              <a:t> 8: </a:t>
            </a:r>
          </a:p>
          <a:p>
            <a:pPr lvl="1"/>
            <a:r>
              <a:rPr lang="en-US" dirty="0" smtClean="0"/>
              <a:t>std::</a:t>
            </a:r>
            <a:r>
              <a:rPr lang="en-US" dirty="0" err="1" smtClean="0"/>
              <a:t>cout</a:t>
            </a:r>
            <a:r>
              <a:rPr lang="en-US" dirty="0" smtClean="0"/>
              <a:t> &lt;&lt; "Welcome to C++!\n"; // display message</a:t>
            </a:r>
          </a:p>
          <a:p>
            <a:r>
              <a:rPr lang="en-US" dirty="0" err="1" smtClean="0">
                <a:sym typeface="Wingdings" pitchFamily="2" charset="2"/>
              </a:rPr>
              <a:t>Dòng</a:t>
            </a:r>
            <a:r>
              <a:rPr lang="en-US" dirty="0" smtClean="0">
                <a:sym typeface="Wingdings" pitchFamily="2" charset="2"/>
              </a:rPr>
              <a:t> 10: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return 0; // </a:t>
            </a:r>
            <a:r>
              <a:rPr lang="en-US" dirty="0" err="1" smtClean="0">
                <a:sym typeface="Wingdings" pitchFamily="2" charset="2"/>
              </a:rPr>
              <a:t>thoát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khỏi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chương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trình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chính</a:t>
            </a:r>
            <a:endParaRPr lang="en-US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 programming:</a:t>
            </a:r>
          </a:p>
          <a:p>
            <a:pPr lvl="1"/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newline (\n):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xuống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Luôn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lùi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{ }</a:t>
            </a:r>
          </a:p>
          <a:p>
            <a:endParaRPr lang="en-US" dirty="0" smtClean="0"/>
          </a:p>
          <a:p>
            <a:r>
              <a:rPr lang="en-US" dirty="0" err="1" smtClean="0"/>
              <a:t>Lỗi</a:t>
            </a:r>
            <a:r>
              <a:rPr lang="en-US" dirty="0" smtClean="0"/>
              <a:t> hay </a:t>
            </a:r>
            <a:r>
              <a:rPr lang="en-US" dirty="0" err="1" smtClean="0"/>
              <a:t>gặp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Quên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;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lỗi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cú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pháp</a:t>
            </a:r>
            <a:r>
              <a:rPr lang="en-US" dirty="0" smtClean="0">
                <a:sym typeface="Wingdings" pitchFamily="2" charset="2"/>
              </a:rPr>
              <a:t> (syntax error), </a:t>
            </a:r>
            <a:r>
              <a:rPr lang="en-US" dirty="0" err="1" smtClean="0">
                <a:sym typeface="Wingdings" pitchFamily="2" charset="2"/>
              </a:rPr>
              <a:t>lỗi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dịch</a:t>
            </a:r>
            <a:r>
              <a:rPr lang="en-US" dirty="0" smtClean="0">
                <a:sym typeface="Wingdings" pitchFamily="2" charset="2"/>
              </a:rPr>
              <a:t> (compiler error), 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Quên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/>
              <a:t>input/output stream header file &lt;</a:t>
            </a:r>
            <a:r>
              <a:rPr lang="en-US" b="1" dirty="0" err="1" smtClean="0"/>
              <a:t>iostream</a:t>
            </a:r>
            <a:r>
              <a:rPr lang="en-US" b="1" dirty="0" smtClean="0"/>
              <a:t>&gt;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2: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19050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 indent="19050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int main()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float R;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printf("Ban kinh = ");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scanf("%f", &amp;R);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printf("Dien tich hinh tron: %.3f\n", 3.14 * R*R);</a:t>
            </a:r>
          </a:p>
          <a:p>
            <a:pPr indent="64135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indent="19050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indent="190500">
              <a:buNone/>
            </a:pPr>
            <a:endParaRPr lang="vi-VN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Ban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kinh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</a:t>
            </a:r>
          </a:p>
          <a:p>
            <a:pPr lvl="2">
              <a:buNone/>
            </a:pPr>
            <a:r>
              <a:rPr lang="vi-VN" dirty="0" smtClean="0">
                <a:latin typeface="Consolas" pitchFamily="49" charset="0"/>
                <a:cs typeface="Consolas" pitchFamily="49" charset="0"/>
              </a:rPr>
              <a:t>Dien tich hinh tron: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3.140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</a:t>
            </a:r>
          </a:p>
          <a:p>
            <a:pPr algn="r"/>
            <a:r>
              <a:rPr lang="en-US" smtClean="0"/>
              <a:t>Đào Trung Kiên, Nguyễn Việt Tùng cập nhật – ĐH Bách khoa Hà 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10977</TotalTime>
  <Words>2604</Words>
  <Application>Microsoft Office PowerPoint</Application>
  <PresentationFormat>On-screen Show (4:3)</PresentationFormat>
  <Paragraphs>394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Slide 1</vt:lpstr>
      <vt:lpstr>Lập trình cấu trúc với C</vt:lpstr>
      <vt:lpstr>Chương trình C đơn giản nhất</vt:lpstr>
      <vt:lpstr>Phân tích chương trình ví dụ</vt:lpstr>
      <vt:lpstr>Hàm main()</vt:lpstr>
      <vt:lpstr>First Program in C++: Printing a Line of Text</vt:lpstr>
      <vt:lpstr>First Program in C++: Printing a Line of Text</vt:lpstr>
      <vt:lpstr>Một vài lưu ý</vt:lpstr>
      <vt:lpstr>Ví dụ 2: Tính diện tích hình tròn</vt:lpstr>
      <vt:lpstr>Hiển thị ra màn hình</vt:lpstr>
      <vt:lpstr>Nhập dữ liệu từ bàn phím</vt:lpstr>
      <vt:lpstr>Biến, kiểu và giá trị</vt:lpstr>
      <vt:lpstr>Biến (variable) và kiểu (type)</vt:lpstr>
      <vt:lpstr>Câu lệnh gán (assignment)</vt:lpstr>
      <vt:lpstr>Hằng (constant)</vt:lpstr>
      <vt:lpstr>Các kiểu dữ liệu cơ bản</vt:lpstr>
      <vt:lpstr>Ép kiểu (type casting)</vt:lpstr>
      <vt:lpstr>Kích thước biến, giới hạn giá trị</vt:lpstr>
      <vt:lpstr>Kiểu liệt kê (enum)</vt:lpstr>
      <vt:lpstr>Kiểu cấu trúc (struct)</vt:lpstr>
      <vt:lpstr>Định nghĩa tên mới cho kiểu (typedef)</vt:lpstr>
      <vt:lpstr>Kiểu mảng (array)</vt:lpstr>
      <vt:lpstr>Một số kiểu khác</vt:lpstr>
      <vt:lpstr>Kiểu hợp</vt:lpstr>
      <vt:lpstr>Bài tập</vt:lpstr>
    </vt:vector>
  </TitlesOfParts>
  <Company>Utility Muffin Research Kitchen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Vu Hai</cp:lastModifiedBy>
  <cp:revision>499</cp:revision>
  <dcterms:created xsi:type="dcterms:W3CDTF">2007-06-13T23:23:09Z</dcterms:created>
  <dcterms:modified xsi:type="dcterms:W3CDTF">2017-02-09T01:47:38Z</dcterms:modified>
</cp:coreProperties>
</file>