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76" r:id="rId2"/>
    <p:sldId id="277" r:id="rId3"/>
    <p:sldId id="278" r:id="rId4"/>
    <p:sldId id="279" r:id="rId5"/>
    <p:sldId id="280" r:id="rId6"/>
    <p:sldId id="286" r:id="rId7"/>
    <p:sldId id="281" r:id="rId8"/>
    <p:sldId id="282" r:id="rId9"/>
    <p:sldId id="283" r:id="rId10"/>
    <p:sldId id="284" r:id="rId11"/>
    <p:sldId id="287" r:id="rId12"/>
    <p:sldId id="288" r:id="rId13"/>
    <p:sldId id="285" r:id="rId14"/>
    <p:sldId id="290" r:id="rId15"/>
    <p:sldId id="291" r:id="rId16"/>
    <p:sldId id="289" r:id="rId17"/>
    <p:sldId id="294" r:id="rId18"/>
    <p:sldId id="292" r:id="rId19"/>
    <p:sldId id="293" r:id="rId20"/>
    <p:sldId id="295" r:id="rId21"/>
    <p:sldId id="29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73779" autoAdjust="0"/>
  </p:normalViewPr>
  <p:slideViewPr>
    <p:cSldViewPr>
      <p:cViewPr varScale="1">
        <p:scale>
          <a:sx n="55" d="100"/>
          <a:sy n="55" d="100"/>
        </p:scale>
        <p:origin x="99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302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135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baseline="0" dirty="0" smtClean="0"/>
              <a:t> 1</a:t>
            </a:r>
            <a:r>
              <a:rPr lang="en-US" baseline="0" smtClean="0"/>
              <a:t>,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4pPr>
              <a:buFont typeface="Wingdings 3" pitchFamily="18" charset="2"/>
              <a:buChar char=""/>
              <a:defRPr/>
            </a:lvl4pPr>
            <a:lvl5pPr>
              <a:buFont typeface="Wingdings 3" pitchFamily="18" charset="2"/>
              <a:buChar char="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1" r:id="rId3"/>
    <p:sldLayoutId id="2147483752" r:id="rId4"/>
    <p:sldLayoutId id="2147483753" r:id="rId5"/>
    <p:sldLayoutId id="2147483757" r:id="rId6"/>
    <p:sldLayoutId id="2147483758" r:id="rId7"/>
    <p:sldLayoutId id="2147483759" r:id="rId8"/>
    <p:sldLayoutId id="2147483760" r:id="rId9"/>
    <p:sldLayoutId id="2147483754" r:id="rId10"/>
    <p:sldLayoutId id="21474837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list.c" TargetMode="External"/><Relationship Id="rId2" Type="http://schemas.openxmlformats.org/officeDocument/2006/relationships/hyperlink" Target="llist.h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Cấu trúc dữ liệu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llInsertAfter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(LLIST l, PELEM a,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data) {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PELEM e;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(a==NULL)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l;</a:t>
            </a:r>
          </a:p>
          <a:p>
            <a:pPr marL="0" indent="4635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 = (PELEM)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(ELEM));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e-&gt;data = data;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e-&gt;next = a-&gt;next;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a-&gt;next = e;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l;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168933" y="3505200"/>
            <a:ext cx="4822667" cy="2467193"/>
            <a:chOff x="4168933" y="3657600"/>
            <a:chExt cx="4822667" cy="2467193"/>
          </a:xfrm>
        </p:grpSpPr>
        <p:grpSp>
          <p:nvGrpSpPr>
            <p:cNvPr id="32" name="Group 31"/>
            <p:cNvGrpSpPr/>
            <p:nvPr/>
          </p:nvGrpSpPr>
          <p:grpSpPr>
            <a:xfrm>
              <a:off x="5312452" y="4073328"/>
              <a:ext cx="1143519" cy="858228"/>
              <a:chOff x="5312452" y="4073328"/>
              <a:chExt cx="1143519" cy="858228"/>
            </a:xfrm>
          </p:grpSpPr>
          <p:sp>
            <p:nvSpPr>
              <p:cNvPr id="26" name="TextBox 6"/>
              <p:cNvSpPr txBox="1"/>
              <p:nvPr/>
            </p:nvSpPr>
            <p:spPr>
              <a:xfrm>
                <a:off x="5312452" y="4073328"/>
                <a:ext cx="795491" cy="60155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dirty="0" smtClean="0"/>
              </a:p>
              <a:p>
                <a:pPr algn="ctr"/>
                <a:r>
                  <a:rPr lang="en-US" sz="1100" dirty="0" smtClean="0"/>
                  <a:t>data</a:t>
                </a:r>
              </a:p>
              <a:p>
                <a:pPr algn="ctr"/>
                <a:endParaRPr lang="en-US" sz="11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312452" y="4669946"/>
                <a:ext cx="795491" cy="2616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next</a:t>
                </a:r>
              </a:p>
            </p:txBody>
          </p:sp>
          <p:sp>
            <p:nvSpPr>
              <p:cNvPr id="28" name="Line 13"/>
              <p:cNvSpPr>
                <a:spLocks noChangeShapeType="1"/>
              </p:cNvSpPr>
              <p:nvPr/>
            </p:nvSpPr>
            <p:spPr bwMode="auto">
              <a:xfrm>
                <a:off x="6008507" y="4798933"/>
                <a:ext cx="447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6455972" y="4669947"/>
              <a:ext cx="1143519" cy="858228"/>
              <a:chOff x="5410200" y="381000"/>
              <a:chExt cx="1752600" cy="131535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dirty="0" smtClean="0"/>
              </a:p>
              <a:p>
                <a:pPr algn="ctr"/>
                <a:r>
                  <a:rPr lang="en-US" sz="1100" dirty="0" smtClean="0"/>
                  <a:t>data</a:t>
                </a:r>
              </a:p>
              <a:p>
                <a:pPr algn="ctr"/>
                <a:endParaRPr lang="en-US" sz="11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/>
                  <a:t>next</a:t>
                </a:r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ash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9" name="Group 18"/>
            <p:cNvGrpSpPr/>
            <p:nvPr/>
          </p:nvGrpSpPr>
          <p:grpSpPr>
            <a:xfrm>
              <a:off x="7599490" y="5266565"/>
              <a:ext cx="1143519" cy="858228"/>
              <a:chOff x="5410200" y="381000"/>
              <a:chExt cx="1752600" cy="131535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smtClean="0"/>
              </a:p>
              <a:p>
                <a:pPr algn="ctr"/>
                <a:r>
                  <a:rPr lang="en-US" sz="1100" smtClean="0"/>
                  <a:t>data</a:t>
                </a:r>
              </a:p>
              <a:p>
                <a:pPr algn="ctr"/>
                <a:endParaRPr lang="en-US" sz="110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/>
                  <a:t>next</a:t>
                </a:r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sp>
          <p:nvSpPr>
            <p:cNvPr id="10" name="Flowchart: Summing Junction 9"/>
            <p:cNvSpPr/>
            <p:nvPr/>
          </p:nvSpPr>
          <p:spPr>
            <a:xfrm>
              <a:off x="8743009" y="5862261"/>
              <a:ext cx="248591" cy="248591"/>
            </a:xfrm>
            <a:prstGeom prst="flowChartSummingJunction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4168933" y="4073325"/>
              <a:ext cx="1143519" cy="261609"/>
              <a:chOff x="4168933" y="4073325"/>
              <a:chExt cx="1143519" cy="261609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168933" y="4073325"/>
                <a:ext cx="795491" cy="26160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list</a:t>
                </a:r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>
                <a:off x="4864988" y="4202311"/>
                <a:ext cx="447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867400" y="3657600"/>
              <a:ext cx="795491" cy="990600"/>
              <a:chOff x="4648200" y="3124200"/>
              <a:chExt cx="795491" cy="990600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4648200" y="3124200"/>
                <a:ext cx="795491" cy="261610"/>
              </a:xfrm>
              <a:prstGeom prst="rect">
                <a:avLst/>
              </a:prstGeom>
              <a:noFill/>
              <a:ln w="28575">
                <a:solidFill>
                  <a:srgbClr val="0036A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rgbClr val="0036A2"/>
                    </a:solidFill>
                  </a:rPr>
                  <a:t>a</a:t>
                </a:r>
              </a:p>
            </p:txBody>
          </p:sp>
          <p:sp>
            <p:nvSpPr>
              <p:cNvPr id="31" name="Line 13"/>
              <p:cNvSpPr>
                <a:spLocks noChangeShapeType="1"/>
              </p:cNvSpPr>
              <p:nvPr/>
            </p:nvSpPr>
            <p:spPr bwMode="auto">
              <a:xfrm>
                <a:off x="5333999" y="3276600"/>
                <a:ext cx="76200" cy="838200"/>
              </a:xfrm>
              <a:prstGeom prst="line">
                <a:avLst/>
              </a:prstGeom>
              <a:noFill/>
              <a:ln w="38100">
                <a:solidFill>
                  <a:srgbClr val="0036A2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0036A2"/>
                  </a:solidFill>
                </a:endParaRPr>
              </a:p>
            </p:txBody>
          </p:sp>
        </p:grpSp>
        <p:grpSp>
          <p:nvGrpSpPr>
            <p:cNvPr id="12" name="Group 86"/>
            <p:cNvGrpSpPr/>
            <p:nvPr/>
          </p:nvGrpSpPr>
          <p:grpSpPr>
            <a:xfrm>
              <a:off x="7153275" y="4181475"/>
              <a:ext cx="1348681" cy="1212759"/>
              <a:chOff x="5196841" y="4343400"/>
              <a:chExt cx="1449058" cy="130302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91202" y="4343400"/>
                <a:ext cx="854697" cy="64633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100" smtClean="0">
                    <a:solidFill>
                      <a:srgbClr val="FF0000"/>
                    </a:solidFill>
                  </a:rPr>
                  <a:t>data</a:t>
                </a:r>
              </a:p>
              <a:p>
                <a:pPr algn="ctr"/>
                <a:endParaRPr lang="en-US" sz="110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2" y="4984422"/>
                <a:ext cx="854697" cy="28108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rgbClr val="FF0000"/>
                    </a:solidFill>
                  </a:rPr>
                  <a:t>next</a:t>
                </a: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H="1">
                <a:off x="6107658" y="5123010"/>
                <a:ext cx="431401" cy="37682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 flipV="1">
                <a:off x="5196841" y="4419600"/>
                <a:ext cx="594360" cy="122682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Xoá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llDeleteHead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(LLIST l) {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PELEM p;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(l==NULL)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NULL;</a:t>
            </a:r>
          </a:p>
          <a:p>
            <a:pPr marL="0" indent="4635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= l-&gt;next;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free(l);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(LLIST)p;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114800" y="3048000"/>
            <a:ext cx="4822667" cy="2051468"/>
            <a:chOff x="4038600" y="2930325"/>
            <a:chExt cx="4822667" cy="2051468"/>
          </a:xfrm>
        </p:grpSpPr>
        <p:grpSp>
          <p:nvGrpSpPr>
            <p:cNvPr id="8" name="Group 31"/>
            <p:cNvGrpSpPr/>
            <p:nvPr/>
          </p:nvGrpSpPr>
          <p:grpSpPr>
            <a:xfrm>
              <a:off x="5182119" y="2930328"/>
              <a:ext cx="1143519" cy="858228"/>
              <a:chOff x="5312452" y="4073328"/>
              <a:chExt cx="1143519" cy="858228"/>
            </a:xfrm>
          </p:grpSpPr>
          <p:sp>
            <p:nvSpPr>
              <p:cNvPr id="25" name="TextBox 6"/>
              <p:cNvSpPr txBox="1"/>
              <p:nvPr/>
            </p:nvSpPr>
            <p:spPr>
              <a:xfrm>
                <a:off x="5312452" y="4073328"/>
                <a:ext cx="795491" cy="60155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100" dirty="0" smtClean="0">
                    <a:solidFill>
                      <a:srgbClr val="FF0000"/>
                    </a:solidFill>
                  </a:rPr>
                  <a:t>data</a:t>
                </a:r>
              </a:p>
              <a:p>
                <a:pPr algn="ctr"/>
                <a:endParaRPr lang="en-US" sz="11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312452" y="4669946"/>
                <a:ext cx="795491" cy="26161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rgbClr val="FF0000"/>
                    </a:solidFill>
                  </a:rPr>
                  <a:t>next</a:t>
                </a:r>
              </a:p>
            </p:txBody>
          </p:sp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6008507" y="4798933"/>
                <a:ext cx="44746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ash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12"/>
            <p:cNvGrpSpPr/>
            <p:nvPr/>
          </p:nvGrpSpPr>
          <p:grpSpPr>
            <a:xfrm>
              <a:off x="6325636" y="3526947"/>
              <a:ext cx="1143518" cy="858228"/>
              <a:chOff x="5410200" y="381000"/>
              <a:chExt cx="1752600" cy="1315353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dirty="0" smtClean="0"/>
              </a:p>
              <a:p>
                <a:pPr algn="ctr"/>
                <a:r>
                  <a:rPr lang="en-US" sz="1100" dirty="0" smtClean="0"/>
                  <a:t>data</a:t>
                </a:r>
              </a:p>
              <a:p>
                <a:pPr algn="ctr"/>
                <a:endParaRPr lang="en-US" sz="11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/>
                  <a:t>next</a:t>
                </a:r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10" name="Group 18"/>
            <p:cNvGrpSpPr/>
            <p:nvPr/>
          </p:nvGrpSpPr>
          <p:grpSpPr>
            <a:xfrm>
              <a:off x="7469154" y="4123565"/>
              <a:ext cx="1143518" cy="858228"/>
              <a:chOff x="5410200" y="381000"/>
              <a:chExt cx="1752600" cy="1315353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smtClean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1100" smtClean="0">
                    <a:solidFill>
                      <a:srgbClr val="000000"/>
                    </a:solidFill>
                  </a:rPr>
                  <a:t>data</a:t>
                </a:r>
              </a:p>
              <a:p>
                <a:pPr algn="ctr"/>
                <a:endParaRPr lang="en-US" sz="11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>
                    <a:solidFill>
                      <a:srgbClr val="000000"/>
                    </a:solidFill>
                  </a:rPr>
                  <a:t>next</a:t>
                </a:r>
              </a:p>
            </p:txBody>
          </p:sp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" name="Flowchart: Summing Junction 10"/>
            <p:cNvSpPr/>
            <p:nvPr/>
          </p:nvSpPr>
          <p:spPr>
            <a:xfrm>
              <a:off x="8612676" y="4719261"/>
              <a:ext cx="248591" cy="248591"/>
            </a:xfrm>
            <a:prstGeom prst="flowChartSummingJunction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grpSp>
          <p:nvGrpSpPr>
            <p:cNvPr id="12" name="Group 32"/>
            <p:cNvGrpSpPr/>
            <p:nvPr/>
          </p:nvGrpSpPr>
          <p:grpSpPr>
            <a:xfrm>
              <a:off x="4038600" y="2930325"/>
              <a:ext cx="2286000" cy="651075"/>
              <a:chOff x="4168933" y="4073325"/>
              <a:chExt cx="2286000" cy="65107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168933" y="4073325"/>
                <a:ext cx="795491" cy="26160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list</a:t>
                </a:r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4864988" y="4202311"/>
                <a:ext cx="447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ash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  <p:sp>
            <p:nvSpPr>
              <p:cNvPr id="28" name="Line 13"/>
              <p:cNvSpPr>
                <a:spLocks noChangeShapeType="1"/>
              </p:cNvSpPr>
              <p:nvPr/>
            </p:nvSpPr>
            <p:spPr bwMode="auto">
              <a:xfrm>
                <a:off x="4854733" y="4191000"/>
                <a:ext cx="1600200" cy="5334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Xoá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llDeleteTail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(LLIST l) {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PELEM p;</a:t>
            </a:r>
          </a:p>
          <a:p>
            <a:pPr marL="0" indent="4635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(l==NULL)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NULL;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(l-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next==NULL)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91440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free(l);</a:t>
            </a:r>
          </a:p>
          <a:p>
            <a:pPr marL="0" indent="91440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NULL;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4635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 (p=l; p-&gt;next-&gt;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next!=NULL;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= p-&gt;next) 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free(p-&gt;next);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p-&gt;next = NULL;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l;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pSp>
        <p:nvGrpSpPr>
          <p:cNvPr id="6" name="Group 28"/>
          <p:cNvGrpSpPr/>
          <p:nvPr/>
        </p:nvGrpSpPr>
        <p:grpSpPr>
          <a:xfrm>
            <a:off x="4016533" y="2825332"/>
            <a:ext cx="4822667" cy="2051468"/>
            <a:chOff x="4168933" y="4073325"/>
            <a:chExt cx="4822667" cy="2051468"/>
          </a:xfrm>
        </p:grpSpPr>
        <p:grpSp>
          <p:nvGrpSpPr>
            <p:cNvPr id="7" name="Group 31"/>
            <p:cNvGrpSpPr/>
            <p:nvPr/>
          </p:nvGrpSpPr>
          <p:grpSpPr>
            <a:xfrm>
              <a:off x="5312452" y="4073328"/>
              <a:ext cx="1143519" cy="858228"/>
              <a:chOff x="5312452" y="4073328"/>
              <a:chExt cx="1143519" cy="858228"/>
            </a:xfrm>
          </p:grpSpPr>
          <p:sp>
            <p:nvSpPr>
              <p:cNvPr id="51" name="TextBox 6"/>
              <p:cNvSpPr txBox="1"/>
              <p:nvPr/>
            </p:nvSpPr>
            <p:spPr>
              <a:xfrm>
                <a:off x="5312452" y="4073328"/>
                <a:ext cx="795491" cy="60155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dirty="0" smtClean="0"/>
              </a:p>
              <a:p>
                <a:pPr algn="ctr"/>
                <a:r>
                  <a:rPr lang="en-US" sz="1100" dirty="0" smtClean="0"/>
                  <a:t>data</a:t>
                </a:r>
              </a:p>
              <a:p>
                <a:pPr algn="ctr"/>
                <a:endParaRPr lang="en-US" sz="11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312452" y="4669946"/>
                <a:ext cx="795491" cy="2616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next</a:t>
                </a:r>
              </a:p>
            </p:txBody>
          </p:sp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6008507" y="4798933"/>
                <a:ext cx="447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6455969" y="4669947"/>
              <a:ext cx="1143518" cy="858228"/>
              <a:chOff x="5410200" y="381000"/>
              <a:chExt cx="1752600" cy="1315353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dirty="0" smtClean="0"/>
              </a:p>
              <a:p>
                <a:pPr algn="ctr"/>
                <a:r>
                  <a:rPr lang="en-US" sz="1100" dirty="0" smtClean="0"/>
                  <a:t>data</a:t>
                </a:r>
              </a:p>
              <a:p>
                <a:pPr algn="ctr"/>
                <a:endParaRPr lang="en-US" sz="11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/>
                  <a:t>next</a:t>
                </a:r>
              </a:p>
            </p:txBody>
          </p:sp>
          <p:sp>
            <p:nvSpPr>
              <p:cNvPr id="50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ash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9" name="Group 18"/>
            <p:cNvGrpSpPr/>
            <p:nvPr/>
          </p:nvGrpSpPr>
          <p:grpSpPr>
            <a:xfrm>
              <a:off x="7599487" y="5266565"/>
              <a:ext cx="1143518" cy="858228"/>
              <a:chOff x="5410200" y="381000"/>
              <a:chExt cx="1752600" cy="1315353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100" smtClean="0">
                    <a:solidFill>
                      <a:srgbClr val="FF0000"/>
                    </a:solidFill>
                  </a:rPr>
                  <a:t>data</a:t>
                </a:r>
              </a:p>
              <a:p>
                <a:pPr algn="ctr"/>
                <a:endParaRPr lang="en-US" sz="110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>
                    <a:solidFill>
                      <a:srgbClr val="FF0000"/>
                    </a:solidFill>
                  </a:rPr>
                  <a:t>next</a:t>
                </a:r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ash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3" name="Flowchart: Summing Junction 32"/>
            <p:cNvSpPr/>
            <p:nvPr/>
          </p:nvSpPr>
          <p:spPr>
            <a:xfrm>
              <a:off x="8743009" y="5862261"/>
              <a:ext cx="248591" cy="248591"/>
            </a:xfrm>
            <a:prstGeom prst="flowChartSummingJunction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grpSp>
          <p:nvGrpSpPr>
            <p:cNvPr id="10" name="Group 32"/>
            <p:cNvGrpSpPr/>
            <p:nvPr/>
          </p:nvGrpSpPr>
          <p:grpSpPr>
            <a:xfrm>
              <a:off x="4168933" y="4073325"/>
              <a:ext cx="1143519" cy="261609"/>
              <a:chOff x="4168933" y="4073325"/>
              <a:chExt cx="1143519" cy="261609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4168933" y="4073325"/>
                <a:ext cx="795491" cy="26160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list</a:t>
                </a:r>
              </a:p>
            </p:txBody>
          </p:sp>
          <p:sp>
            <p:nvSpPr>
              <p:cNvPr id="44" name="Line 13"/>
              <p:cNvSpPr>
                <a:spLocks noChangeShapeType="1"/>
              </p:cNvSpPr>
              <p:nvPr/>
            </p:nvSpPr>
            <p:spPr bwMode="auto">
              <a:xfrm>
                <a:off x="4864988" y="4202311"/>
                <a:ext cx="447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>
              <a:off x="7156862" y="5398324"/>
              <a:ext cx="1581026" cy="57905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 sz="110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Xoá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llDeleteAfter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(LLIST l, PELEM a) {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PELEM p;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((a==NULL)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(a-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next==NULL))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l;</a:t>
            </a:r>
          </a:p>
          <a:p>
            <a:pPr marL="0" indent="4635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= a-&gt;next;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a-&gt;next = p-&gt;next;</a:t>
            </a:r>
          </a:p>
          <a:p>
            <a:pPr marL="0" indent="4635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free(p);</a:t>
            </a:r>
          </a:p>
          <a:p>
            <a:pPr marL="0" indent="4635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l;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114800" y="3167390"/>
            <a:ext cx="4822667" cy="2700010"/>
            <a:chOff x="4114800" y="3167390"/>
            <a:chExt cx="4822667" cy="2700010"/>
          </a:xfrm>
        </p:grpSpPr>
        <p:grpSp>
          <p:nvGrpSpPr>
            <p:cNvPr id="30" name="Group 31"/>
            <p:cNvGrpSpPr/>
            <p:nvPr/>
          </p:nvGrpSpPr>
          <p:grpSpPr>
            <a:xfrm>
              <a:off x="5258319" y="3815935"/>
              <a:ext cx="1143519" cy="858228"/>
              <a:chOff x="5312452" y="4073328"/>
              <a:chExt cx="1143519" cy="858228"/>
            </a:xfrm>
          </p:grpSpPr>
          <p:sp>
            <p:nvSpPr>
              <p:cNvPr id="51" name="TextBox 6"/>
              <p:cNvSpPr txBox="1"/>
              <p:nvPr/>
            </p:nvSpPr>
            <p:spPr>
              <a:xfrm>
                <a:off x="5312452" y="4073328"/>
                <a:ext cx="795491" cy="60155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dirty="0" smtClean="0"/>
              </a:p>
              <a:p>
                <a:pPr algn="ctr"/>
                <a:r>
                  <a:rPr lang="en-US" sz="1100" dirty="0" smtClean="0"/>
                  <a:t>data</a:t>
                </a:r>
              </a:p>
              <a:p>
                <a:pPr algn="ctr"/>
                <a:endParaRPr lang="en-US" sz="11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312452" y="4669946"/>
                <a:ext cx="795491" cy="2616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next</a:t>
                </a:r>
              </a:p>
            </p:txBody>
          </p:sp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6008507" y="4798933"/>
                <a:ext cx="447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ash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31" name="Group 12"/>
            <p:cNvGrpSpPr/>
            <p:nvPr/>
          </p:nvGrpSpPr>
          <p:grpSpPr>
            <a:xfrm>
              <a:off x="6401836" y="4412554"/>
              <a:ext cx="1143518" cy="858228"/>
              <a:chOff x="5410200" y="381000"/>
              <a:chExt cx="1752600" cy="1315353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dirty="0" smtClean="0"/>
              </a:p>
              <a:p>
                <a:pPr algn="ctr"/>
                <a:r>
                  <a:rPr lang="en-US" sz="1100" dirty="0" smtClean="0"/>
                  <a:t>data</a:t>
                </a:r>
              </a:p>
              <a:p>
                <a:pPr algn="ctr"/>
                <a:endParaRPr lang="en-US" sz="11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/>
                  <a:t>next</a:t>
                </a:r>
              </a:p>
            </p:txBody>
          </p:sp>
          <p:sp>
            <p:nvSpPr>
              <p:cNvPr id="50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ash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32" name="Group 18"/>
            <p:cNvGrpSpPr/>
            <p:nvPr/>
          </p:nvGrpSpPr>
          <p:grpSpPr>
            <a:xfrm>
              <a:off x="7545354" y="5009172"/>
              <a:ext cx="1143518" cy="858228"/>
              <a:chOff x="5410200" y="381000"/>
              <a:chExt cx="1752600" cy="1315353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smtClean="0">
                  <a:solidFill>
                    <a:srgbClr val="000000"/>
                  </a:solidFill>
                </a:endParaRPr>
              </a:p>
              <a:p>
                <a:pPr algn="ctr"/>
                <a:r>
                  <a:rPr lang="en-US" sz="1100" smtClean="0">
                    <a:solidFill>
                      <a:srgbClr val="000000"/>
                    </a:solidFill>
                  </a:rPr>
                  <a:t>data</a:t>
                </a:r>
              </a:p>
              <a:p>
                <a:pPr algn="ctr"/>
                <a:endParaRPr lang="en-US" sz="110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>
                    <a:solidFill>
                      <a:srgbClr val="000000"/>
                    </a:solidFill>
                  </a:rPr>
                  <a:t>next</a:t>
                </a:r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3" name="Flowchart: Summing Junction 32"/>
            <p:cNvSpPr/>
            <p:nvPr/>
          </p:nvSpPr>
          <p:spPr>
            <a:xfrm>
              <a:off x="8688876" y="5604868"/>
              <a:ext cx="248591" cy="248591"/>
            </a:xfrm>
            <a:prstGeom prst="flowChartSummingJunction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grpSp>
          <p:nvGrpSpPr>
            <p:cNvPr id="34" name="Group 32"/>
            <p:cNvGrpSpPr/>
            <p:nvPr/>
          </p:nvGrpSpPr>
          <p:grpSpPr>
            <a:xfrm>
              <a:off x="4114800" y="3815932"/>
              <a:ext cx="1143519" cy="261609"/>
              <a:chOff x="4168933" y="4073325"/>
              <a:chExt cx="1143519" cy="261609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4168933" y="4073325"/>
                <a:ext cx="795491" cy="26160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list</a:t>
                </a:r>
              </a:p>
            </p:txBody>
          </p:sp>
          <p:sp>
            <p:nvSpPr>
              <p:cNvPr id="44" name="Line 13"/>
              <p:cNvSpPr>
                <a:spLocks noChangeShapeType="1"/>
              </p:cNvSpPr>
              <p:nvPr/>
            </p:nvSpPr>
            <p:spPr bwMode="auto">
              <a:xfrm>
                <a:off x="4864988" y="4202311"/>
                <a:ext cx="447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35" name="Group 33"/>
            <p:cNvGrpSpPr/>
            <p:nvPr/>
          </p:nvGrpSpPr>
          <p:grpSpPr>
            <a:xfrm>
              <a:off x="4648200" y="3167390"/>
              <a:ext cx="795491" cy="642610"/>
              <a:chOff x="4648200" y="3472190"/>
              <a:chExt cx="795491" cy="64261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4648200" y="3472190"/>
                <a:ext cx="795491" cy="261610"/>
              </a:xfrm>
              <a:prstGeom prst="rect">
                <a:avLst/>
              </a:prstGeom>
              <a:noFill/>
              <a:ln w="28575">
                <a:solidFill>
                  <a:srgbClr val="0036A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rgbClr val="0036A2"/>
                    </a:solidFill>
                  </a:rPr>
                  <a:t>a</a:t>
                </a:r>
              </a:p>
            </p:txBody>
          </p:sp>
          <p:sp>
            <p:nvSpPr>
              <p:cNvPr id="42" name="Line 13"/>
              <p:cNvSpPr>
                <a:spLocks noChangeShapeType="1"/>
              </p:cNvSpPr>
              <p:nvPr/>
            </p:nvSpPr>
            <p:spPr bwMode="auto">
              <a:xfrm>
                <a:off x="5333999" y="3581400"/>
                <a:ext cx="76199" cy="533400"/>
              </a:xfrm>
              <a:prstGeom prst="line">
                <a:avLst/>
              </a:prstGeom>
              <a:noFill/>
              <a:ln w="38100">
                <a:solidFill>
                  <a:srgbClr val="0036A2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0036A2"/>
                  </a:solidFill>
                </a:endParaRPr>
              </a:p>
            </p:txBody>
          </p:sp>
        </p:grp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>
              <a:off x="5943600" y="4537275"/>
              <a:ext cx="1581026" cy="57905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vi-VN" sz="110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Duyệt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231775"/>
            <a:r>
              <a:rPr lang="en-US" sz="2000" dirty="0" err="1" smtClean="0"/>
              <a:t>Tìm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DSLK</a:t>
            </a:r>
          </a:p>
          <a:p>
            <a:pPr marL="0" indent="4635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PELEM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llSeek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9144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&gt;0 &amp;&amp; l;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--)</a:t>
            </a:r>
          </a:p>
          <a:p>
            <a:pPr marL="0" indent="13779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 = l-&gt;next;</a:t>
            </a:r>
          </a:p>
          <a:p>
            <a:pPr marL="0" indent="9144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return (PELEM)l;</a:t>
            </a:r>
          </a:p>
          <a:p>
            <a:pPr marL="0" indent="4635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231775"/>
            <a:r>
              <a:rPr lang="en-US" sz="2000" dirty="0" err="1" smtClean="0"/>
              <a:t>Gọi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mỗi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DSLK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void (*LLCALLBACK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)(int, void*);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l,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LLCALLBACK func, void* user)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9144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(; l; l=l-&gt;next)</a:t>
            </a:r>
          </a:p>
          <a:p>
            <a:pPr marL="0" indent="137795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(l-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&gt;data, user);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1800" dirty="0" smtClean="0"/>
          </a:p>
          <a:p>
            <a:pPr marL="0" indent="0">
              <a:buNone/>
            </a:pP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marL="0" indent="231775"/>
            <a:r>
              <a:rPr lang="en-US" sz="2000" dirty="0" err="1" smtClean="0"/>
              <a:t>Đếm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endParaRPr lang="en-US" sz="2000" dirty="0" smtClean="0"/>
          </a:p>
          <a:p>
            <a:pPr marL="0" indent="46355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l) {</a:t>
            </a:r>
          </a:p>
          <a:p>
            <a:pPr marL="0" indent="91440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marL="0" indent="9144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(c=0; l;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c++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13779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 = l-&gt;next;</a:t>
            </a:r>
          </a:p>
          <a:p>
            <a:pPr marL="0" indent="9144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return c;</a:t>
            </a:r>
          </a:p>
          <a:p>
            <a:pPr marL="0" indent="4635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231775"/>
            <a:r>
              <a:rPr lang="en-US" sz="2000" dirty="0" err="1" smtClean="0"/>
              <a:t>Xoá</a:t>
            </a:r>
            <a:r>
              <a:rPr lang="en-US" sz="2000" dirty="0" smtClean="0"/>
              <a:t> </a:t>
            </a:r>
            <a:r>
              <a:rPr lang="en-US" sz="2000" dirty="0" err="1" smtClean="0"/>
              <a:t>tất</a:t>
            </a:r>
            <a:r>
              <a:rPr lang="en-US" sz="2000" dirty="0" smtClean="0"/>
              <a:t> </a:t>
            </a:r>
            <a:r>
              <a:rPr lang="en-US" sz="2000" dirty="0" err="1" smtClean="0"/>
              <a:t>cả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4635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llDeleteAll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l) {</a:t>
            </a:r>
          </a:p>
          <a:p>
            <a:pPr marL="0" indent="9144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PELEM p;</a:t>
            </a:r>
          </a:p>
          <a:p>
            <a:pPr marL="0" indent="9144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(; l; l=p) {</a:t>
            </a:r>
          </a:p>
          <a:p>
            <a:pPr marL="0" indent="13779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 = l-&gt;next;	free(l);  }</a:t>
            </a:r>
          </a:p>
          <a:p>
            <a:pPr marL="0" indent="9144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return NULL;</a:t>
            </a:r>
          </a:p>
          <a:p>
            <a:pPr marL="0" indent="46355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1800" dirty="0" smtClean="0"/>
          </a:p>
          <a:p>
            <a:pPr marL="0" indent="0">
              <a:buNone/>
            </a:pPr>
            <a:endParaRPr lang="vi-V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49352" y="1219200"/>
            <a:ext cx="4498848" cy="493776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llist.h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(LLIST l) 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phan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( ",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llLength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(l));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for (; l; l = l-&gt;next)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("%d ", l-&gt;data);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(") \n");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listSum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data,void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user) 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*)user;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+= data;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LLIST l;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PELEM p;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s;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l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llInit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for (i=0; i&lt;5; i++) {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l = llInsertTail(l, i);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l = llInsertHead(l, -i);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printList(l);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p = llSeek(l, 1);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l = llDeleteAfter(l, p);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l = llDeleteHead(l);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l = llDeleteTail(l);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printList(l);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s = 0;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llForEach(l, listSum, (void*)&amp;s);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printf("Tong gia tri: %d\n", s);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l = llDeleteAll(l);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printList(l);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019300" y="3771900"/>
            <a:ext cx="5105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Đặc điểm của </a:t>
            </a:r>
            <a:r>
              <a:rPr lang="en-US" dirty="0" smtClean="0"/>
              <a:t>DSLK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Ưu/nhược điểm so với mảng động:</a:t>
            </a:r>
          </a:p>
          <a:p>
            <a:pPr lvl="1">
              <a:buClr>
                <a:srgbClr val="365168"/>
              </a:buClr>
              <a:buSzPct val="100000"/>
              <a:buFont typeface="Times New Roman" pitchFamily="18" charset="0"/>
              <a:buChar char="+"/>
            </a:pPr>
            <a:r>
              <a:rPr lang="en-US" smtClean="0"/>
              <a:t>Linh hoạt: thêm/bớt phần tử dễ dàng, sắp xếp và thay đổi thứ tự phần tử mà không cần di chuyển trong bộ nhớ</a:t>
            </a:r>
          </a:p>
          <a:p>
            <a:pPr lvl="1">
              <a:buClr>
                <a:srgbClr val="365168"/>
              </a:buClr>
              <a:buSzPct val="100000"/>
              <a:buFont typeface="Times New Roman" pitchFamily="18" charset="0"/>
              <a:buChar char="+"/>
            </a:pPr>
            <a:r>
              <a:rPr lang="en-US" smtClean="0"/>
              <a:t>Không cần cấp phát một vùng nhớ lớn và liên tục</a:t>
            </a:r>
          </a:p>
          <a:p>
            <a:pPr lvl="1">
              <a:buClr>
                <a:srgbClr val="365168"/>
              </a:buClr>
              <a:buSzPct val="100000"/>
              <a:buFont typeface="Times New Roman" pitchFamily="18" charset="0"/>
              <a:buChar char="–"/>
            </a:pPr>
            <a:r>
              <a:rPr lang="en-US" smtClean="0"/>
              <a:t>Cần thêm bộ nhớ phụ cho các biến con trỏ</a:t>
            </a:r>
          </a:p>
          <a:p>
            <a:pPr lvl="1">
              <a:buClr>
                <a:srgbClr val="365168"/>
              </a:buClr>
              <a:buSzPct val="100000"/>
              <a:buFont typeface="Times New Roman" pitchFamily="18" charset="0"/>
              <a:buChar char="–"/>
            </a:pPr>
            <a:r>
              <a:rPr lang="en-US" smtClean="0"/>
              <a:t>Không truy cập tới phần tử bất kỳ thứ i được như mảng, mà phải duyệt từ đầu tới</a:t>
            </a:r>
          </a:p>
          <a:p>
            <a:r>
              <a:rPr lang="en-US" smtClean="0"/>
              <a:t>Ngoài dạng cơ bản, có rất nhiều biến thể của DSLK: DSLK kép, DSLK có thứ tự, hàng đợi, ngăn xếp, DSLK vòng,… và cũng có nhiều cách cài đặt khác nhau tuỳ thuộc vào bài toán cụ thể</a:t>
            </a: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Ngăn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(stack)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791200" cy="4937760"/>
          </a:xfrm>
        </p:spPr>
        <p:txBody>
          <a:bodyPr/>
          <a:lstStyle/>
          <a:p>
            <a:r>
              <a:rPr lang="en-US" sz="2400" dirty="0" err="1" smtClean="0"/>
              <a:t>Ngăn</a:t>
            </a:r>
            <a:r>
              <a:rPr lang="en-US" sz="2400" dirty="0" smtClean="0"/>
              <a:t> </a:t>
            </a:r>
            <a:r>
              <a:rPr lang="en-US" sz="2400" dirty="0" err="1" smtClean="0"/>
              <a:t>xếp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riêng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DSLK,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thao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push: </a:t>
            </a:r>
            <a:r>
              <a:rPr lang="en-US" sz="2000" dirty="0" err="1" smtClean="0"/>
              <a:t>thêm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đầu</a:t>
            </a:r>
            <a:r>
              <a:rPr lang="en-US" sz="2000" dirty="0" smtClean="0"/>
              <a:t> </a:t>
            </a:r>
            <a:r>
              <a:rPr lang="en-US" sz="2000" dirty="0" err="1" smtClean="0"/>
              <a:t>danh</a:t>
            </a:r>
            <a:r>
              <a:rPr lang="en-US" sz="2000" dirty="0" smtClean="0"/>
              <a:t> </a:t>
            </a:r>
            <a:r>
              <a:rPr lang="en-US" sz="2000" dirty="0" err="1" smtClean="0"/>
              <a:t>sách</a:t>
            </a:r>
            <a:endParaRPr lang="en-US" sz="2000" dirty="0" smtClean="0"/>
          </a:p>
          <a:p>
            <a:pPr lvl="1"/>
            <a:r>
              <a:rPr lang="en-US" sz="2000" dirty="0" smtClean="0"/>
              <a:t>pop: </a:t>
            </a:r>
            <a:r>
              <a:rPr lang="en-US" sz="2000" dirty="0" err="1" smtClean="0"/>
              <a:t>lấy</a:t>
            </a:r>
            <a:r>
              <a:rPr lang="en-US" sz="2000" dirty="0" smtClean="0"/>
              <a:t> </a:t>
            </a:r>
            <a:r>
              <a:rPr lang="en-US" sz="2000" dirty="0" err="1" smtClean="0"/>
              <a:t>giá</a:t>
            </a:r>
            <a:r>
              <a:rPr lang="en-US" sz="2000" dirty="0" smtClean="0"/>
              <a:t> </a:t>
            </a:r>
            <a:r>
              <a:rPr lang="en-US" sz="2000" dirty="0" err="1" smtClean="0"/>
              <a:t>trị</a:t>
            </a:r>
            <a:r>
              <a:rPr lang="en-US" sz="2000" dirty="0" smtClean="0"/>
              <a:t> </a:t>
            </a:r>
            <a:r>
              <a:rPr lang="en-US" sz="2000" dirty="0" err="1" smtClean="0"/>
              <a:t>đồng</a:t>
            </a:r>
            <a:r>
              <a:rPr lang="en-US" sz="2000" dirty="0" smtClean="0"/>
              <a:t> </a:t>
            </a:r>
            <a:r>
              <a:rPr lang="en-US" sz="2000" dirty="0" err="1" smtClean="0"/>
              <a:t>thời</a:t>
            </a:r>
            <a:r>
              <a:rPr lang="en-US" sz="2000" dirty="0" smtClean="0"/>
              <a:t> </a:t>
            </a:r>
            <a:r>
              <a:rPr lang="en-US" sz="2000" dirty="0" err="1" smtClean="0"/>
              <a:t>xoá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đầu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danh</a:t>
            </a:r>
            <a:r>
              <a:rPr lang="en-US" sz="2000" dirty="0" smtClean="0"/>
              <a:t> </a:t>
            </a:r>
            <a:r>
              <a:rPr lang="en-US" sz="2000" dirty="0" err="1" smtClean="0"/>
              <a:t>sách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thuộc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loại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danh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sách</a:t>
            </a:r>
            <a:r>
              <a:rPr lang="en-US" sz="2000" dirty="0" smtClean="0">
                <a:sym typeface="Wingdings" pitchFamily="2" charset="2"/>
              </a:rPr>
              <a:t> LIFO (last in, first out)</a:t>
            </a:r>
            <a:endParaRPr lang="en-US" sz="2000" dirty="0" smtClean="0"/>
          </a:p>
          <a:p>
            <a:r>
              <a:rPr lang="en-US" sz="2400" dirty="0" err="1" smtClean="0"/>
              <a:t>Ứng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Tính</a:t>
            </a:r>
            <a:r>
              <a:rPr lang="en-US" sz="2000" dirty="0" smtClean="0"/>
              <a:t> </a:t>
            </a:r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biểu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(</a:t>
            </a:r>
            <a:r>
              <a:rPr lang="en-US" sz="2000" dirty="0" err="1" smtClean="0"/>
              <a:t>ký</a:t>
            </a:r>
            <a:r>
              <a:rPr lang="en-US" sz="2000" dirty="0" smtClean="0"/>
              <a:t> </a:t>
            </a:r>
            <a:r>
              <a:rPr lang="en-US" sz="2000" dirty="0" err="1" smtClean="0"/>
              <a:t>pháp</a:t>
            </a:r>
            <a:r>
              <a:rPr lang="en-US" sz="2000" dirty="0" smtClean="0"/>
              <a:t> </a:t>
            </a:r>
            <a:r>
              <a:rPr lang="en-US" sz="2000" dirty="0" err="1" smtClean="0"/>
              <a:t>Ba</a:t>
            </a:r>
            <a:r>
              <a:rPr lang="en-US" sz="2000" dirty="0" smtClean="0"/>
              <a:t> Lan </a:t>
            </a:r>
            <a:r>
              <a:rPr lang="en-US" sz="2000" dirty="0" err="1" smtClean="0"/>
              <a:t>ngược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việc</a:t>
            </a:r>
            <a:r>
              <a:rPr lang="en-US" sz="2000" dirty="0" smtClean="0"/>
              <a:t> </a:t>
            </a:r>
            <a:r>
              <a:rPr lang="en-US" sz="2000" dirty="0" err="1" smtClean="0"/>
              <a:t>gọi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ngôn</a:t>
            </a:r>
            <a:r>
              <a:rPr lang="en-US" sz="2000" dirty="0" smtClean="0"/>
              <a:t> </a:t>
            </a:r>
            <a:r>
              <a:rPr lang="en-US" sz="2000" dirty="0" err="1" smtClean="0"/>
              <a:t>ngữ</a:t>
            </a:r>
            <a:r>
              <a:rPr lang="en-US" sz="2000" dirty="0" smtClean="0"/>
              <a:t> </a:t>
            </a:r>
            <a:r>
              <a:rPr lang="en-US" sz="2000" dirty="0" err="1" smtClean="0"/>
              <a:t>lập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endParaRPr lang="en-US" sz="2000" dirty="0" smtClean="0"/>
          </a:p>
          <a:p>
            <a:pPr lvl="1"/>
            <a:r>
              <a:rPr lang="en-US" sz="2000" dirty="0" err="1" smtClean="0"/>
              <a:t>Giải</a:t>
            </a:r>
            <a:r>
              <a:rPr lang="en-US" sz="2000" dirty="0" smtClean="0"/>
              <a:t> </a:t>
            </a:r>
            <a:r>
              <a:rPr lang="en-US" sz="2000" dirty="0" err="1" smtClean="0"/>
              <a:t>đệ</a:t>
            </a:r>
            <a:r>
              <a:rPr lang="en-US" sz="2000" dirty="0" smtClean="0"/>
              <a:t> </a:t>
            </a:r>
            <a:r>
              <a:rPr lang="en-US" sz="2000" dirty="0" err="1" smtClean="0"/>
              <a:t>quy</a:t>
            </a:r>
            <a:endParaRPr lang="en-US" sz="2000" dirty="0" smtClean="0"/>
          </a:p>
          <a:p>
            <a:pPr lvl="1"/>
            <a:r>
              <a:rPr lang="en-US" sz="2000" dirty="0" err="1" smtClean="0"/>
              <a:t>Dữ</a:t>
            </a:r>
            <a:r>
              <a:rPr lang="en-US" sz="2000" dirty="0" smtClean="0"/>
              <a:t> </a:t>
            </a:r>
            <a:r>
              <a:rPr lang="en-US" sz="2000" dirty="0" err="1" smtClean="0"/>
              <a:t>liệu</a:t>
            </a:r>
            <a:r>
              <a:rPr lang="en-US" sz="2000" dirty="0" smtClean="0"/>
              <a:t> undo</a:t>
            </a: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9162" y="1676400"/>
            <a:ext cx="39086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đợi</a:t>
            </a:r>
            <a:r>
              <a:rPr lang="en-US" dirty="0" smtClean="0"/>
              <a:t> (queue)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334000" cy="4937760"/>
          </a:xfrm>
        </p:spPr>
        <p:txBody>
          <a:bodyPr/>
          <a:lstStyle/>
          <a:p>
            <a:r>
              <a:rPr lang="en-US" sz="2000" dirty="0" err="1" smtClean="0"/>
              <a:t>Hàng</a:t>
            </a:r>
            <a:r>
              <a:rPr lang="en-US" sz="2000" dirty="0" smtClean="0"/>
              <a:t> </a:t>
            </a:r>
            <a:r>
              <a:rPr lang="en-US" sz="2000" dirty="0" err="1" smtClean="0"/>
              <a:t>đợi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trường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</a:t>
            </a:r>
            <a:r>
              <a:rPr lang="en-US" sz="2000" dirty="0" err="1" smtClean="0"/>
              <a:t>riêng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DSLK, </a:t>
            </a:r>
            <a:r>
              <a:rPr lang="en-US" sz="2000" dirty="0" err="1" smtClean="0"/>
              <a:t>chỉ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hai</a:t>
            </a:r>
            <a:r>
              <a:rPr lang="en-US" sz="2000" dirty="0" smtClean="0"/>
              <a:t> </a:t>
            </a:r>
            <a:r>
              <a:rPr lang="en-US" sz="2000" dirty="0" err="1" smtClean="0"/>
              <a:t>thao</a:t>
            </a:r>
            <a:r>
              <a:rPr lang="en-US" sz="2000" dirty="0" smtClean="0"/>
              <a:t> </a:t>
            </a:r>
            <a:r>
              <a:rPr lang="en-US" sz="2000" dirty="0" err="1" smtClean="0"/>
              <a:t>tác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err="1" smtClean="0"/>
              <a:t>enqueue</a:t>
            </a:r>
            <a:r>
              <a:rPr lang="en-US" sz="1800" dirty="0" smtClean="0"/>
              <a:t>: </a:t>
            </a:r>
            <a:r>
              <a:rPr lang="en-US" sz="1800" dirty="0" err="1" smtClean="0"/>
              <a:t>thêm</a:t>
            </a:r>
            <a:r>
              <a:rPr lang="en-US" sz="1800" dirty="0" smtClean="0"/>
              <a:t> </a:t>
            </a:r>
            <a:r>
              <a:rPr lang="en-US" sz="1800" dirty="0" err="1" smtClean="0"/>
              <a:t>phần</a:t>
            </a:r>
            <a:r>
              <a:rPr lang="en-US" sz="1800" dirty="0" smtClean="0"/>
              <a:t> </a:t>
            </a:r>
            <a:r>
              <a:rPr lang="en-US" sz="1800" dirty="0" err="1" smtClean="0"/>
              <a:t>tử</a:t>
            </a:r>
            <a:r>
              <a:rPr lang="en-US" sz="1800" dirty="0" smtClean="0"/>
              <a:t> </a:t>
            </a:r>
            <a:r>
              <a:rPr lang="en-US" sz="1800" err="1" smtClean="0"/>
              <a:t>vào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cuối</a:t>
            </a:r>
            <a:r>
              <a:rPr lang="en-US" sz="1800" smtClean="0"/>
              <a:t> </a:t>
            </a:r>
            <a:r>
              <a:rPr lang="en-US" sz="1800" dirty="0" err="1" smtClean="0"/>
              <a:t>danh</a:t>
            </a:r>
            <a:r>
              <a:rPr lang="en-US" sz="1800" dirty="0" smtClean="0"/>
              <a:t> </a:t>
            </a:r>
            <a:r>
              <a:rPr lang="en-US" sz="1800" dirty="0" err="1" smtClean="0"/>
              <a:t>sách</a:t>
            </a:r>
            <a:endParaRPr lang="en-US" sz="1800" dirty="0" smtClean="0"/>
          </a:p>
          <a:p>
            <a:pPr lvl="1"/>
            <a:r>
              <a:rPr lang="en-US" sz="1800" dirty="0" err="1" smtClean="0"/>
              <a:t>dequeue</a:t>
            </a:r>
            <a:r>
              <a:rPr lang="en-US" sz="1800" dirty="0" smtClean="0"/>
              <a:t>: </a:t>
            </a:r>
            <a:r>
              <a:rPr lang="en-US" sz="1800" dirty="0" err="1" smtClean="0"/>
              <a:t>lấy</a:t>
            </a:r>
            <a:r>
              <a:rPr lang="en-US" sz="1800" dirty="0" smtClean="0"/>
              <a:t> </a:t>
            </a:r>
            <a:r>
              <a:rPr lang="en-US" sz="1800" dirty="0" err="1" smtClean="0"/>
              <a:t>giá</a:t>
            </a:r>
            <a:r>
              <a:rPr lang="en-US" sz="1800" dirty="0" smtClean="0"/>
              <a:t> </a:t>
            </a:r>
            <a:r>
              <a:rPr lang="en-US" sz="1800" dirty="0" err="1" smtClean="0"/>
              <a:t>trị</a:t>
            </a:r>
            <a:r>
              <a:rPr lang="en-US" sz="1800" dirty="0" smtClean="0"/>
              <a:t> </a:t>
            </a:r>
            <a:r>
              <a:rPr lang="en-US" sz="1800" dirty="0" err="1" smtClean="0"/>
              <a:t>đồng</a:t>
            </a:r>
            <a:r>
              <a:rPr lang="en-US" sz="1800" dirty="0" smtClean="0"/>
              <a:t> </a:t>
            </a:r>
            <a:r>
              <a:rPr lang="en-US" sz="1800" dirty="0" err="1" smtClean="0"/>
              <a:t>thời</a:t>
            </a:r>
            <a:r>
              <a:rPr lang="en-US" sz="1800" dirty="0" smtClean="0"/>
              <a:t> </a:t>
            </a:r>
            <a:r>
              <a:rPr lang="en-US" sz="1800" dirty="0" err="1" smtClean="0"/>
              <a:t>xoá</a:t>
            </a:r>
            <a:r>
              <a:rPr lang="en-US" sz="1800" dirty="0" smtClean="0"/>
              <a:t> </a:t>
            </a:r>
            <a:r>
              <a:rPr lang="en-US" sz="1800" dirty="0" err="1" smtClean="0"/>
              <a:t>phần</a:t>
            </a:r>
            <a:r>
              <a:rPr lang="en-US" sz="1800" dirty="0" smtClean="0"/>
              <a:t> </a:t>
            </a:r>
            <a:r>
              <a:rPr lang="en-US" sz="1800" err="1" smtClean="0"/>
              <a:t>tử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FF0000"/>
                </a:solidFill>
              </a:rPr>
              <a:t>đầu</a:t>
            </a:r>
            <a:r>
              <a:rPr lang="en-US" sz="1800" smtClean="0"/>
              <a:t> </a:t>
            </a:r>
            <a:r>
              <a:rPr lang="en-US" sz="1800" dirty="0" err="1" smtClean="0"/>
              <a:t>danh</a:t>
            </a:r>
            <a:r>
              <a:rPr lang="en-US" sz="1800" dirty="0" smtClean="0"/>
              <a:t> </a:t>
            </a:r>
            <a:r>
              <a:rPr lang="en-US" sz="1800" dirty="0" err="1" smtClean="0"/>
              <a:t>sách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err="1" smtClean="0">
                <a:sym typeface="Wingdings" pitchFamily="2" charset="2"/>
              </a:rPr>
              <a:t>thuộc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loại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danh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sách</a:t>
            </a:r>
            <a:r>
              <a:rPr lang="en-US" sz="1800" dirty="0" smtClean="0">
                <a:sym typeface="Wingdings" pitchFamily="2" charset="2"/>
              </a:rPr>
              <a:t> FIFO (first in, first out)</a:t>
            </a:r>
            <a:endParaRPr lang="en-US" sz="1800" dirty="0" smtClean="0"/>
          </a:p>
          <a:p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lập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hàng</a:t>
            </a:r>
            <a:r>
              <a:rPr lang="en-US" sz="2000" dirty="0" smtClean="0"/>
              <a:t> </a:t>
            </a:r>
            <a:r>
              <a:rPr lang="en-US" sz="2000" dirty="0" err="1" smtClean="0"/>
              <a:t>đợi</a:t>
            </a:r>
            <a:r>
              <a:rPr lang="en-US" sz="2000" dirty="0" smtClean="0"/>
              <a:t>, </a:t>
            </a:r>
            <a:r>
              <a:rPr lang="en-US" sz="2000" dirty="0" err="1" smtClean="0"/>
              <a:t>thường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hai</a:t>
            </a:r>
            <a:r>
              <a:rPr lang="en-US" sz="2000" dirty="0" smtClean="0"/>
              <a:t> con </a:t>
            </a:r>
            <a:r>
              <a:rPr lang="en-US" sz="2000" dirty="0" err="1" smtClean="0"/>
              <a:t>trỏ</a:t>
            </a:r>
            <a:r>
              <a:rPr lang="en-US" sz="2000" dirty="0" smtClean="0"/>
              <a:t>: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tới</a:t>
            </a:r>
            <a:r>
              <a:rPr lang="en-US" sz="2000" dirty="0" smtClean="0"/>
              <a:t> </a:t>
            </a:r>
            <a:r>
              <a:rPr lang="en-US" sz="2000" dirty="0" err="1" smtClean="0"/>
              <a:t>đầu</a:t>
            </a:r>
            <a:r>
              <a:rPr lang="en-US" sz="2000" dirty="0" smtClean="0"/>
              <a:t> </a:t>
            </a:r>
            <a:r>
              <a:rPr lang="en-US" sz="2000" dirty="0" err="1" smtClean="0"/>
              <a:t>danh</a:t>
            </a:r>
            <a:r>
              <a:rPr lang="en-US" sz="2000" dirty="0" smtClean="0"/>
              <a:t> </a:t>
            </a:r>
            <a:r>
              <a:rPr lang="en-US" sz="2000" dirty="0" err="1" smtClean="0"/>
              <a:t>sách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thêm</a:t>
            </a:r>
            <a:r>
              <a:rPr lang="en-US" sz="2000" dirty="0" smtClean="0"/>
              <a:t>,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tới</a:t>
            </a:r>
            <a:r>
              <a:rPr lang="en-US" sz="2000" dirty="0" smtClean="0"/>
              <a:t> </a:t>
            </a:r>
            <a:r>
              <a:rPr lang="en-US" sz="2000" dirty="0" err="1" smtClean="0"/>
              <a:t>cuối</a:t>
            </a:r>
            <a:r>
              <a:rPr lang="en-US" sz="2000" dirty="0" smtClean="0"/>
              <a:t> </a:t>
            </a:r>
            <a:r>
              <a:rPr lang="en-US" sz="2000" dirty="0" err="1" smtClean="0"/>
              <a:t>danh</a:t>
            </a:r>
            <a:r>
              <a:rPr lang="en-US" sz="2000" dirty="0" smtClean="0"/>
              <a:t> </a:t>
            </a:r>
            <a:r>
              <a:rPr lang="en-US" sz="2000" dirty="0" err="1" smtClean="0"/>
              <a:t>sách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lấy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endParaRPr lang="en-US" sz="2000" dirty="0" smtClean="0"/>
          </a:p>
          <a:p>
            <a:r>
              <a:rPr lang="en-US" sz="2000" dirty="0" err="1" smtClean="0"/>
              <a:t>Ứng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err="1" smtClean="0"/>
              <a:t>Truyền</a:t>
            </a:r>
            <a:r>
              <a:rPr lang="en-US" sz="1800" dirty="0" smtClean="0"/>
              <a:t> </a:t>
            </a:r>
            <a:r>
              <a:rPr lang="en-US" sz="1800" dirty="0" err="1" smtClean="0"/>
              <a:t>thông</a:t>
            </a:r>
            <a:r>
              <a:rPr lang="en-US" sz="1800" dirty="0" smtClean="0"/>
              <a:t> tin, </a:t>
            </a:r>
            <a:r>
              <a:rPr lang="en-US" sz="1800" dirty="0" err="1" smtClean="0"/>
              <a:t>dữ</a:t>
            </a:r>
            <a:r>
              <a:rPr lang="en-US" sz="1800" dirty="0" smtClean="0"/>
              <a:t> </a:t>
            </a:r>
            <a:r>
              <a:rPr lang="en-US" sz="1800" dirty="0" err="1" smtClean="0"/>
              <a:t>liệu</a:t>
            </a:r>
            <a:endParaRPr lang="en-US" sz="1800" dirty="0" smtClean="0"/>
          </a:p>
          <a:p>
            <a:pPr lvl="1"/>
            <a:r>
              <a:rPr lang="en-US" sz="1800" dirty="0" err="1" smtClean="0"/>
              <a:t>Bộ</a:t>
            </a:r>
            <a:r>
              <a:rPr lang="en-US" sz="1800" dirty="0" smtClean="0"/>
              <a:t> </a:t>
            </a:r>
            <a:r>
              <a:rPr lang="en-US" sz="1800" dirty="0" err="1" smtClean="0"/>
              <a:t>nhớ</a:t>
            </a:r>
            <a:r>
              <a:rPr lang="en-US" sz="1800" dirty="0" smtClean="0"/>
              <a:t> </a:t>
            </a:r>
            <a:r>
              <a:rPr lang="en-US" sz="1800" dirty="0" err="1" smtClean="0"/>
              <a:t>đệm</a:t>
            </a:r>
            <a:r>
              <a:rPr lang="en-US" sz="1800" dirty="0" smtClean="0"/>
              <a:t> </a:t>
            </a:r>
            <a:r>
              <a:rPr lang="en-US" sz="1800" dirty="0" err="1" smtClean="0"/>
              <a:t>đọc</a:t>
            </a:r>
            <a:r>
              <a:rPr lang="en-US" sz="1800" dirty="0" smtClean="0"/>
              <a:t>/</a:t>
            </a:r>
            <a:r>
              <a:rPr lang="en-US" sz="1800" dirty="0" err="1" smtClean="0"/>
              <a:t>ghi</a:t>
            </a:r>
            <a:r>
              <a:rPr lang="en-US" sz="1800" dirty="0" smtClean="0"/>
              <a:t> </a:t>
            </a:r>
            <a:r>
              <a:rPr lang="en-US" sz="1800" dirty="0" err="1" smtClean="0"/>
              <a:t>dữ</a:t>
            </a:r>
            <a:r>
              <a:rPr lang="en-US" sz="1800" dirty="0" smtClean="0"/>
              <a:t> </a:t>
            </a:r>
            <a:r>
              <a:rPr lang="en-US" sz="1800" dirty="0" err="1" smtClean="0"/>
              <a:t>liệu</a:t>
            </a:r>
            <a:endParaRPr lang="en-US" sz="1800" dirty="0" smtClean="0"/>
          </a:p>
          <a:p>
            <a:pPr lvl="1"/>
            <a:r>
              <a:rPr lang="en-US" sz="1800" dirty="0" err="1" smtClean="0"/>
              <a:t>Cài</a:t>
            </a:r>
            <a:r>
              <a:rPr lang="en-US" sz="1800" dirty="0" smtClean="0"/>
              <a:t> </a:t>
            </a:r>
            <a:r>
              <a:rPr lang="en-US" sz="1800" dirty="0" err="1" smtClean="0"/>
              <a:t>đặt</a:t>
            </a:r>
            <a:r>
              <a:rPr lang="en-US" sz="1800" dirty="0" smtClean="0"/>
              <a:t> </a:t>
            </a:r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dịch</a:t>
            </a:r>
            <a:r>
              <a:rPr lang="en-US" sz="1800" dirty="0" smtClean="0"/>
              <a:t> </a:t>
            </a:r>
            <a:r>
              <a:rPr lang="en-US" sz="1800" dirty="0" err="1" smtClean="0"/>
              <a:t>vụ</a:t>
            </a:r>
            <a:r>
              <a:rPr lang="en-US" sz="1800" dirty="0" smtClean="0"/>
              <a:t> (</a:t>
            </a:r>
            <a:r>
              <a:rPr lang="en-US" sz="1800" dirty="0" err="1" smtClean="0"/>
              <a:t>mô</a:t>
            </a:r>
            <a:r>
              <a:rPr lang="en-US" sz="1800" dirty="0" smtClean="0"/>
              <a:t> </a:t>
            </a:r>
            <a:r>
              <a:rPr lang="en-US" sz="1800" dirty="0" err="1" smtClean="0"/>
              <a:t>hình</a:t>
            </a:r>
            <a:r>
              <a:rPr lang="en-US" sz="1800" dirty="0" smtClean="0"/>
              <a:t> client/server)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86" y="1600200"/>
            <a:ext cx="352421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: </a:t>
            </a:r>
            <a:r>
              <a:rPr lang="en-US" dirty="0" err="1" smtClean="0"/>
              <a:t>mảng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Mảng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C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cố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báo</a:t>
            </a:r>
            <a:endParaRPr lang="en-US" sz="2400" dirty="0" smtClean="0"/>
          </a:p>
          <a:p>
            <a:r>
              <a:rPr lang="en-US" sz="2400" dirty="0" err="1" smtClean="0"/>
              <a:t>Mảng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mảng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thay</a:t>
            </a:r>
            <a:r>
              <a:rPr lang="en-US" sz="2400" dirty="0" smtClean="0"/>
              <a:t> </a:t>
            </a:r>
            <a:r>
              <a:rPr lang="en-US" sz="2400" dirty="0" err="1" smtClean="0"/>
              <a:t>đổi</a:t>
            </a:r>
            <a:r>
              <a:rPr lang="en-US" sz="2400" dirty="0" smtClean="0"/>
              <a:t>: </a:t>
            </a:r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 err="1" smtClean="0"/>
              <a:t>chất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con </a:t>
            </a:r>
            <a:r>
              <a:rPr lang="en-US" sz="2400" dirty="0" err="1" smtClean="0"/>
              <a:t>trỏ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biến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biết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endParaRPr lang="en-US" sz="2400" dirty="0" smtClean="0"/>
          </a:p>
          <a:p>
            <a:pPr marL="573088" lvl="2" indent="-285750"/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n = 5;</a:t>
            </a:r>
          </a:p>
          <a:p>
            <a:pPr marL="573088" lvl="2" indent="0">
              <a:buNone/>
            </a:pP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(n*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toán</a:t>
            </a:r>
            <a:r>
              <a:rPr lang="en-US" sz="2400" dirty="0" smtClean="0"/>
              <a:t> </a:t>
            </a:r>
            <a:r>
              <a:rPr lang="en-US" sz="2400" dirty="0" err="1" smtClean="0"/>
              <a:t>chèn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mảng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:</a:t>
            </a:r>
          </a:p>
          <a:p>
            <a:pPr marL="573088" lvl="2" indent="-285750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pos = 2;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25;</a:t>
            </a:r>
          </a:p>
          <a:p>
            <a:pPr marL="573088" lvl="2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arr1 =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*)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((n+1)*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573088" lvl="2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(arr1,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pos*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573088" lvl="2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(arr1+pos+1,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arr+pos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(n-pos)*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573088" lvl="2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arr1[pos]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3088" lvl="2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free(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573088" lvl="2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arr1;</a:t>
            </a:r>
          </a:p>
          <a:p>
            <a:r>
              <a:rPr lang="en-US" sz="2400" dirty="0" err="1" smtClean="0"/>
              <a:t>Tương</a:t>
            </a:r>
            <a:r>
              <a:rPr lang="en-US" sz="2400" dirty="0" smtClean="0"/>
              <a:t> </a:t>
            </a:r>
            <a:r>
              <a:rPr lang="en-US" sz="2400" dirty="0" err="1" smtClean="0"/>
              <a:t>tự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xoá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endParaRPr lang="vi-V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876800" y="5033010"/>
          <a:ext cx="3962400" cy="1520190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247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5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5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smtClean="0">
                          <a:solidFill>
                            <a:srgbClr val="0036A2"/>
                          </a:solidFill>
                          <a:latin typeface="Arial"/>
                        </a:rPr>
                        <a:t>25</a:t>
                      </a:r>
                      <a:endParaRPr lang="en-US" sz="1600" b="1" i="0" u="none" strike="noStrike">
                        <a:solidFill>
                          <a:srgbClr val="0036A2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5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5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99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903320" y="5368726"/>
            <a:ext cx="3890160" cy="866631"/>
            <a:chOff x="4903320" y="3581401"/>
            <a:chExt cx="3890160" cy="866631"/>
          </a:xfrm>
        </p:grpSpPr>
        <p:sp>
          <p:nvSpPr>
            <p:cNvPr id="10" name="Right Brace 9"/>
            <p:cNvSpPr/>
            <p:nvPr/>
          </p:nvSpPr>
          <p:spPr>
            <a:xfrm rot="5400000">
              <a:off x="5458029" y="3026692"/>
              <a:ext cx="152400" cy="1261817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" name="Right Brace 10"/>
            <p:cNvSpPr/>
            <p:nvPr/>
          </p:nvSpPr>
          <p:spPr>
            <a:xfrm rot="5400000">
              <a:off x="7117638" y="2705101"/>
              <a:ext cx="152400" cy="1905000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5350034" y="4000500"/>
              <a:ext cx="3810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ight Brace 13"/>
            <p:cNvSpPr/>
            <p:nvPr/>
          </p:nvSpPr>
          <p:spPr>
            <a:xfrm rot="5400000" flipH="1">
              <a:off x="5465091" y="3712491"/>
              <a:ext cx="152401" cy="1261817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Right Brace 14"/>
            <p:cNvSpPr/>
            <p:nvPr/>
          </p:nvSpPr>
          <p:spPr>
            <a:xfrm rot="5400000" flipH="1">
              <a:off x="7764780" y="3390900"/>
              <a:ext cx="152399" cy="1905000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239000" y="3810000"/>
              <a:ext cx="533400" cy="381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6348087" y="4242919"/>
              <a:ext cx="409432" cy="79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DSLK </a:t>
            </a:r>
            <a:r>
              <a:rPr lang="en-US" dirty="0" err="1" smtClean="0"/>
              <a:t>kép</a:t>
            </a:r>
            <a:r>
              <a:rPr lang="en-US" dirty="0" smtClean="0"/>
              <a:t> (doubly linked list)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Trong</a:t>
            </a:r>
            <a:r>
              <a:rPr lang="en-US" sz="2400" dirty="0" smtClean="0"/>
              <a:t> DSLK </a:t>
            </a:r>
            <a:r>
              <a:rPr lang="en-US" sz="2400" dirty="0" err="1" smtClean="0"/>
              <a:t>thông</a:t>
            </a:r>
            <a:r>
              <a:rPr lang="en-US" sz="2400" dirty="0" smtClean="0"/>
              <a:t> </a:t>
            </a:r>
            <a:r>
              <a:rPr lang="en-US" sz="2400" dirty="0" err="1" smtClean="0"/>
              <a:t>thường</a:t>
            </a:r>
            <a:r>
              <a:rPr lang="en-US" sz="2400" dirty="0" smtClean="0"/>
              <a:t>, </a:t>
            </a:r>
            <a:r>
              <a:rPr lang="en-US" sz="2400" dirty="0" err="1" smtClean="0"/>
              <a:t>mỗi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con </a:t>
            </a:r>
            <a:r>
              <a:rPr lang="en-US" sz="2400" dirty="0" err="1" smtClean="0"/>
              <a:t>trỏ</a:t>
            </a:r>
            <a:r>
              <a:rPr lang="en-US" sz="2400" dirty="0" smtClean="0"/>
              <a:t> next </a:t>
            </a:r>
            <a:r>
              <a:rPr lang="en-US" sz="2400" dirty="0" err="1" smtClean="0"/>
              <a:t>tới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tiếp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gọi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là</a:t>
            </a:r>
            <a:r>
              <a:rPr lang="en-US" sz="2400" dirty="0" smtClean="0">
                <a:sym typeface="Wingdings" pitchFamily="2" charset="2"/>
              </a:rPr>
              <a:t> DSLK </a:t>
            </a:r>
            <a:r>
              <a:rPr lang="en-US" sz="2400" dirty="0" err="1" smtClean="0">
                <a:sym typeface="Wingdings" pitchFamily="2" charset="2"/>
              </a:rPr>
              <a:t>đơn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chỉ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duyệt</a:t>
            </a:r>
            <a:r>
              <a:rPr lang="en-US" sz="2400" dirty="0" smtClean="0">
                <a:sym typeface="Wingdings" pitchFamily="2" charset="2"/>
              </a:rPr>
              <a:t> DS </a:t>
            </a:r>
            <a:r>
              <a:rPr lang="en-US" sz="2400" dirty="0" err="1" smtClean="0">
                <a:sym typeface="Wingdings" pitchFamily="2" charset="2"/>
              </a:rPr>
              <a:t>được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một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chiều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DSLK </a:t>
            </a:r>
            <a:r>
              <a:rPr lang="en-US" sz="2400" dirty="0" err="1" smtClean="0">
                <a:sym typeface="Wingdings" pitchFamily="2" charset="2"/>
              </a:rPr>
              <a:t>kép</a:t>
            </a:r>
            <a:r>
              <a:rPr lang="en-US" sz="2400" dirty="0" smtClean="0">
                <a:sym typeface="Wingdings" pitchFamily="2" charset="2"/>
              </a:rPr>
              <a:t>: </a:t>
            </a:r>
            <a:r>
              <a:rPr lang="en-US" sz="2400" dirty="0" err="1" smtClean="0">
                <a:sym typeface="Wingdings" pitchFamily="2" charset="2"/>
              </a:rPr>
              <a:t>mỗi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phần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tử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có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thêm</a:t>
            </a:r>
            <a:r>
              <a:rPr lang="en-US" sz="2400" dirty="0" smtClean="0">
                <a:sym typeface="Wingdings" pitchFamily="2" charset="2"/>
              </a:rPr>
              <a:t> con </a:t>
            </a:r>
            <a:r>
              <a:rPr lang="en-US" sz="2400" dirty="0" err="1" smtClean="0">
                <a:sym typeface="Wingdings" pitchFamily="2" charset="2"/>
              </a:rPr>
              <a:t>trỏ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prev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tới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phần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tử</a:t>
            </a:r>
            <a:r>
              <a:rPr lang="en-US" sz="2400" dirty="0" smtClean="0">
                <a:sym typeface="Wingdings" pitchFamily="2" charset="2"/>
              </a:rPr>
              <a:t> ở </a:t>
            </a:r>
            <a:r>
              <a:rPr lang="en-US" sz="2400" dirty="0" err="1" smtClean="0">
                <a:sym typeface="Wingdings" pitchFamily="2" charset="2"/>
              </a:rPr>
              <a:t>trước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có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thể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duyệt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được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chiều</a:t>
            </a:r>
            <a:endParaRPr lang="vi-V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371600" y="3347967"/>
            <a:ext cx="6096000" cy="2890909"/>
            <a:chOff x="609600" y="3265025"/>
            <a:chExt cx="7391400" cy="3505226"/>
          </a:xfrm>
        </p:grpSpPr>
        <p:grpSp>
          <p:nvGrpSpPr>
            <p:cNvPr id="7" name="Group 11"/>
            <p:cNvGrpSpPr/>
            <p:nvPr/>
          </p:nvGrpSpPr>
          <p:grpSpPr>
            <a:xfrm>
              <a:off x="1828800" y="3288175"/>
              <a:ext cx="2286000" cy="1649383"/>
              <a:chOff x="4876800" y="-93"/>
              <a:chExt cx="2286000" cy="1649383"/>
            </a:xfrm>
          </p:grpSpPr>
          <p:sp>
            <p:nvSpPr>
              <p:cNvPr id="20" name="TextBox 6"/>
              <p:cNvSpPr txBox="1"/>
              <p:nvPr/>
            </p:nvSpPr>
            <p:spPr>
              <a:xfrm>
                <a:off x="5410201" y="381000"/>
                <a:ext cx="1219200" cy="895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smtClean="0"/>
              </a:p>
              <a:p>
                <a:pPr algn="ctr"/>
                <a:r>
                  <a:rPr lang="en-US" sz="1400" smtClean="0"/>
                  <a:t>data</a:t>
                </a:r>
              </a:p>
              <a:p>
                <a:pPr algn="ctr"/>
                <a:endParaRPr lang="en-US" sz="140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1" y="1276111"/>
                <a:ext cx="1219200" cy="37317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next</a:t>
                </a:r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6477000" y="14478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410201" y="-93"/>
                <a:ext cx="1219200" cy="373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/>
                  <a:t>prev</a:t>
                </a:r>
                <a:endParaRPr lang="en-US" sz="1400" dirty="0" smtClean="0"/>
              </a:p>
            </p:txBody>
          </p:sp>
          <p:sp>
            <p:nvSpPr>
              <p:cNvPr id="28" name="Line 13"/>
              <p:cNvSpPr>
                <a:spLocks noChangeShapeType="1"/>
              </p:cNvSpPr>
              <p:nvPr/>
            </p:nvSpPr>
            <p:spPr bwMode="auto">
              <a:xfrm flipH="1">
                <a:off x="4876800" y="152307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3581400" y="4202668"/>
              <a:ext cx="2286000" cy="1650385"/>
              <a:chOff x="4876800" y="0"/>
              <a:chExt cx="2286000" cy="165038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5410201" y="381000"/>
                <a:ext cx="1219200" cy="895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dirty="0" smtClean="0"/>
              </a:p>
              <a:p>
                <a:pPr algn="ctr"/>
                <a:r>
                  <a:rPr lang="en-US" sz="1400" dirty="0" smtClean="0"/>
                  <a:t>data</a:t>
                </a:r>
              </a:p>
              <a:p>
                <a:pPr algn="ctr"/>
                <a:endParaRPr lang="en-US" sz="1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410201" y="1277206"/>
                <a:ext cx="1219200" cy="37317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next</a:t>
                </a:r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>
                <a:off x="6477000" y="14478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1" y="0"/>
                <a:ext cx="1219200" cy="373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/>
                  <a:t>prev</a:t>
                </a:r>
                <a:endParaRPr lang="en-US" sz="1400" dirty="0" smtClean="0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 flipH="1">
                <a:off x="4876800" y="1524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</p:grpSp>
        <p:grpSp>
          <p:nvGrpSpPr>
            <p:cNvPr id="9" name="Group 18"/>
            <p:cNvGrpSpPr/>
            <p:nvPr/>
          </p:nvGrpSpPr>
          <p:grpSpPr>
            <a:xfrm>
              <a:off x="5334000" y="5117068"/>
              <a:ext cx="2286000" cy="1653183"/>
              <a:chOff x="4876800" y="0"/>
              <a:chExt cx="2286000" cy="1653183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410201" y="381000"/>
                <a:ext cx="1219200" cy="8956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smtClean="0"/>
              </a:p>
              <a:p>
                <a:pPr algn="ctr"/>
                <a:r>
                  <a:rPr lang="en-US" sz="1400" smtClean="0"/>
                  <a:t>data</a:t>
                </a:r>
              </a:p>
              <a:p>
                <a:pPr algn="ctr"/>
                <a:endParaRPr lang="en-US" sz="140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10201" y="1280003"/>
                <a:ext cx="1219200" cy="3731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next</a:t>
                </a: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6477000" y="14478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410201" y="0"/>
                <a:ext cx="1219200" cy="37317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 smtClean="0"/>
                  <a:t>prev</a:t>
                </a:r>
                <a:endParaRPr lang="en-US" sz="1400" dirty="0" smtClean="0"/>
              </a:p>
            </p:txBody>
          </p:sp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 flipH="1">
                <a:off x="4876800" y="1524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</p:grpSp>
        <p:sp>
          <p:nvSpPr>
            <p:cNvPr id="10" name="Flowchart: Summing Junction 9"/>
            <p:cNvSpPr/>
            <p:nvPr/>
          </p:nvSpPr>
          <p:spPr>
            <a:xfrm>
              <a:off x="7620000" y="6365764"/>
              <a:ext cx="381000" cy="381000"/>
            </a:xfrm>
            <a:prstGeom prst="flowChartSummingJunction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1" name="Group 33"/>
            <p:cNvGrpSpPr/>
            <p:nvPr/>
          </p:nvGrpSpPr>
          <p:grpSpPr>
            <a:xfrm>
              <a:off x="609600" y="3745468"/>
              <a:ext cx="1752600" cy="373179"/>
              <a:chOff x="990600" y="3124200"/>
              <a:chExt cx="1752600" cy="373179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90600" y="3124200"/>
                <a:ext cx="1219201" cy="37317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list</a:t>
                </a: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2057400" y="32766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</p:grpSp>
        <p:sp>
          <p:nvSpPr>
            <p:cNvPr id="29" name="Flowchart: Summing Junction 28"/>
            <p:cNvSpPr/>
            <p:nvPr/>
          </p:nvSpPr>
          <p:spPr>
            <a:xfrm>
              <a:off x="1447800" y="3265025"/>
              <a:ext cx="381000" cy="381000"/>
            </a:xfrm>
            <a:prstGeom prst="flowChartSummingJunction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Khai</a:t>
            </a:r>
            <a:r>
              <a:rPr lang="en-US" sz="2000" dirty="0" smtClean="0"/>
              <a:t> </a:t>
            </a:r>
            <a:r>
              <a:rPr lang="en-US" sz="2000" dirty="0" err="1" smtClean="0"/>
              <a:t>báo</a:t>
            </a:r>
            <a:r>
              <a:rPr lang="en-US" sz="2000" dirty="0" smtClean="0"/>
              <a:t> DSLK </a:t>
            </a:r>
            <a:r>
              <a:rPr lang="en-US" sz="2000" dirty="0" err="1" smtClean="0"/>
              <a:t>kép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: </a:t>
            </a:r>
            <a:r>
              <a:rPr lang="en-US" sz="2000" dirty="0" err="1" smtClean="0"/>
              <a:t>thêm</a:t>
            </a:r>
            <a:r>
              <a:rPr lang="en-US" sz="2000" dirty="0" smtClean="0"/>
              <a:t>/</a:t>
            </a:r>
            <a:r>
              <a:rPr lang="en-US" sz="2000" dirty="0" err="1" smtClean="0"/>
              <a:t>xoá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đầu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Pop(), Push()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ngăn</a:t>
            </a:r>
            <a:r>
              <a:rPr lang="en-US" sz="2000" dirty="0" smtClean="0"/>
              <a:t> </a:t>
            </a:r>
            <a:r>
              <a:rPr lang="en-US" sz="2000" dirty="0" err="1" smtClean="0"/>
              <a:t>xếp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Enqueue</a:t>
            </a:r>
            <a:r>
              <a:rPr lang="en-US" sz="2000" dirty="0" smtClean="0"/>
              <a:t>(), </a:t>
            </a:r>
            <a:r>
              <a:rPr lang="en-US" sz="2000" dirty="0" err="1" smtClean="0"/>
              <a:t>Dequeue</a:t>
            </a:r>
            <a:r>
              <a:rPr lang="en-US" sz="2000" dirty="0" smtClean="0"/>
              <a:t>()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hàng</a:t>
            </a:r>
            <a:r>
              <a:rPr lang="en-US" sz="2000" dirty="0" smtClean="0"/>
              <a:t> </a:t>
            </a:r>
            <a:r>
              <a:rPr lang="en-US" sz="2000" dirty="0" err="1" smtClean="0"/>
              <a:t>đợi</a:t>
            </a:r>
            <a:r>
              <a:rPr lang="en-US" sz="2000" dirty="0" smtClean="0"/>
              <a:t> </a:t>
            </a:r>
            <a:r>
              <a:rPr lang="en-US" sz="2000" dirty="0" err="1" smtClean="0"/>
              <a:t>dựa</a:t>
            </a:r>
            <a:r>
              <a:rPr lang="en-US" sz="2000" dirty="0" smtClean="0"/>
              <a:t> </a:t>
            </a:r>
            <a:r>
              <a:rPr lang="en-US" sz="2000" dirty="0" err="1" smtClean="0"/>
              <a:t>trên</a:t>
            </a:r>
            <a:r>
              <a:rPr lang="en-US" sz="2000" dirty="0" smtClean="0"/>
              <a:t> DSLK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nhận</a:t>
            </a:r>
            <a:r>
              <a:rPr lang="en-US" sz="2000" dirty="0" smtClean="0"/>
              <a:t> </a:t>
            </a:r>
            <a:r>
              <a:rPr lang="en-US" sz="2000" dirty="0" err="1" smtClean="0"/>
              <a:t>xét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hiệu</a:t>
            </a:r>
            <a:r>
              <a:rPr lang="en-US" sz="2000" dirty="0" smtClean="0"/>
              <a:t> </a:t>
            </a:r>
            <a:r>
              <a:rPr lang="en-US" sz="2000" dirty="0" err="1" smtClean="0"/>
              <a:t>quả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Tính</a:t>
            </a:r>
            <a:r>
              <a:rPr lang="en-US" sz="2000" dirty="0" smtClean="0"/>
              <a:t> </a:t>
            </a:r>
            <a:r>
              <a:rPr lang="en-US" sz="2000" dirty="0" err="1" smtClean="0"/>
              <a:t>giá</a:t>
            </a:r>
            <a:r>
              <a:rPr lang="en-US" sz="2000" dirty="0" smtClean="0"/>
              <a:t> </a:t>
            </a:r>
            <a:r>
              <a:rPr lang="en-US" sz="2000" dirty="0" err="1" smtClean="0"/>
              <a:t>trị</a:t>
            </a:r>
            <a:r>
              <a:rPr lang="en-US" sz="2000" dirty="0" smtClean="0"/>
              <a:t> </a:t>
            </a:r>
            <a:r>
              <a:rPr lang="en-US" sz="2000" dirty="0" err="1" smtClean="0"/>
              <a:t>trung</a:t>
            </a:r>
            <a:r>
              <a:rPr lang="en-US" sz="2000" dirty="0" smtClean="0"/>
              <a:t> </a:t>
            </a:r>
            <a:r>
              <a:rPr lang="en-US" sz="2000" dirty="0" err="1" smtClean="0"/>
              <a:t>bình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giá</a:t>
            </a:r>
            <a:r>
              <a:rPr lang="en-US" sz="2000" dirty="0" smtClean="0"/>
              <a:t> </a:t>
            </a:r>
            <a:r>
              <a:rPr lang="en-US" sz="2000" dirty="0" err="1" smtClean="0"/>
              <a:t>trị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DSLK </a:t>
            </a:r>
            <a:r>
              <a:rPr lang="en-US" sz="2000" dirty="0" err="1" smtClean="0"/>
              <a:t>bằng</a:t>
            </a:r>
            <a:r>
              <a:rPr lang="en-US" sz="2000" dirty="0" smtClean="0"/>
              <a:t> </a:t>
            </a:r>
            <a:r>
              <a:rPr lang="en-US" sz="2000" dirty="0" err="1" smtClean="0"/>
              <a:t>hai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: </a:t>
            </a:r>
            <a:r>
              <a:rPr lang="en-US" sz="2000" dirty="0" err="1" smtClean="0"/>
              <a:t>duyệt</a:t>
            </a:r>
            <a:r>
              <a:rPr lang="en-US" sz="2000" dirty="0" smtClean="0"/>
              <a:t> </a:t>
            </a:r>
            <a:r>
              <a:rPr lang="en-US" sz="2000" dirty="0" err="1" smtClean="0"/>
              <a:t>danh</a:t>
            </a:r>
            <a:r>
              <a:rPr lang="en-US" sz="2000" dirty="0" smtClean="0"/>
              <a:t> </a:t>
            </a:r>
            <a:r>
              <a:rPr lang="en-US" sz="2000" dirty="0" err="1" smtClean="0"/>
              <a:t>sách</a:t>
            </a:r>
            <a:r>
              <a:rPr lang="en-US" sz="2000" dirty="0" smtClean="0"/>
              <a:t>,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llForEach</a:t>
            </a:r>
            <a:r>
              <a:rPr lang="en-US" sz="2000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llConvert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* </a:t>
            </a:r>
            <a:r>
              <a:rPr lang="en-US" sz="2000" dirty="0" err="1" smtClean="0"/>
              <a:t>arr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count) </a:t>
            </a:r>
            <a:r>
              <a:rPr lang="en-US" sz="2000" dirty="0" err="1" smtClean="0"/>
              <a:t>chuyển</a:t>
            </a:r>
            <a:r>
              <a:rPr lang="en-US" sz="2000" dirty="0" smtClean="0"/>
              <a:t> </a:t>
            </a:r>
            <a:r>
              <a:rPr lang="en-US" sz="2000" dirty="0" err="1" smtClean="0"/>
              <a:t>dữ</a:t>
            </a:r>
            <a:r>
              <a:rPr lang="en-US" sz="2000" dirty="0" smtClean="0"/>
              <a:t> </a:t>
            </a:r>
            <a:r>
              <a:rPr lang="en-US" sz="2000" dirty="0" err="1" smtClean="0"/>
              <a:t>liệu</a:t>
            </a:r>
            <a:r>
              <a:rPr lang="en-US" sz="2000" dirty="0" smtClean="0"/>
              <a:t> </a:t>
            </a:r>
            <a:r>
              <a:rPr lang="en-US" sz="2000" dirty="0" err="1" smtClean="0"/>
              <a:t>từ</a:t>
            </a:r>
            <a:r>
              <a:rPr lang="en-US" sz="2000" dirty="0" smtClean="0"/>
              <a:t> </a:t>
            </a:r>
            <a:r>
              <a:rPr lang="en-US" sz="2000" dirty="0" err="1" smtClean="0"/>
              <a:t>mảng</a:t>
            </a:r>
            <a:r>
              <a:rPr lang="en-US" sz="2000" dirty="0" smtClean="0"/>
              <a:t> sang DSLK,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viết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llReverse</a:t>
            </a:r>
            <a:r>
              <a:rPr lang="en-US" sz="2000" dirty="0" smtClean="0"/>
              <a:t>(LLIST l) </a:t>
            </a:r>
            <a:r>
              <a:rPr lang="en-US" sz="2000" dirty="0" err="1" smtClean="0"/>
              <a:t>đảo</a:t>
            </a:r>
            <a:r>
              <a:rPr lang="en-US" sz="2000" dirty="0" smtClean="0"/>
              <a:t> </a:t>
            </a:r>
            <a:r>
              <a:rPr lang="en-US" sz="2000" dirty="0" err="1" smtClean="0"/>
              <a:t>ngược</a:t>
            </a:r>
            <a:r>
              <a:rPr lang="en-US" sz="2000" dirty="0" smtClean="0"/>
              <a:t> 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tự</a:t>
            </a:r>
            <a:r>
              <a:rPr lang="en-US" sz="2000" dirty="0" smtClean="0"/>
              <a:t> DSLK,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cấp</a:t>
            </a:r>
            <a:r>
              <a:rPr lang="en-US" sz="2000" dirty="0" smtClean="0"/>
              <a:t> </a:t>
            </a:r>
            <a:r>
              <a:rPr lang="en-US" sz="2000" dirty="0" err="1" smtClean="0"/>
              <a:t>phát</a:t>
            </a:r>
            <a:r>
              <a:rPr lang="en-US" sz="2000" dirty="0" smtClean="0"/>
              <a:t> </a:t>
            </a:r>
            <a:r>
              <a:rPr lang="en-US" sz="2000" dirty="0" err="1" smtClean="0"/>
              <a:t>thêm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mới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Như</a:t>
            </a:r>
            <a:r>
              <a:rPr lang="en-US" sz="2000" dirty="0" smtClean="0"/>
              <a:t> </a:t>
            </a:r>
            <a:r>
              <a:rPr lang="en-US" sz="2000" dirty="0" err="1" smtClean="0"/>
              <a:t>bài</a:t>
            </a:r>
            <a:r>
              <a:rPr lang="en-US" sz="2000" dirty="0" smtClean="0"/>
              <a:t> </a:t>
            </a:r>
            <a:r>
              <a:rPr lang="en-US" sz="2000" dirty="0" err="1" smtClean="0"/>
              <a:t>trên</a:t>
            </a:r>
            <a:r>
              <a:rPr lang="en-US" sz="2000" dirty="0" smtClean="0"/>
              <a:t> </a:t>
            </a:r>
            <a:r>
              <a:rPr lang="en-US" sz="2000" dirty="0" err="1" smtClean="0"/>
              <a:t>nhưng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pháp</a:t>
            </a:r>
            <a:r>
              <a:rPr lang="en-US" sz="2000" dirty="0" smtClean="0"/>
              <a:t> </a:t>
            </a:r>
            <a:r>
              <a:rPr lang="en-US" sz="2000" dirty="0" err="1" smtClean="0"/>
              <a:t>đệ</a:t>
            </a:r>
            <a:r>
              <a:rPr lang="en-US" sz="2000" dirty="0" smtClean="0"/>
              <a:t> </a:t>
            </a:r>
            <a:r>
              <a:rPr lang="en-US" sz="2000" dirty="0" err="1" smtClean="0"/>
              <a:t>quy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hai</a:t>
            </a:r>
            <a:r>
              <a:rPr lang="en-US" sz="2000" dirty="0" smtClean="0"/>
              <a:t> DSLK l1 </a:t>
            </a:r>
            <a:r>
              <a:rPr lang="en-US" sz="2000" dirty="0" err="1" smtClean="0"/>
              <a:t>và</a:t>
            </a:r>
            <a:r>
              <a:rPr lang="en-US" sz="2000" dirty="0" smtClean="0"/>
              <a:t> l2, </a:t>
            </a: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llInsertListAfter</a:t>
            </a:r>
            <a:r>
              <a:rPr lang="en-US" sz="2000" dirty="0" smtClean="0"/>
              <a:t>(l1, l2, p)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chèn</a:t>
            </a:r>
            <a:r>
              <a:rPr lang="en-US" sz="2000" dirty="0" smtClean="0"/>
              <a:t> l2 </a:t>
            </a:r>
            <a:r>
              <a:rPr lang="en-US" sz="2000" dirty="0" err="1" smtClean="0"/>
              <a:t>vào</a:t>
            </a:r>
            <a:r>
              <a:rPr lang="en-US" sz="2000" dirty="0" smtClean="0"/>
              <a:t> l1 ở </a:t>
            </a:r>
            <a:r>
              <a:rPr lang="en-US" sz="2000" dirty="0" err="1" smtClean="0"/>
              <a:t>sau</a:t>
            </a:r>
            <a:r>
              <a:rPr lang="en-US" sz="2000" dirty="0" smtClean="0"/>
              <a:t> </a:t>
            </a:r>
            <a:r>
              <a:rPr lang="en-US" sz="2000" dirty="0" err="1" smtClean="0"/>
              <a:t>vị</a:t>
            </a:r>
            <a:r>
              <a:rPr lang="en-US" sz="2000" dirty="0" smtClean="0"/>
              <a:t> </a:t>
            </a:r>
            <a:r>
              <a:rPr lang="en-US" sz="2000" dirty="0" err="1" smtClean="0"/>
              <a:t>trí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Sửa</a:t>
            </a:r>
            <a:r>
              <a:rPr lang="en-US" sz="2000" dirty="0" smtClean="0"/>
              <a:t> </a:t>
            </a:r>
            <a:r>
              <a:rPr lang="en-US" sz="2000" dirty="0" err="1" smtClean="0"/>
              <a:t>thư</a:t>
            </a:r>
            <a:r>
              <a:rPr lang="en-US" sz="2000" dirty="0" smtClean="0"/>
              <a:t> </a:t>
            </a:r>
            <a:r>
              <a:rPr lang="en-US" sz="2000" dirty="0" err="1" smtClean="0"/>
              <a:t>viện</a:t>
            </a:r>
            <a:r>
              <a:rPr lang="en-US" sz="2000" dirty="0" smtClean="0"/>
              <a:t> DSLK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chứa</a:t>
            </a:r>
            <a:r>
              <a:rPr lang="en-US" sz="2000" dirty="0" smtClean="0"/>
              <a:t> </a:t>
            </a:r>
            <a:r>
              <a:rPr lang="en-US" sz="2000" dirty="0" err="1" smtClean="0"/>
              <a:t>dữ</a:t>
            </a:r>
            <a:r>
              <a:rPr lang="en-US" sz="2000" dirty="0" smtClean="0"/>
              <a:t> </a:t>
            </a:r>
            <a:r>
              <a:rPr lang="en-US" sz="2000" dirty="0" err="1" smtClean="0"/>
              <a:t>liệu</a:t>
            </a:r>
            <a:r>
              <a:rPr lang="en-US" sz="2000" dirty="0" smtClean="0"/>
              <a:t> </a:t>
            </a:r>
            <a:r>
              <a:rPr lang="en-US" sz="2000" dirty="0" err="1" smtClean="0"/>
              <a:t>bất</a:t>
            </a:r>
            <a:r>
              <a:rPr lang="en-US" sz="2000" dirty="0" smtClean="0"/>
              <a:t> </a:t>
            </a:r>
            <a:r>
              <a:rPr lang="en-US" sz="2000" dirty="0" err="1" smtClean="0"/>
              <a:t>kỳ</a:t>
            </a: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thấy</a:t>
            </a:r>
            <a:r>
              <a:rPr lang="en-US" sz="2400" dirty="0" smtClean="0"/>
              <a:t> </a:t>
            </a:r>
            <a:r>
              <a:rPr lang="en-US" sz="2400" dirty="0" err="1" smtClean="0"/>
              <a:t>mảng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khá</a:t>
            </a:r>
            <a:r>
              <a:rPr lang="en-US" sz="2400" dirty="0" smtClean="0"/>
              <a:t> </a:t>
            </a:r>
            <a:r>
              <a:rPr lang="en-US" sz="2400" dirty="0" err="1" smtClean="0"/>
              <a:t>kém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 </a:t>
            </a:r>
            <a:r>
              <a:rPr lang="en-US" sz="2400" dirty="0" err="1" smtClean="0"/>
              <a:t>quả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thêm</a:t>
            </a:r>
            <a:r>
              <a:rPr lang="en-US" sz="2400" dirty="0" smtClean="0"/>
              <a:t>/</a:t>
            </a:r>
            <a:r>
              <a:rPr lang="en-US" sz="2400" dirty="0" err="1" smtClean="0"/>
              <a:t>bớt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chuyển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vùng</a:t>
            </a:r>
            <a:r>
              <a:rPr lang="en-US" sz="2400" dirty="0" smtClean="0"/>
              <a:t> </a:t>
            </a:r>
            <a:r>
              <a:rPr lang="en-US" sz="2400" dirty="0" err="1" smtClean="0"/>
              <a:t>nhớ</a:t>
            </a:r>
            <a:r>
              <a:rPr lang="en-US" sz="2400" dirty="0" smtClean="0"/>
              <a:t>, </a:t>
            </a:r>
            <a:r>
              <a:rPr lang="en-US" sz="2400" dirty="0" err="1" smtClean="0"/>
              <a:t>nhất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khi</a:t>
            </a:r>
            <a:r>
              <a:rPr lang="en-US" sz="2400" dirty="0" smtClean="0"/>
              <a:t> </a:t>
            </a:r>
            <a:r>
              <a:rPr lang="en-US" sz="2400" dirty="0" err="1" smtClean="0"/>
              <a:t>mảng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nhiều</a:t>
            </a:r>
            <a:r>
              <a:rPr lang="en-US" sz="2400" dirty="0" smtClean="0"/>
              <a:t> </a:t>
            </a:r>
            <a:r>
              <a:rPr lang="en-US" sz="2400" dirty="0" err="1" smtClean="0"/>
              <a:t>phần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cần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các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cấu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trúc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dữ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liệu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linh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hoạt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hơn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Các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cấu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trúc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dữ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liệu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phổ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biến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ứng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dụng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tuỳ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bài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toán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Ngăn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xếp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(stack)</a:t>
            </a:r>
          </a:p>
          <a:p>
            <a:pPr lvl="1"/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Hàng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đợi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(queue)</a:t>
            </a:r>
          </a:p>
          <a:p>
            <a:pPr lvl="1"/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Danh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sách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liên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kết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(linked list)</a:t>
            </a:r>
          </a:p>
          <a:p>
            <a:pPr lvl="1"/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Mảng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00" dirty="0" err="1" smtClean="0">
                <a:solidFill>
                  <a:srgbClr val="FF0000"/>
                </a:solidFill>
                <a:sym typeface="Wingdings" pitchFamily="2" charset="2"/>
              </a:rPr>
              <a:t>động</a:t>
            </a:r>
            <a:r>
              <a:rPr lang="en-US" sz="2100" dirty="0" smtClean="0">
                <a:solidFill>
                  <a:srgbClr val="FF0000"/>
                </a:solidFill>
                <a:sym typeface="Wingdings" pitchFamily="2" charset="2"/>
              </a:rPr>
              <a:t> (vector, dynamic array)</a:t>
            </a:r>
          </a:p>
          <a:p>
            <a:pPr lvl="1"/>
            <a:r>
              <a:rPr lang="en-US" sz="2100" dirty="0" err="1" smtClean="0">
                <a:sym typeface="Wingdings" pitchFamily="2" charset="2"/>
              </a:rPr>
              <a:t>Ánh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xạ</a:t>
            </a:r>
            <a:r>
              <a:rPr lang="en-US" sz="2100" dirty="0" smtClean="0">
                <a:sym typeface="Wingdings" pitchFamily="2" charset="2"/>
              </a:rPr>
              <a:t> (map), </a:t>
            </a:r>
            <a:r>
              <a:rPr lang="en-US" sz="2100" dirty="0" err="1" smtClean="0">
                <a:sym typeface="Wingdings" pitchFamily="2" charset="2"/>
              </a:rPr>
              <a:t>từ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điển</a:t>
            </a:r>
            <a:r>
              <a:rPr lang="en-US" sz="2100" dirty="0" smtClean="0">
                <a:sym typeface="Wingdings" pitchFamily="2" charset="2"/>
              </a:rPr>
              <a:t> (dictionary), </a:t>
            </a:r>
            <a:r>
              <a:rPr lang="en-US" sz="2100" dirty="0" err="1" smtClean="0">
                <a:sym typeface="Wingdings" pitchFamily="2" charset="2"/>
              </a:rPr>
              <a:t>bảng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băm</a:t>
            </a:r>
            <a:r>
              <a:rPr lang="en-US" sz="2100" dirty="0" smtClean="0">
                <a:sym typeface="Wingdings" pitchFamily="2" charset="2"/>
              </a:rPr>
              <a:t> (hash table)</a:t>
            </a:r>
          </a:p>
          <a:p>
            <a:pPr lvl="1"/>
            <a:r>
              <a:rPr lang="en-US" sz="2100" dirty="0" err="1" smtClean="0">
                <a:sym typeface="Wingdings" pitchFamily="2" charset="2"/>
              </a:rPr>
              <a:t>Tập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hợp</a:t>
            </a:r>
            <a:r>
              <a:rPr lang="en-US" sz="2100" dirty="0" smtClean="0">
                <a:sym typeface="Wingdings" pitchFamily="2" charset="2"/>
              </a:rPr>
              <a:t> (set)</a:t>
            </a:r>
          </a:p>
          <a:p>
            <a:pPr lvl="1"/>
            <a:r>
              <a:rPr lang="en-US" sz="2100" dirty="0" err="1" smtClean="0">
                <a:sym typeface="Wingdings" pitchFamily="2" charset="2"/>
              </a:rPr>
              <a:t>Cây</a:t>
            </a:r>
            <a:r>
              <a:rPr lang="en-US" sz="2100" dirty="0" smtClean="0">
                <a:sym typeface="Wingdings" pitchFamily="2" charset="2"/>
              </a:rPr>
              <a:t> (tree)</a:t>
            </a:r>
          </a:p>
          <a:p>
            <a:pPr lvl="1"/>
            <a:r>
              <a:rPr lang="en-US" sz="2100" dirty="0" err="1" smtClean="0">
                <a:sym typeface="Wingdings" pitchFamily="2" charset="2"/>
              </a:rPr>
              <a:t>Đồ</a:t>
            </a:r>
            <a:r>
              <a:rPr lang="en-US" sz="2100" dirty="0" smtClean="0">
                <a:sym typeface="Wingdings" pitchFamily="2" charset="2"/>
              </a:rPr>
              <a:t> </a:t>
            </a:r>
            <a:r>
              <a:rPr lang="en-US" sz="2100" dirty="0" err="1" smtClean="0">
                <a:sym typeface="Wingdings" pitchFamily="2" charset="2"/>
              </a:rPr>
              <a:t>thị</a:t>
            </a:r>
            <a:r>
              <a:rPr lang="en-US" sz="2100" dirty="0" smtClean="0">
                <a:sym typeface="Wingdings" pitchFamily="2" charset="2"/>
              </a:rPr>
              <a:t> (graph)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(DSLK)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tập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móc</a:t>
            </a:r>
            <a:r>
              <a:rPr lang="en-US" sz="2000" dirty="0" smtClean="0"/>
              <a:t> </a:t>
            </a:r>
            <a:r>
              <a:rPr lang="en-US" sz="2000" dirty="0" err="1" smtClean="0"/>
              <a:t>nối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nhau</a:t>
            </a:r>
            <a:r>
              <a:rPr lang="en-US" sz="2000" dirty="0" smtClean="0"/>
              <a:t> </a:t>
            </a:r>
            <a:r>
              <a:rPr lang="en-US" sz="2000" dirty="0" err="1" smtClean="0"/>
              <a:t>bằng</a:t>
            </a:r>
            <a:r>
              <a:rPr lang="en-US" sz="2000" dirty="0" smtClean="0"/>
              <a:t> con </a:t>
            </a:r>
            <a:r>
              <a:rPr lang="en-US" sz="2000" dirty="0" err="1" smtClean="0"/>
              <a:t>trỏ</a:t>
            </a:r>
            <a:r>
              <a:rPr lang="en-US" sz="2000" dirty="0" smtClean="0"/>
              <a:t>:</a:t>
            </a:r>
          </a:p>
          <a:p>
            <a:pPr lvl="1"/>
            <a:r>
              <a:rPr lang="en-US" sz="1700" dirty="0" err="1" smtClean="0"/>
              <a:t>Một</a:t>
            </a:r>
            <a:r>
              <a:rPr lang="en-US" sz="1700" dirty="0" smtClean="0"/>
              <a:t> con </a:t>
            </a:r>
            <a:r>
              <a:rPr lang="en-US" sz="1700" dirty="0" err="1" smtClean="0"/>
              <a:t>trỏ</a:t>
            </a:r>
            <a:r>
              <a:rPr lang="en-US" sz="1700" dirty="0" smtClean="0"/>
              <a:t> </a:t>
            </a:r>
            <a:r>
              <a:rPr lang="en-US" sz="1700" dirty="0" err="1" smtClean="0"/>
              <a:t>trỏ</a:t>
            </a:r>
            <a:r>
              <a:rPr lang="en-US" sz="1700" dirty="0" smtClean="0"/>
              <a:t> </a:t>
            </a:r>
            <a:r>
              <a:rPr lang="en-US" sz="1700" dirty="0" err="1" smtClean="0"/>
              <a:t>đến</a:t>
            </a:r>
            <a:r>
              <a:rPr lang="en-US" sz="1700" dirty="0" smtClean="0"/>
              <a:t> </a:t>
            </a:r>
            <a:r>
              <a:rPr lang="en-US" sz="1700" dirty="0" err="1" smtClean="0"/>
              <a:t>phần</a:t>
            </a:r>
            <a:r>
              <a:rPr lang="en-US" sz="1700" dirty="0" smtClean="0"/>
              <a:t> </a:t>
            </a:r>
            <a:r>
              <a:rPr lang="en-US" sz="1700" dirty="0" err="1" smtClean="0"/>
              <a:t>tử</a:t>
            </a:r>
            <a:r>
              <a:rPr lang="en-US" sz="1700" dirty="0" smtClean="0"/>
              <a:t> </a:t>
            </a:r>
            <a:r>
              <a:rPr lang="en-US" sz="1700" dirty="0" err="1" smtClean="0"/>
              <a:t>đầu</a:t>
            </a:r>
            <a:r>
              <a:rPr lang="en-US" sz="1700" dirty="0" smtClean="0"/>
              <a:t> </a:t>
            </a:r>
            <a:r>
              <a:rPr lang="en-US" sz="1700" dirty="0" err="1" smtClean="0"/>
              <a:t>tiên</a:t>
            </a:r>
            <a:r>
              <a:rPr lang="en-US" sz="1700" dirty="0" smtClean="0"/>
              <a:t> (</a:t>
            </a:r>
            <a:r>
              <a:rPr lang="en-US" sz="1700" dirty="0" err="1" smtClean="0"/>
              <a:t>hoặc</a:t>
            </a:r>
            <a:r>
              <a:rPr lang="en-US" sz="1700" dirty="0" smtClean="0"/>
              <a:t> NULL </a:t>
            </a:r>
            <a:r>
              <a:rPr lang="en-US" sz="1700" dirty="0" err="1" smtClean="0"/>
              <a:t>nếu</a:t>
            </a:r>
            <a:r>
              <a:rPr lang="en-US" sz="1700" dirty="0" smtClean="0"/>
              <a:t> </a:t>
            </a:r>
            <a:r>
              <a:rPr lang="en-US" sz="1700" dirty="0" err="1" smtClean="0"/>
              <a:t>chưa</a:t>
            </a:r>
            <a:r>
              <a:rPr lang="en-US" sz="1700" dirty="0" smtClean="0"/>
              <a:t> </a:t>
            </a:r>
            <a:r>
              <a:rPr lang="en-US" sz="1700" dirty="0" err="1" smtClean="0"/>
              <a:t>có</a:t>
            </a:r>
            <a:r>
              <a:rPr lang="en-US" sz="1700" dirty="0" smtClean="0"/>
              <a:t> </a:t>
            </a:r>
            <a:r>
              <a:rPr lang="en-US" sz="1700" dirty="0" err="1" smtClean="0"/>
              <a:t>phần</a:t>
            </a:r>
            <a:r>
              <a:rPr lang="en-US" sz="1700" dirty="0" smtClean="0"/>
              <a:t> </a:t>
            </a:r>
            <a:r>
              <a:rPr lang="en-US" sz="1700" dirty="0" err="1" smtClean="0"/>
              <a:t>tử</a:t>
            </a:r>
            <a:r>
              <a:rPr lang="en-US" sz="1700" dirty="0" smtClean="0"/>
              <a:t> </a:t>
            </a:r>
            <a:r>
              <a:rPr lang="en-US" sz="1700" dirty="0" err="1" smtClean="0"/>
              <a:t>nào</a:t>
            </a:r>
            <a:r>
              <a:rPr lang="en-US" sz="1700" dirty="0" smtClean="0"/>
              <a:t>)</a:t>
            </a:r>
          </a:p>
          <a:p>
            <a:pPr lvl="1"/>
            <a:r>
              <a:rPr lang="en-US" sz="1700" dirty="0" err="1" smtClean="0"/>
              <a:t>Mỗi</a:t>
            </a:r>
            <a:r>
              <a:rPr lang="en-US" sz="1700" dirty="0" smtClean="0"/>
              <a:t> </a:t>
            </a:r>
            <a:r>
              <a:rPr lang="en-US" sz="1700" dirty="0" err="1" smtClean="0"/>
              <a:t>phần</a:t>
            </a:r>
            <a:r>
              <a:rPr lang="en-US" sz="1700" dirty="0" smtClean="0"/>
              <a:t> </a:t>
            </a:r>
            <a:r>
              <a:rPr lang="en-US" sz="1700" dirty="0" err="1" smtClean="0"/>
              <a:t>tử</a:t>
            </a:r>
            <a:r>
              <a:rPr lang="en-US" sz="1700" dirty="0" smtClean="0"/>
              <a:t> </a:t>
            </a:r>
            <a:r>
              <a:rPr lang="en-US" sz="1700" dirty="0" err="1" smtClean="0"/>
              <a:t>bao</a:t>
            </a:r>
            <a:r>
              <a:rPr lang="en-US" sz="1700" dirty="0" smtClean="0"/>
              <a:t> </a:t>
            </a:r>
            <a:r>
              <a:rPr lang="en-US" sz="1700" dirty="0" err="1" smtClean="0"/>
              <a:t>gồm</a:t>
            </a:r>
            <a:r>
              <a:rPr lang="en-US" sz="1700" dirty="0" smtClean="0"/>
              <a:t> 2 </a:t>
            </a:r>
            <a:r>
              <a:rPr lang="en-US" sz="1700" dirty="0" err="1" smtClean="0"/>
              <a:t>thành</a:t>
            </a:r>
            <a:r>
              <a:rPr lang="en-US" sz="1700" dirty="0" smtClean="0"/>
              <a:t> </a:t>
            </a:r>
            <a:r>
              <a:rPr lang="en-US" sz="1700" dirty="0" err="1" smtClean="0"/>
              <a:t>phần</a:t>
            </a:r>
            <a:r>
              <a:rPr lang="en-US" sz="1700" dirty="0" smtClean="0"/>
              <a:t>: </a:t>
            </a:r>
            <a:r>
              <a:rPr lang="en-US" sz="1700" dirty="0" err="1" smtClean="0"/>
              <a:t>dữ</a:t>
            </a:r>
            <a:r>
              <a:rPr lang="en-US" sz="1700" dirty="0" smtClean="0"/>
              <a:t> </a:t>
            </a:r>
            <a:r>
              <a:rPr lang="en-US" sz="1700" dirty="0" err="1" smtClean="0"/>
              <a:t>liệu</a:t>
            </a:r>
            <a:r>
              <a:rPr lang="en-US" sz="1700" dirty="0" smtClean="0"/>
              <a:t>, con </a:t>
            </a:r>
            <a:r>
              <a:rPr lang="en-US" sz="1700" dirty="0" err="1" smtClean="0"/>
              <a:t>trỏ</a:t>
            </a:r>
            <a:r>
              <a:rPr lang="en-US" sz="1700" dirty="0" smtClean="0"/>
              <a:t> next </a:t>
            </a:r>
            <a:r>
              <a:rPr lang="en-US" sz="1700" dirty="0" err="1" smtClean="0"/>
              <a:t>tới</a:t>
            </a:r>
            <a:r>
              <a:rPr lang="en-US" sz="1700" dirty="0" smtClean="0"/>
              <a:t> </a:t>
            </a:r>
            <a:r>
              <a:rPr lang="en-US" sz="1700" dirty="0" err="1" smtClean="0"/>
              <a:t>phần</a:t>
            </a:r>
            <a:r>
              <a:rPr lang="en-US" sz="1700" dirty="0" smtClean="0"/>
              <a:t> </a:t>
            </a:r>
            <a:r>
              <a:rPr lang="en-US" sz="1700" dirty="0" err="1" smtClean="0"/>
              <a:t>tử</a:t>
            </a:r>
            <a:r>
              <a:rPr lang="en-US" sz="1700" dirty="0" smtClean="0"/>
              <a:t> </a:t>
            </a:r>
            <a:r>
              <a:rPr lang="en-US" sz="1700" dirty="0" err="1" smtClean="0"/>
              <a:t>tiếp</a:t>
            </a:r>
            <a:r>
              <a:rPr lang="en-US" sz="1700" dirty="0" smtClean="0"/>
              <a:t> </a:t>
            </a:r>
            <a:r>
              <a:rPr lang="en-US" sz="1700" dirty="0" err="1" smtClean="0"/>
              <a:t>theo</a:t>
            </a:r>
            <a:endParaRPr lang="en-US" sz="1700" dirty="0" smtClean="0"/>
          </a:p>
          <a:p>
            <a:pPr lvl="1"/>
            <a:r>
              <a:rPr lang="en-US" sz="1700" dirty="0" smtClean="0"/>
              <a:t>Con </a:t>
            </a:r>
            <a:r>
              <a:rPr lang="en-US" sz="1700" dirty="0" err="1" smtClean="0"/>
              <a:t>trỏ</a:t>
            </a:r>
            <a:r>
              <a:rPr lang="en-US" sz="1700" dirty="0" smtClean="0"/>
              <a:t> next </a:t>
            </a:r>
            <a:r>
              <a:rPr lang="en-US" sz="1700" dirty="0" err="1" smtClean="0"/>
              <a:t>của</a:t>
            </a:r>
            <a:r>
              <a:rPr lang="en-US" sz="1700" dirty="0" smtClean="0"/>
              <a:t> </a:t>
            </a:r>
            <a:r>
              <a:rPr lang="en-US" sz="1700" dirty="0" err="1" smtClean="0"/>
              <a:t>phần</a:t>
            </a:r>
            <a:r>
              <a:rPr lang="en-US" sz="1700" dirty="0" smtClean="0"/>
              <a:t> </a:t>
            </a:r>
            <a:r>
              <a:rPr lang="en-US" sz="1700" dirty="0" err="1" smtClean="0"/>
              <a:t>tử</a:t>
            </a:r>
            <a:r>
              <a:rPr lang="en-US" sz="1700" dirty="0" smtClean="0"/>
              <a:t> </a:t>
            </a:r>
            <a:r>
              <a:rPr lang="en-US" sz="1700" dirty="0" err="1" smtClean="0"/>
              <a:t>cuối</a:t>
            </a:r>
            <a:r>
              <a:rPr lang="en-US" sz="1700" dirty="0" smtClean="0"/>
              <a:t> </a:t>
            </a:r>
            <a:r>
              <a:rPr lang="en-US" sz="1700" dirty="0" err="1" smtClean="0"/>
              <a:t>cùng</a:t>
            </a:r>
            <a:r>
              <a:rPr lang="en-US" sz="1700" dirty="0" smtClean="0"/>
              <a:t> </a:t>
            </a:r>
            <a:r>
              <a:rPr lang="en-US" sz="1700" dirty="0" err="1" smtClean="0"/>
              <a:t>trỏ</a:t>
            </a:r>
            <a:r>
              <a:rPr lang="en-US" sz="1700" dirty="0" smtClean="0"/>
              <a:t> </a:t>
            </a:r>
            <a:r>
              <a:rPr lang="en-US" sz="1700" dirty="0" err="1" smtClean="0"/>
              <a:t>đến</a:t>
            </a:r>
            <a:r>
              <a:rPr lang="en-US" sz="1700" dirty="0" smtClean="0"/>
              <a:t> NULL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2819400"/>
            <a:ext cx="7391400" cy="3112532"/>
            <a:chOff x="609600" y="3124200"/>
            <a:chExt cx="7391400" cy="3112532"/>
          </a:xfrm>
        </p:grpSpPr>
        <p:grpSp>
          <p:nvGrpSpPr>
            <p:cNvPr id="12" name="Group 11"/>
            <p:cNvGrpSpPr/>
            <p:nvPr/>
          </p:nvGrpSpPr>
          <p:grpSpPr>
            <a:xfrm>
              <a:off x="2362200" y="3124200"/>
              <a:ext cx="1752600" cy="1283732"/>
              <a:chOff x="5410200" y="381000"/>
              <a:chExt cx="1752600" cy="128373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410200" y="381000"/>
                <a:ext cx="1219200" cy="9233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mtClean="0"/>
              </a:p>
              <a:p>
                <a:pPr algn="ctr"/>
                <a:r>
                  <a:rPr lang="en-US" smtClean="0"/>
                  <a:t>data</a:t>
                </a:r>
              </a:p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410200" y="1295400"/>
                <a:ext cx="121920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next</a:t>
                </a:r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>
                <a:off x="6477000" y="14478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114800" y="4038600"/>
              <a:ext cx="1752600" cy="1283732"/>
              <a:chOff x="5410200" y="381000"/>
              <a:chExt cx="1752600" cy="128373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410200" y="381000"/>
                <a:ext cx="1219200" cy="9233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10200" y="1295400"/>
                <a:ext cx="121920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next</a:t>
                </a:r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6477000" y="14478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867400" y="4953000"/>
              <a:ext cx="1752600" cy="1283732"/>
              <a:chOff x="5410200" y="381000"/>
              <a:chExt cx="1752600" cy="12837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381000"/>
                <a:ext cx="1219200" cy="9233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mtClean="0"/>
              </a:p>
              <a:p>
                <a:pPr algn="ctr"/>
                <a:r>
                  <a:rPr lang="en-US" smtClean="0"/>
                  <a:t>data</a:t>
                </a:r>
              </a:p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1295400"/>
                <a:ext cx="121920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mtClean="0"/>
                  <a:t>next</a:t>
                </a:r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>
                <a:off x="6477000" y="14478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26" name="Flowchart: Summing Junction 25"/>
            <p:cNvSpPr/>
            <p:nvPr/>
          </p:nvSpPr>
          <p:spPr>
            <a:xfrm>
              <a:off x="7620000" y="5820696"/>
              <a:ext cx="381000" cy="381000"/>
            </a:xfrm>
            <a:prstGeom prst="flowChartSummingJunction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609600" y="3124200"/>
              <a:ext cx="1752600" cy="369332"/>
              <a:chOff x="990600" y="3124200"/>
              <a:chExt cx="1752600" cy="369332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990600" y="3124200"/>
                <a:ext cx="121920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list</a:t>
                </a:r>
              </a:p>
            </p:txBody>
          </p:sp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2057400" y="327660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Ví</a:t>
            </a:r>
            <a:r>
              <a:rPr lang="en-US" sz="2000" dirty="0" smtClean="0"/>
              <a:t> </a:t>
            </a:r>
            <a:r>
              <a:rPr lang="en-US" sz="2000" dirty="0" err="1" smtClean="0"/>
              <a:t>dụ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dữ</a:t>
            </a:r>
            <a:r>
              <a:rPr lang="en-US" sz="2000" dirty="0" smtClean="0"/>
              <a:t> </a:t>
            </a:r>
            <a:r>
              <a:rPr lang="en-US" sz="2000" dirty="0" err="1" smtClean="0"/>
              <a:t>liệu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kiểu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:</a:t>
            </a:r>
          </a:p>
          <a:p>
            <a:pPr lvl="1"/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ELEM;</a:t>
            </a:r>
          </a:p>
          <a:p>
            <a:pPr lvl="1" indent="-3810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typedef struct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ELEM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ELEM, </a:t>
            </a: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*PELEM, *LLIST;</a:t>
            </a:r>
          </a:p>
          <a:p>
            <a:pPr lvl="1" indent="-38100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ELEM {</a:t>
            </a:r>
          </a:p>
          <a:p>
            <a:pPr lvl="1" indent="366713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int data;</a:t>
            </a:r>
          </a:p>
          <a:p>
            <a:pPr lvl="1" indent="366713">
              <a:buNone/>
            </a:pP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PELEM next;</a:t>
            </a:r>
          </a:p>
          <a:p>
            <a:pPr lvl="1" indent="-38100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vi-VN" sz="180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/>
          </a:p>
          <a:p>
            <a:r>
              <a:rPr lang="en-US" sz="2000" smtClean="0"/>
              <a:t>Thư viện DSLK:</a:t>
            </a:r>
          </a:p>
          <a:p>
            <a:pPr lvl="1"/>
            <a:r>
              <a:rPr lang="en-US" sz="1700" smtClean="0">
                <a:hlinkClick r:id="rId2" action="ppaction://hlinkfile"/>
              </a:rPr>
              <a:t>llist.h</a:t>
            </a:r>
            <a:endParaRPr lang="en-US" sz="1700" smtClean="0"/>
          </a:p>
          <a:p>
            <a:pPr lvl="1"/>
            <a:r>
              <a:rPr lang="en-US" sz="1700" smtClean="0">
                <a:hlinkClick r:id="rId3" action="ppaction://hlinkfile"/>
              </a:rPr>
              <a:t>llist.c</a:t>
            </a:r>
            <a:endParaRPr lang="en-US" sz="17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cần</a:t>
            </a:r>
            <a:r>
              <a:rPr lang="en-US" sz="2000" dirty="0" smtClean="0"/>
              <a:t> </a:t>
            </a:r>
            <a:r>
              <a:rPr lang="en-US" sz="2000" dirty="0" err="1" smtClean="0"/>
              <a:t>viết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llInit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llInsertHead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data);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llInsertTail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data);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llInsertAfter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l, PELEM a,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data);</a:t>
            </a:r>
          </a:p>
          <a:p>
            <a:pPr lvl="1"/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llDeleteHead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l);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llDeleteTail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l);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llDeleteAfter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l, PELEM a);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llDeleteAll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l);</a:t>
            </a:r>
          </a:p>
          <a:p>
            <a:pPr lvl="1"/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PELEM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llSeek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l,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LLCALLBACK func, void* user);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l);</a:t>
            </a:r>
            <a:endParaRPr lang="vi-VN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llInit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indent="293688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NULL;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Khởi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DSLK </a:t>
            </a:r>
            <a:r>
              <a:rPr lang="en-US" dirty="0" err="1" smtClean="0"/>
              <a:t>với</a:t>
            </a:r>
            <a:r>
              <a:rPr lang="en-US" dirty="0" smtClean="0"/>
              <a:t> NULL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chưa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phần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tử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nào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llInsertHead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(LLIST l,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data) {</a:t>
            </a:r>
          </a:p>
          <a:p>
            <a:pPr indent="19050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PELEM e = (PELEM)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(ELEM));</a:t>
            </a:r>
          </a:p>
          <a:p>
            <a:pPr indent="19050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e-&gt;data = data;</a:t>
            </a:r>
          </a:p>
          <a:p>
            <a:pPr indent="19050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e-&gt;next = l;</a:t>
            </a:r>
          </a:p>
          <a:p>
            <a:pPr indent="19050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LLIST)e;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143000" y="3581400"/>
            <a:ext cx="7274807" cy="2549226"/>
            <a:chOff x="4495800" y="1295400"/>
            <a:chExt cx="4038600" cy="1415200"/>
          </a:xfrm>
        </p:grpSpPr>
        <p:grpSp>
          <p:nvGrpSpPr>
            <p:cNvPr id="7" name="Group 11"/>
            <p:cNvGrpSpPr/>
            <p:nvPr/>
          </p:nvGrpSpPr>
          <p:grpSpPr>
            <a:xfrm>
              <a:off x="5976590" y="1295400"/>
              <a:ext cx="792601" cy="585641"/>
              <a:chOff x="5410200" y="381000"/>
              <a:chExt cx="1747328" cy="1291071"/>
            </a:xfrm>
          </p:grpSpPr>
          <p:sp>
            <p:nvSpPr>
              <p:cNvPr id="26" name="TextBox 6"/>
              <p:cNvSpPr txBox="1"/>
              <p:nvPr/>
            </p:nvSpPr>
            <p:spPr>
              <a:xfrm>
                <a:off x="5410200" y="381000"/>
                <a:ext cx="1219199" cy="9040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smtClean="0"/>
              </a:p>
              <a:p>
                <a:pPr algn="ctr"/>
                <a:r>
                  <a:rPr lang="en-US" sz="1400" smtClean="0"/>
                  <a:t>data</a:t>
                </a:r>
              </a:p>
              <a:p>
                <a:pPr algn="ctr"/>
                <a:endParaRPr lang="en-US" sz="140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410200" y="1295398"/>
                <a:ext cx="1219199" cy="37667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next</a:t>
                </a:r>
              </a:p>
            </p:txBody>
          </p:sp>
          <p:sp>
            <p:nvSpPr>
              <p:cNvPr id="29" name="Line 13"/>
              <p:cNvSpPr>
                <a:spLocks noChangeShapeType="1"/>
              </p:cNvSpPr>
              <p:nvPr/>
            </p:nvSpPr>
            <p:spPr bwMode="auto">
              <a:xfrm>
                <a:off x="6474101" y="1445302"/>
                <a:ext cx="68342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6771585" y="1710179"/>
              <a:ext cx="788770" cy="585641"/>
              <a:chOff x="5410200" y="381000"/>
              <a:chExt cx="1738879" cy="1291071"/>
            </a:xfrm>
          </p:grpSpPr>
          <p:sp>
            <p:nvSpPr>
              <p:cNvPr id="21" name="TextBox 13"/>
              <p:cNvSpPr txBox="1"/>
              <p:nvPr/>
            </p:nvSpPr>
            <p:spPr>
              <a:xfrm>
                <a:off x="5410200" y="381000"/>
                <a:ext cx="1219199" cy="9040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dirty="0" smtClean="0"/>
              </a:p>
              <a:p>
                <a:pPr algn="ctr"/>
                <a:r>
                  <a:rPr lang="en-US" sz="1400" dirty="0" smtClean="0"/>
                  <a:t>data</a:t>
                </a:r>
              </a:p>
              <a:p>
                <a:pPr algn="ctr"/>
                <a:endParaRPr lang="en-US" sz="1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410200" y="1295398"/>
                <a:ext cx="1219199" cy="37667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next</a:t>
                </a:r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 flipV="1">
                <a:off x="6465651" y="1445684"/>
                <a:ext cx="6834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</p:grpSp>
        <p:grpSp>
          <p:nvGrpSpPr>
            <p:cNvPr id="9" name="Group 18"/>
            <p:cNvGrpSpPr/>
            <p:nvPr/>
          </p:nvGrpSpPr>
          <p:grpSpPr>
            <a:xfrm>
              <a:off x="7566567" y="2124959"/>
              <a:ext cx="786567" cy="585641"/>
              <a:chOff x="5410200" y="381000"/>
              <a:chExt cx="1734032" cy="129107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410200" y="381000"/>
                <a:ext cx="1219199" cy="90401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smtClean="0"/>
              </a:p>
              <a:p>
                <a:pPr algn="ctr"/>
                <a:r>
                  <a:rPr lang="en-US" sz="1400" smtClean="0"/>
                  <a:t>data</a:t>
                </a:r>
              </a:p>
              <a:p>
                <a:pPr algn="ctr"/>
                <a:endParaRPr lang="en-US" sz="14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10200" y="1295401"/>
                <a:ext cx="1219199" cy="37667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next</a:t>
                </a:r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 flipV="1">
                <a:off x="6460802" y="1453197"/>
                <a:ext cx="68343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/>
              </a:p>
            </p:txBody>
          </p:sp>
        </p:grpSp>
        <p:sp>
          <p:nvSpPr>
            <p:cNvPr id="10" name="Flowchart: Summing Junction 9"/>
            <p:cNvSpPr/>
            <p:nvPr/>
          </p:nvSpPr>
          <p:spPr>
            <a:xfrm>
              <a:off x="8361575" y="2518552"/>
              <a:ext cx="172825" cy="172825"/>
            </a:xfrm>
            <a:prstGeom prst="flowChartSummingJunction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1" name="Group 33"/>
            <p:cNvGrpSpPr/>
            <p:nvPr/>
          </p:nvGrpSpPr>
          <p:grpSpPr>
            <a:xfrm>
              <a:off x="4495800" y="1295401"/>
              <a:ext cx="1473634" cy="385304"/>
              <a:chOff x="-521277" y="3124200"/>
              <a:chExt cx="3248690" cy="84942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-521277" y="3124200"/>
                <a:ext cx="1219198" cy="37667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list</a:t>
                </a:r>
              </a:p>
            </p:txBody>
          </p:sp>
          <p:grpSp>
            <p:nvGrpSpPr>
              <p:cNvPr id="13" name="Group 30"/>
              <p:cNvGrpSpPr/>
              <p:nvPr/>
            </p:nvGrpSpPr>
            <p:grpSpPr>
              <a:xfrm>
                <a:off x="541830" y="3292185"/>
                <a:ext cx="2185583" cy="681436"/>
                <a:chOff x="4814110" y="4246994"/>
                <a:chExt cx="2185583" cy="681436"/>
              </a:xfrm>
            </p:grpSpPr>
            <p:sp>
              <p:nvSpPr>
                <p:cNvPr id="14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4815874" y="4246994"/>
                  <a:ext cx="2183819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ash"/>
                  <a:round/>
                  <a:headEnd type="oval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vi-VN" sz="1400"/>
                </a:p>
              </p:txBody>
            </p:sp>
            <p:sp>
              <p:nvSpPr>
                <p:cNvPr id="44" name="Line 13"/>
                <p:cNvSpPr>
                  <a:spLocks noChangeShapeType="1"/>
                </p:cNvSpPr>
                <p:nvPr/>
              </p:nvSpPr>
              <p:spPr bwMode="auto">
                <a:xfrm>
                  <a:off x="4814110" y="4251235"/>
                  <a:ext cx="629952" cy="67719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 type="oval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vi-VN" sz="1400"/>
                </a:p>
              </p:txBody>
            </p:sp>
          </p:grpSp>
        </p:grpSp>
        <p:grpSp>
          <p:nvGrpSpPr>
            <p:cNvPr id="31" name="Group 11"/>
            <p:cNvGrpSpPr/>
            <p:nvPr/>
          </p:nvGrpSpPr>
          <p:grpSpPr>
            <a:xfrm>
              <a:off x="5283636" y="1398735"/>
              <a:ext cx="684705" cy="787107"/>
              <a:chOff x="5299163" y="-903088"/>
              <a:chExt cx="1509461" cy="1735231"/>
            </a:xfrm>
          </p:grpSpPr>
          <p:sp>
            <p:nvSpPr>
              <p:cNvPr id="32" name="TextBox 6"/>
              <p:cNvSpPr txBox="1"/>
              <p:nvPr/>
            </p:nvSpPr>
            <p:spPr>
              <a:xfrm>
                <a:off x="5299169" y="-458944"/>
                <a:ext cx="1219200" cy="90402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400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400" dirty="0" smtClean="0">
                    <a:solidFill>
                      <a:srgbClr val="FF0000"/>
                    </a:solidFill>
                  </a:rPr>
                  <a:t>data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299163" y="455466"/>
                <a:ext cx="1219200" cy="37667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rgbClr val="FF0000"/>
                    </a:solidFill>
                  </a:rPr>
                  <a:t>next</a:t>
                </a:r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 flipV="1">
                <a:off x="6353006" y="-903088"/>
                <a:ext cx="455618" cy="150925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40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LLIST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llInsertTail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(LLIST l,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data) {</a:t>
            </a:r>
          </a:p>
          <a:p>
            <a:pPr indent="1905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PELEM p;</a:t>
            </a:r>
          </a:p>
          <a:p>
            <a:pPr indent="19050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indent="1905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PELEM e = (PELEM)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(ELEM));</a:t>
            </a:r>
          </a:p>
          <a:p>
            <a:pPr indent="1905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e-&gt;data = data;</a:t>
            </a:r>
          </a:p>
          <a:p>
            <a:pPr indent="1905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e-&gt;next = NULL;</a:t>
            </a:r>
          </a:p>
          <a:p>
            <a:pPr indent="19050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indent="1905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(!l) return (LLIST)e;</a:t>
            </a:r>
          </a:p>
          <a:p>
            <a:pPr indent="19050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indent="1905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(p=l; p-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&gt;next;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 = p-&gt;next) ;</a:t>
            </a:r>
          </a:p>
          <a:p>
            <a:pPr indent="1905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p-&gt;next = e;</a:t>
            </a:r>
          </a:p>
          <a:p>
            <a:pPr indent="19050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return l;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DSLK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3083902" y="2825332"/>
            <a:ext cx="5983898" cy="2051468"/>
            <a:chOff x="762000" y="3581397"/>
            <a:chExt cx="6429257" cy="2204151"/>
          </a:xfrm>
        </p:grpSpPr>
        <p:grpSp>
          <p:nvGrpSpPr>
            <p:cNvPr id="65" name="Group 11"/>
            <p:cNvGrpSpPr/>
            <p:nvPr/>
          </p:nvGrpSpPr>
          <p:grpSpPr>
            <a:xfrm>
              <a:off x="1990627" y="3581400"/>
              <a:ext cx="1228627" cy="922103"/>
              <a:chOff x="5410200" y="381000"/>
              <a:chExt cx="1752600" cy="1315353"/>
            </a:xfrm>
          </p:grpSpPr>
          <p:sp>
            <p:nvSpPr>
              <p:cNvPr id="78" name="TextBox 6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smtClean="0"/>
              </a:p>
              <a:p>
                <a:pPr algn="ctr"/>
                <a:r>
                  <a:rPr lang="en-US" sz="1100" smtClean="0"/>
                  <a:t>data</a:t>
                </a:r>
              </a:p>
              <a:p>
                <a:pPr algn="ctr"/>
                <a:endParaRPr lang="en-US" sz="110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next</a:t>
                </a:r>
              </a:p>
            </p:txBody>
          </p:sp>
          <p:sp>
            <p:nvSpPr>
              <p:cNvPr id="80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66" name="Group 12"/>
            <p:cNvGrpSpPr/>
            <p:nvPr/>
          </p:nvGrpSpPr>
          <p:grpSpPr>
            <a:xfrm>
              <a:off x="3219254" y="4222423"/>
              <a:ext cx="1228627" cy="922103"/>
              <a:chOff x="5410200" y="381000"/>
              <a:chExt cx="1752600" cy="1315353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dirty="0" smtClean="0"/>
              </a:p>
              <a:p>
                <a:pPr algn="ctr"/>
                <a:r>
                  <a:rPr lang="en-US" sz="1100" dirty="0" smtClean="0"/>
                  <a:t>data</a:t>
                </a:r>
              </a:p>
              <a:p>
                <a:pPr algn="ctr"/>
                <a:endParaRPr lang="en-US" sz="11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/>
                  <a:t>next</a:t>
                </a:r>
              </a:p>
            </p:txBody>
          </p:sp>
          <p:sp>
            <p:nvSpPr>
              <p:cNvPr id="77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67" name="Group 18"/>
            <p:cNvGrpSpPr/>
            <p:nvPr/>
          </p:nvGrpSpPr>
          <p:grpSpPr>
            <a:xfrm>
              <a:off x="4447880" y="4863445"/>
              <a:ext cx="1228627" cy="922103"/>
              <a:chOff x="5410200" y="381000"/>
              <a:chExt cx="1752600" cy="1315353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5410200" y="381000"/>
                <a:ext cx="1219200" cy="9219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smtClean="0"/>
              </a:p>
              <a:p>
                <a:pPr algn="ctr"/>
                <a:r>
                  <a:rPr lang="en-US" sz="1100" smtClean="0"/>
                  <a:t>data</a:t>
                </a:r>
              </a:p>
              <a:p>
                <a:pPr algn="ctr"/>
                <a:endParaRPr lang="en-US" sz="110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410200" y="12954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/>
                  <a:t>next</a:t>
                </a:r>
              </a:p>
            </p:txBody>
          </p:sp>
          <p:sp>
            <p:nvSpPr>
              <p:cNvPr id="74" name="Line 13"/>
              <p:cNvSpPr>
                <a:spLocks noChangeShapeType="1"/>
              </p:cNvSpPr>
              <p:nvPr/>
            </p:nvSpPr>
            <p:spPr bwMode="auto">
              <a:xfrm>
                <a:off x="6477000" y="149309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ash"/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sp>
          <p:nvSpPr>
            <p:cNvPr id="68" name="Flowchart: Summing Junction 67"/>
            <p:cNvSpPr/>
            <p:nvPr/>
          </p:nvSpPr>
          <p:spPr>
            <a:xfrm>
              <a:off x="5676507" y="5503477"/>
              <a:ext cx="267093" cy="267093"/>
            </a:xfrm>
            <a:prstGeom prst="flowChartSummingJunction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grpSp>
          <p:nvGrpSpPr>
            <p:cNvPr id="69" name="Group 33"/>
            <p:cNvGrpSpPr/>
            <p:nvPr/>
          </p:nvGrpSpPr>
          <p:grpSpPr>
            <a:xfrm>
              <a:off x="762000" y="3581397"/>
              <a:ext cx="1228627" cy="281080"/>
              <a:chOff x="990600" y="3124200"/>
              <a:chExt cx="1752600" cy="400953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990600" y="3124200"/>
                <a:ext cx="1219199" cy="40095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list</a:t>
                </a:r>
              </a:p>
            </p:txBody>
          </p:sp>
          <p:sp>
            <p:nvSpPr>
              <p:cNvPr id="71" name="Line 13"/>
              <p:cNvSpPr>
                <a:spLocks noChangeShapeType="1"/>
              </p:cNvSpPr>
              <p:nvPr/>
            </p:nvSpPr>
            <p:spPr bwMode="auto">
              <a:xfrm>
                <a:off x="2057400" y="3321890"/>
                <a:ext cx="6858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5195840" y="4343400"/>
              <a:ext cx="1995417" cy="1298870"/>
              <a:chOff x="5195840" y="4343400"/>
              <a:chExt cx="1995417" cy="1298870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5695538" y="4343400"/>
                <a:ext cx="854697" cy="64633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10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1100" smtClean="0">
                    <a:solidFill>
                      <a:srgbClr val="FF0000"/>
                    </a:solidFill>
                  </a:rPr>
                  <a:t>data</a:t>
                </a:r>
              </a:p>
              <a:p>
                <a:pPr algn="ctr"/>
                <a:endParaRPr lang="en-US" sz="1100">
                  <a:solidFill>
                    <a:srgbClr val="FF0000"/>
                  </a:solidFill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695538" y="4984422"/>
                <a:ext cx="854697" cy="28108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smtClean="0">
                    <a:solidFill>
                      <a:srgbClr val="FF0000"/>
                    </a:solidFill>
                  </a:rPr>
                  <a:t>next</a:t>
                </a:r>
              </a:p>
            </p:txBody>
          </p:sp>
          <p:sp>
            <p:nvSpPr>
              <p:cNvPr id="84" name="Line 13"/>
              <p:cNvSpPr>
                <a:spLocks noChangeShapeType="1"/>
              </p:cNvSpPr>
              <p:nvPr/>
            </p:nvSpPr>
            <p:spPr bwMode="auto">
              <a:xfrm>
                <a:off x="6443399" y="5123010"/>
                <a:ext cx="48076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FF0000"/>
                  </a:solidFill>
                </a:endParaRPr>
              </a:p>
            </p:txBody>
          </p:sp>
          <p:sp>
            <p:nvSpPr>
              <p:cNvPr id="86" name="Line 13"/>
              <p:cNvSpPr>
                <a:spLocks noChangeShapeType="1"/>
              </p:cNvSpPr>
              <p:nvPr/>
            </p:nvSpPr>
            <p:spPr bwMode="auto">
              <a:xfrm flipV="1">
                <a:off x="5195840" y="4393736"/>
                <a:ext cx="478437" cy="124853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vi-VN" sz="1100">
                  <a:solidFill>
                    <a:srgbClr val="FF0000"/>
                  </a:solidFill>
                </a:endParaRPr>
              </a:p>
            </p:txBody>
          </p:sp>
          <p:sp>
            <p:nvSpPr>
              <p:cNvPr id="85" name="Flowchart: Summing Junction 84"/>
              <p:cNvSpPr/>
              <p:nvPr/>
            </p:nvSpPr>
            <p:spPr>
              <a:xfrm>
                <a:off x="6924164" y="4990707"/>
                <a:ext cx="267093" cy="267093"/>
              </a:xfrm>
              <a:prstGeom prst="flowChartSummingJunction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12085</TotalTime>
  <Words>1966</Words>
  <Application>Microsoft Office PowerPoint</Application>
  <PresentationFormat>On-screen Show (4:3)</PresentationFormat>
  <Paragraphs>415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Bookman Old Style</vt:lpstr>
      <vt:lpstr>Calibri</vt:lpstr>
      <vt:lpstr>Courier New</vt:lpstr>
      <vt:lpstr>Gill Sans MT</vt:lpstr>
      <vt:lpstr>Times New Roman</vt:lpstr>
      <vt:lpstr>Wingdings</vt:lpstr>
      <vt:lpstr>Wingdings 3</vt:lpstr>
      <vt:lpstr>Origin</vt:lpstr>
      <vt:lpstr>Cấu trúc dữ liệu</vt:lpstr>
      <vt:lpstr>Mở đầu: mảng động</vt:lpstr>
      <vt:lpstr>Khái niệm</vt:lpstr>
      <vt:lpstr>Danh sách liên kết (DSLK)</vt:lpstr>
      <vt:lpstr>Khai báo DSLK</vt:lpstr>
      <vt:lpstr>Thao tác với DSLK</vt:lpstr>
      <vt:lpstr>Khởi tạo DSLK</vt:lpstr>
      <vt:lpstr>Thêm phần tử vào đầu DSLK</vt:lpstr>
      <vt:lpstr>Thêm phần tử vào cuối DSLK</vt:lpstr>
      <vt:lpstr>Thêm phần tử vào sau một phần tử của DSLK</vt:lpstr>
      <vt:lpstr>Xoá phần tử đầu trong DSLK</vt:lpstr>
      <vt:lpstr>Xoá phần tử cuối DSLK</vt:lpstr>
      <vt:lpstr>Xoá phần tử sau một phần tử trong DSLK</vt:lpstr>
      <vt:lpstr>Duyệt DSLK</vt:lpstr>
      <vt:lpstr>Các hàm khác với DSLK</vt:lpstr>
      <vt:lpstr>Ví dụ sử dụng DSLK</vt:lpstr>
      <vt:lpstr>Đặc điểm của DSLK</vt:lpstr>
      <vt:lpstr>Ngăn xếp (stack)</vt:lpstr>
      <vt:lpstr>Hàng đợi (queue)</vt:lpstr>
      <vt:lpstr>DSLK kép (doubly linked list)</vt:lpstr>
      <vt:lpstr>Bài tập</vt:lpstr>
    </vt:vector>
  </TitlesOfParts>
  <Company>Utility Muffin Research Kitchen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nguyentu</cp:lastModifiedBy>
  <cp:revision>669</cp:revision>
  <dcterms:created xsi:type="dcterms:W3CDTF">2007-06-13T23:23:09Z</dcterms:created>
  <dcterms:modified xsi:type="dcterms:W3CDTF">2015-10-29T01:02:45Z</dcterms:modified>
</cp:coreProperties>
</file>