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6" r:id="rId2"/>
    <p:sldId id="257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8" autoAdjust="0"/>
  </p:normalViewPr>
  <p:slideViewPr>
    <p:cSldViewPr>
      <p:cViewPr varScale="1">
        <p:scale>
          <a:sx n="106" d="100"/>
          <a:sy n="106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FF6CB-0D0E-4A1D-87EE-079130EF3BC2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6E9BA-DDDC-4C5E-AD4B-D10B737DD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98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49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enumeration consists of a set of named integer constants.</a:t>
            </a:r>
            <a:endParaRPr lang="en-US" dirty="0" smtClean="0"/>
          </a:p>
          <a:p>
            <a:r>
              <a:rPr lang="en-US" dirty="0" err="1" smtClean="0"/>
              <a:t>Meo</a:t>
            </a:r>
            <a:r>
              <a:rPr lang="en-US" dirty="0" smtClean="0"/>
              <a:t> se </a:t>
            </a:r>
            <a:r>
              <a:rPr lang="en-US" dirty="0" err="1" smtClean="0"/>
              <a:t>tuong</a:t>
            </a:r>
            <a:r>
              <a:rPr lang="en-US" dirty="0" smtClean="0"/>
              <a:t> </a:t>
            </a:r>
            <a:r>
              <a:rPr lang="en-US" dirty="0" err="1" smtClean="0"/>
              <a:t>duong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0.</a:t>
            </a:r>
          </a:p>
          <a:p>
            <a:endParaRPr lang="en-US" dirty="0" smtClean="0"/>
          </a:p>
          <a:p>
            <a:r>
              <a:rPr lang="en-US" dirty="0" err="1" smtClean="0"/>
              <a:t>enum</a:t>
            </a:r>
            <a:r>
              <a:rPr lang="en-US" dirty="0" smtClean="0"/>
              <a:t> DAY /* Defines an enumeration type */ { </a:t>
            </a:r>
            <a:r>
              <a:rPr lang="en-US" dirty="0" err="1" smtClean="0"/>
              <a:t>saturday</a:t>
            </a:r>
            <a:r>
              <a:rPr lang="en-US" dirty="0" smtClean="0"/>
              <a:t>, /* Names day and declares a */ </a:t>
            </a:r>
            <a:r>
              <a:rPr lang="en-US" dirty="0" err="1" smtClean="0"/>
              <a:t>sunday</a:t>
            </a:r>
            <a:r>
              <a:rPr lang="en-US" dirty="0" smtClean="0"/>
              <a:t> = 0, /* variable named workday with */ </a:t>
            </a:r>
            <a:r>
              <a:rPr lang="en-US" dirty="0" err="1" smtClean="0"/>
              <a:t>monday</a:t>
            </a:r>
            <a:r>
              <a:rPr lang="en-US" dirty="0" smtClean="0"/>
              <a:t>, /* that type */ </a:t>
            </a:r>
            <a:r>
              <a:rPr lang="en-US" dirty="0" err="1" smtClean="0"/>
              <a:t>tuesday</a:t>
            </a:r>
            <a:r>
              <a:rPr lang="en-US" dirty="0" smtClean="0"/>
              <a:t>, </a:t>
            </a:r>
            <a:r>
              <a:rPr lang="en-US" dirty="0" err="1" smtClean="0"/>
              <a:t>wednesday</a:t>
            </a:r>
            <a:r>
              <a:rPr lang="en-US" dirty="0" smtClean="0"/>
              <a:t>, /* </a:t>
            </a:r>
            <a:r>
              <a:rPr lang="en-US" dirty="0" err="1" smtClean="0"/>
              <a:t>wednesday</a:t>
            </a:r>
            <a:r>
              <a:rPr lang="en-US" dirty="0" smtClean="0"/>
              <a:t> is associated with 3 */ </a:t>
            </a:r>
            <a:r>
              <a:rPr lang="en-US" dirty="0" err="1" smtClean="0"/>
              <a:t>thursday</a:t>
            </a:r>
            <a:r>
              <a:rPr lang="en-US" dirty="0" smtClean="0"/>
              <a:t>, </a:t>
            </a:r>
            <a:r>
              <a:rPr lang="en-US" dirty="0" err="1" smtClean="0"/>
              <a:t>friday</a:t>
            </a:r>
            <a:r>
              <a:rPr lang="en-US" dirty="0" smtClean="0"/>
              <a:t> } workday;</a:t>
            </a:r>
          </a:p>
          <a:p>
            <a:endParaRPr lang="en-US" dirty="0" smtClean="0"/>
          </a:p>
          <a:p>
            <a:r>
              <a:rPr lang="en-US" dirty="0" err="1" smtClean="0"/>
              <a:t>saturday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sunday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deu</a:t>
            </a:r>
            <a:r>
              <a:rPr lang="en-US" baseline="0" dirty="0" smtClean="0"/>
              <a:t> co </a:t>
            </a:r>
            <a:r>
              <a:rPr lang="en-US" baseline="0" dirty="0" err="1" smtClean="0"/>
              <a:t>gia</a:t>
            </a:r>
            <a:r>
              <a:rPr lang="en-US" baseline="0" dirty="0" smtClean="0"/>
              <a:t> tri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2015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618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614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Lop</a:t>
            </a:r>
            <a:r>
              <a:rPr lang="en-US" baseline="0"/>
              <a:t> thu 6 het slide nay.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33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52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7910F203-B368-48CC-915F-25ADDA2BA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6400800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T3124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Xây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dựng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mềm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7910F203-B368-48CC-915F-25ADDA2BA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6354763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IT3124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HK2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2018/2019</a:t>
            </a:r>
          </a:p>
          <a:p>
            <a:pPr algn="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Vũ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Hải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ĐH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Bách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7910F203-B368-48CC-915F-25ADDA2BA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7910F203-B368-48CC-915F-25ADDA2BA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Chương</a:t>
            </a:r>
            <a:r>
              <a:rPr lang="en-US" dirty="0" smtClean="0"/>
              <a:t> 2: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Vũ</a:t>
            </a:r>
            <a:r>
              <a:rPr lang="en-US" dirty="0" smtClean="0"/>
              <a:t> </a:t>
            </a:r>
            <a:r>
              <a:rPr lang="en-US" dirty="0" err="1" smtClean="0"/>
              <a:t>Hải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593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Chương trình C đơn giản nhất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641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hello.c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indent="641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indent="64135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indent="110490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chao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!\n");</a:t>
            </a:r>
          </a:p>
          <a:p>
            <a:pPr indent="110490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indent="641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in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Xin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chao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Phân tích chương trình ví dụ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main()</a:t>
            </a:r>
          </a:p>
          <a:p>
            <a:pPr lvl="1"/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endParaRPr lang="en-US" dirty="0" smtClean="0"/>
          </a:p>
          <a:p>
            <a:pPr lvl="1"/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(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(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endParaRPr lang="en-US" dirty="0" smtClean="0"/>
          </a:p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in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endParaRPr lang="en-US" dirty="0" smtClean="0"/>
          </a:p>
          <a:p>
            <a:pPr lvl="1"/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0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Hàm main()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C,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buộc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endParaRPr lang="en-US" dirty="0" smtClean="0"/>
          </a:p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 { … }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[]) { … }</a:t>
            </a:r>
          </a:p>
          <a:p>
            <a:pPr lvl="1"/>
            <a:r>
              <a:rPr lang="en-US" dirty="0" err="1" smtClean="0"/>
              <a:t>Trong</a:t>
            </a:r>
            <a:r>
              <a:rPr lang="en-US" dirty="0" smtClean="0"/>
              <a:t> C++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main()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void</a:t>
            </a:r>
          </a:p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,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;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r>
              <a:rPr lang="en-US" dirty="0" smtClean="0"/>
              <a:t>,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. VD: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C:\&gt;copy /B a.dat b.dat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Program in C++: Printing a Line of Text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Dòng</a:t>
            </a:r>
            <a:r>
              <a:rPr lang="en-US" dirty="0" smtClean="0"/>
              <a:t> 1,2 : </a:t>
            </a:r>
          </a:p>
          <a:p>
            <a:pPr lvl="1"/>
            <a:r>
              <a:rPr lang="en-US" dirty="0" smtClean="0"/>
              <a:t>//  </a:t>
            </a:r>
            <a:r>
              <a:rPr lang="en-US" dirty="0" smtClean="0">
                <a:sym typeface="Wingdings" pitchFamily="2" charset="2"/>
              </a:rPr>
              <a:t>single-line comment</a:t>
            </a:r>
          </a:p>
          <a:p>
            <a:r>
              <a:rPr lang="en-US" dirty="0" err="1" smtClean="0"/>
              <a:t>Dòng</a:t>
            </a:r>
            <a:r>
              <a:rPr lang="en-US" dirty="0" smtClean="0"/>
              <a:t> 3: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 // </a:t>
            </a:r>
            <a:r>
              <a:rPr lang="en-US" b="1" dirty="0" smtClean="0"/>
              <a:t>preprocessor directive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382000" cy="294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Program in C++: Printing a Line of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Dòng</a:t>
            </a:r>
            <a:r>
              <a:rPr lang="en-US" dirty="0" smtClean="0"/>
              <a:t> 4: blank line (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rõ</a:t>
            </a:r>
            <a:r>
              <a:rPr lang="en-US" dirty="0" smtClean="0"/>
              <a:t> </a:t>
            </a:r>
            <a:r>
              <a:rPr lang="en-US" dirty="0" err="1" smtClean="0"/>
              <a:t>ràng</a:t>
            </a:r>
            <a:r>
              <a:rPr lang="en-US" dirty="0" smtClean="0"/>
              <a:t>,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lạc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Dòng</a:t>
            </a:r>
            <a:r>
              <a:rPr lang="en-US" dirty="0" smtClean="0"/>
              <a:t> 5: </a:t>
            </a:r>
          </a:p>
          <a:p>
            <a:pPr lvl="1"/>
            <a:r>
              <a:rPr lang="en-US" dirty="0" smtClean="0"/>
              <a:t>//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endParaRPr lang="en-US" dirty="0" smtClean="0"/>
          </a:p>
          <a:p>
            <a:r>
              <a:rPr lang="en-US" dirty="0" err="1" smtClean="0"/>
              <a:t>Dòng</a:t>
            </a:r>
            <a:r>
              <a:rPr lang="en-US" dirty="0" smtClean="0"/>
              <a:t> 6: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main() 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bắt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đầu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một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chương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trình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chính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 Keyword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{ (</a:t>
            </a:r>
            <a:r>
              <a:rPr lang="en-US" dirty="0" err="1" smtClean="0">
                <a:sym typeface="Wingdings" pitchFamily="2" charset="2"/>
              </a:rPr>
              <a:t>dòng</a:t>
            </a:r>
            <a:r>
              <a:rPr lang="en-US" dirty="0" smtClean="0">
                <a:sym typeface="Wingdings" pitchFamily="2" charset="2"/>
              </a:rPr>
              <a:t> 7) ; } (</a:t>
            </a:r>
            <a:r>
              <a:rPr lang="en-US" dirty="0" err="1" smtClean="0">
                <a:sym typeface="Wingdings" pitchFamily="2" charset="2"/>
              </a:rPr>
              <a:t>dòng</a:t>
            </a:r>
            <a:r>
              <a:rPr lang="en-US" dirty="0" smtClean="0">
                <a:sym typeface="Wingdings" pitchFamily="2" charset="2"/>
              </a:rPr>
              <a:t> 12): </a:t>
            </a:r>
            <a:r>
              <a:rPr lang="en-US" dirty="0" err="1" smtClean="0">
                <a:sym typeface="Wingdings" pitchFamily="2" charset="2"/>
              </a:rPr>
              <a:t>thân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chương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trình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chính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Dòng</a:t>
            </a:r>
            <a:r>
              <a:rPr lang="en-US" dirty="0" smtClean="0">
                <a:sym typeface="Wingdings" pitchFamily="2" charset="2"/>
              </a:rPr>
              <a:t> 8: </a:t>
            </a:r>
          </a:p>
          <a:p>
            <a:pPr lvl="1"/>
            <a:r>
              <a:rPr lang="en-US" dirty="0" smtClean="0"/>
              <a:t>std::</a:t>
            </a:r>
            <a:r>
              <a:rPr lang="en-US" dirty="0" err="1" smtClean="0"/>
              <a:t>cout</a:t>
            </a:r>
            <a:r>
              <a:rPr lang="en-US" dirty="0" smtClean="0"/>
              <a:t> &lt;&lt; "Welcome to C++!\n"; // display message</a:t>
            </a:r>
          </a:p>
          <a:p>
            <a:r>
              <a:rPr lang="en-US" dirty="0" err="1" smtClean="0">
                <a:sym typeface="Wingdings" pitchFamily="2" charset="2"/>
              </a:rPr>
              <a:t>Dòng</a:t>
            </a:r>
            <a:r>
              <a:rPr lang="en-US" dirty="0" smtClean="0">
                <a:sym typeface="Wingdings" pitchFamily="2" charset="2"/>
              </a:rPr>
              <a:t> 10: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return 0; // </a:t>
            </a:r>
            <a:r>
              <a:rPr lang="en-US" dirty="0" err="1" smtClean="0">
                <a:sym typeface="Wingdings" pitchFamily="2" charset="2"/>
              </a:rPr>
              <a:t>thoát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khỏi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chương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trình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chính</a:t>
            </a:r>
            <a:endParaRPr lang="en-US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 programming:</a:t>
            </a:r>
          </a:p>
          <a:p>
            <a:pPr lvl="1"/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newline (\n):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xuống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Luôn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lùi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{ }</a:t>
            </a:r>
          </a:p>
          <a:p>
            <a:endParaRPr lang="en-US" dirty="0" smtClean="0"/>
          </a:p>
          <a:p>
            <a:r>
              <a:rPr lang="en-US" dirty="0" err="1" smtClean="0"/>
              <a:t>Lỗi</a:t>
            </a:r>
            <a:r>
              <a:rPr lang="en-US" dirty="0" smtClean="0"/>
              <a:t> hay </a:t>
            </a:r>
            <a:r>
              <a:rPr lang="en-US" dirty="0" err="1" smtClean="0"/>
              <a:t>gặp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Quên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;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lỗi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cú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pháp</a:t>
            </a:r>
            <a:r>
              <a:rPr lang="en-US" dirty="0" smtClean="0">
                <a:sym typeface="Wingdings" pitchFamily="2" charset="2"/>
              </a:rPr>
              <a:t> (syntax error), </a:t>
            </a:r>
            <a:r>
              <a:rPr lang="en-US" dirty="0" err="1" smtClean="0">
                <a:sym typeface="Wingdings" pitchFamily="2" charset="2"/>
              </a:rPr>
              <a:t>lỗi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dịch</a:t>
            </a:r>
            <a:r>
              <a:rPr lang="en-US" dirty="0" smtClean="0">
                <a:sym typeface="Wingdings" pitchFamily="2" charset="2"/>
              </a:rPr>
              <a:t> (compiler error), 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Quên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/>
              <a:t>input/output stream header file &lt;</a:t>
            </a:r>
            <a:r>
              <a:rPr lang="en-US" b="1" dirty="0" err="1" smtClean="0"/>
              <a:t>iostream</a:t>
            </a:r>
            <a:r>
              <a:rPr lang="en-US" b="1" dirty="0" smtClean="0"/>
              <a:t>&gt;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2: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19050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 indent="19050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int main()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float R;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printf("Ban kinh = ");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scanf("%f", &amp;R);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printf("Dien tich hinh tron: %.3f\n", 3.14 * R*R);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indent="19050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indent="190500">
              <a:buNone/>
            </a:pPr>
            <a:endParaRPr lang="vi-VN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Ban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kinh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</a:t>
            </a:r>
          </a:p>
          <a:p>
            <a:pPr lvl="2">
              <a:buNone/>
            </a:pPr>
            <a:r>
              <a:rPr lang="vi-VN" dirty="0" smtClean="0">
                <a:latin typeface="Consolas" pitchFamily="49" charset="0"/>
                <a:cs typeface="Consolas" pitchFamily="49" charset="0"/>
              </a:rPr>
              <a:t>Dien tich hinh tron: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3.140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Hiển thị ra màn hình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Chuỗi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định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dạng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các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giá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trị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&gt;);</a:t>
            </a:r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%[flags] [width] [.precision]type</a:t>
            </a:r>
          </a:p>
          <a:p>
            <a:pPr lvl="1"/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%+15.5f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9147467"/>
              </p:ext>
            </p:extLst>
          </p:nvPr>
        </p:nvGraphicFramePr>
        <p:xfrm>
          <a:off x="914400" y="2667000"/>
          <a:ext cx="7543800" cy="2057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Ký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Kiểu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Ký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Kiểu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%lf, %f, %e, %g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double, float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%x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int (hex)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%d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%o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int (oct)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%c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char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%u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unsigned</a:t>
                      </a:r>
                      <a:r>
                        <a:rPr lang="en-US" baseline="0" smtClean="0">
                          <a:latin typeface="Arial" pitchFamily="34" charset="0"/>
                          <a:cs typeface="Arial" pitchFamily="34" charset="0"/>
                        </a:rPr>
                        <a:t> int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%s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chuỗi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ký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tự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%p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trỏ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Chuỗi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định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dạng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địa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chỉ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biến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&gt;);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tuoi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tuoi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indent="1905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can_nang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("%f", 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can_nang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indent="1905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ten[20];</a:t>
            </a:r>
          </a:p>
          <a:p>
            <a:pPr lvl="1" indent="1905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("%s", ten);</a:t>
            </a:r>
          </a:p>
          <a:p>
            <a:pPr lvl="1" indent="1905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mã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/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Nội</a:t>
            </a:r>
            <a:r>
              <a:rPr lang="en-US" dirty="0" smtClean="0"/>
              <a:t> dung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Biến</a:t>
            </a:r>
            <a:r>
              <a:rPr lang="en-US" dirty="0"/>
              <a:t>,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09600" y="6354763"/>
            <a:ext cx="1825625" cy="366712"/>
          </a:xfrm>
          <a:prstGeom prst="rect">
            <a:avLst/>
          </a:prstGeom>
        </p:spPr>
        <p:txBody>
          <a:bodyPr/>
          <a:lstStyle/>
          <a:p>
            <a:fld id="{26B269CE-12F4-4F4F-BF2F-21E0A343DA4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6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Biến</a:t>
            </a:r>
            <a:r>
              <a:rPr lang="en-US" smtClean="0"/>
              <a:t> (variable) và kiểu (type)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endParaRPr lang="en-US" dirty="0" smtClean="0"/>
          </a:p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endParaRPr lang="en-US" dirty="0" smtClean="0"/>
          </a:p>
          <a:p>
            <a:r>
              <a:rPr lang="en-US" dirty="0" err="1" smtClean="0"/>
              <a:t>Phạm</a:t>
            </a:r>
            <a:r>
              <a:rPr lang="en-US" dirty="0" smtClean="0"/>
              <a:t> vi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endParaRPr lang="en-US" dirty="0" smtClean="0"/>
          </a:p>
          <a:p>
            <a:r>
              <a:rPr lang="en-US" dirty="0" err="1" smtClean="0"/>
              <a:t>Trong</a:t>
            </a:r>
            <a:r>
              <a:rPr lang="en-US" dirty="0" smtClean="0"/>
              <a:t> C </a:t>
            </a:r>
            <a:r>
              <a:rPr lang="en-US" dirty="0" err="1" smtClean="0"/>
              <a:t>chuẩn</a:t>
            </a:r>
            <a:r>
              <a:rPr lang="en-US" dirty="0" smtClean="0"/>
              <a:t>,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ở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,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endParaRPr lang="en-US" dirty="0" smtClean="0"/>
          </a:p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: &lt;</a:t>
            </a:r>
            <a:r>
              <a:rPr lang="en-US" dirty="0" err="1" smtClean="0"/>
              <a:t>kiểu</a:t>
            </a:r>
            <a:r>
              <a:rPr lang="en-US" dirty="0" smtClean="0"/>
              <a:t>&gt; &lt;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&gt;;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b, c;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char u;</a:t>
            </a:r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long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float, double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lệnh gán (assignment)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biến</a:t>
            </a:r>
            <a:r>
              <a:rPr lang="en-US" dirty="0" smtClean="0"/>
              <a:t>&gt; = &lt;</a:t>
            </a:r>
            <a:r>
              <a:rPr lang="en-US" dirty="0" err="1" smtClean="0"/>
              <a:t>hằng</a:t>
            </a:r>
            <a:r>
              <a:rPr lang="en-US" dirty="0" smtClean="0"/>
              <a:t>, </a:t>
            </a:r>
            <a:r>
              <a:rPr lang="en-US" dirty="0" err="1" smtClean="0"/>
              <a:t>biến</a:t>
            </a:r>
            <a:r>
              <a:rPr lang="en-US" dirty="0" smtClean="0"/>
              <a:t>&gt; </a:t>
            </a:r>
            <a:r>
              <a:rPr lang="en-US" dirty="0" err="1" smtClean="0"/>
              <a:t>hoặc</a:t>
            </a:r>
            <a:r>
              <a:rPr lang="en-US" dirty="0" smtClean="0"/>
              <a:t> &lt;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100;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value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+ 2;</a:t>
            </a:r>
          </a:p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(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count = 100;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key = 'K';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Hằng (constant)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endParaRPr lang="en-US" dirty="0" smtClean="0"/>
          </a:p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khoá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ở </a:t>
            </a:r>
            <a:r>
              <a:rPr lang="en-US" dirty="0" err="1" smtClean="0"/>
              <a:t>trước</a:t>
            </a:r>
            <a:endParaRPr lang="en-US" dirty="0" smtClean="0"/>
          </a:p>
          <a:p>
            <a:r>
              <a:rPr lang="en-US" dirty="0" err="1" smtClean="0"/>
              <a:t>Hằng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C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chiếm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nhớ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 smtClean="0"/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 double PI = 3.14159;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 char* name = "Nguyen Viet Tung";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PI = 3.14; /*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sẽ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báo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lỗi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hằng</a:t>
            </a:r>
            <a:r>
              <a:rPr lang="en-US" dirty="0" smtClean="0"/>
              <a:t>: </a:t>
            </a:r>
            <a:r>
              <a:rPr lang="en-US" dirty="0" err="1" smtClean="0"/>
              <a:t>tạo</a:t>
            </a:r>
            <a:r>
              <a:rPr lang="en-US" dirty="0" smtClean="0"/>
              <a:t> macro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không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chiếm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bộ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nhớ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nhưng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kiểu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PI 3.14159</a:t>
            </a:r>
            <a:endParaRPr lang="vi-VN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Ký</a:t>
            </a:r>
            <a:r>
              <a:rPr lang="en-US" sz="2000" dirty="0" smtClean="0"/>
              <a:t> </a:t>
            </a:r>
            <a:r>
              <a:rPr lang="en-US" sz="2000" dirty="0" err="1" smtClean="0"/>
              <a:t>tự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C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hiểu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nguyên</a:t>
            </a:r>
            <a:r>
              <a:rPr lang="en-US" sz="2000" dirty="0" smtClean="0"/>
              <a:t> 8 bit</a:t>
            </a:r>
          </a:p>
          <a:p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sizeof</a:t>
            </a:r>
            <a:r>
              <a:rPr lang="en-US" sz="2000" dirty="0" smtClean="0"/>
              <a:t>() </a:t>
            </a:r>
            <a:r>
              <a:rPr lang="en-US" sz="2000" dirty="0" err="1" smtClean="0"/>
              <a:t>tính</a:t>
            </a:r>
            <a:r>
              <a:rPr lang="en-US" sz="2000" dirty="0" smtClean="0"/>
              <a:t> </a:t>
            </a:r>
            <a:r>
              <a:rPr lang="en-US" sz="2000" dirty="0" err="1" smtClean="0"/>
              <a:t>độ</a:t>
            </a:r>
            <a:r>
              <a:rPr lang="en-US" sz="2000" dirty="0" smtClean="0"/>
              <a:t> </a:t>
            </a:r>
            <a:r>
              <a:rPr lang="en-US" sz="2000" dirty="0" err="1" smtClean="0"/>
              <a:t>dài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biến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kiểu</a:t>
            </a:r>
            <a:r>
              <a:rPr lang="en-US" sz="2000" dirty="0" smtClean="0"/>
              <a:t> </a:t>
            </a:r>
            <a:r>
              <a:rPr lang="en-US" sz="2000" dirty="0" err="1" smtClean="0"/>
              <a:t>dữ</a:t>
            </a:r>
            <a:r>
              <a:rPr lang="en-US" sz="2000" dirty="0" smtClean="0"/>
              <a:t> </a:t>
            </a:r>
            <a:r>
              <a:rPr lang="en-US" sz="2000" dirty="0" err="1" smtClean="0"/>
              <a:t>liệu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byte:</a:t>
            </a:r>
          </a:p>
          <a:p>
            <a:pPr lvl="1"/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371600"/>
          <a:ext cx="7620000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2667000"/>
                <a:gridCol w="3505200"/>
              </a:tblGrid>
              <a:tr h="27093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Kiểu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Độ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dài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Loại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char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baseline="0" smtClean="0">
                          <a:latin typeface="Arial" pitchFamily="34" charset="0"/>
                          <a:cs typeface="Arial" pitchFamily="34" charset="0"/>
                        </a:rPr>
                        <a:t> nguyên, ký tự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tuỳ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thuộc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: 2, 4, 8)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 nguyên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 nguyên</a:t>
                      </a: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 nguyên</a:t>
                      </a: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long long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 nguyên</a:t>
                      </a: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float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baseline="0" smtClean="0">
                          <a:latin typeface="Arial" pitchFamily="34" charset="0"/>
                          <a:cs typeface="Arial" pitchFamily="34" charset="0"/>
                        </a:rPr>
                        <a:t> thực (dấu chấm động)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double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baseline="0" smtClean="0">
                          <a:latin typeface="Arial" pitchFamily="34" charset="0"/>
                          <a:cs typeface="Arial" pitchFamily="34" charset="0"/>
                        </a:rPr>
                        <a:t> thực (dấu chấm động)</a:t>
                      </a:r>
                      <a:endParaRPr lang="en-US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void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ý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nghĩa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xác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định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Ép kiểu (type casting)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Là việc chuyển từ một biểu thức có kiểu nào đó sang một kiểu khác</a:t>
            </a:r>
          </a:p>
          <a:p>
            <a:r>
              <a:rPr lang="en-US" smtClean="0"/>
              <a:t>Chuyển kiểu ngầm định: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float a = 30;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int b = 'a';</a:t>
            </a:r>
          </a:p>
          <a:p>
            <a:r>
              <a:rPr lang="en-US" smtClean="0"/>
              <a:t>Chuyển kiểu tường minh: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int a = (int)5.6; /* lấy phần nguyên */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float f = (float)1/3;</a:t>
            </a:r>
          </a:p>
          <a:p>
            <a:r>
              <a:rPr lang="en-US" smtClean="0"/>
              <a:t>Không phải kiểu nào cũng chuyển được cho nhau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char* s = 2.3; /* không dịch được */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int x = "7"; /* dịch được nhưng sai */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thước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, </a:t>
            </a:r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signed char  (8 bits)  –128 ~ +127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signed short (16 bits) –32768 ~ +32767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(32 bits) –2147483648 ~ +2147483648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signed long  (32 bits) –2147483648 ~ +2147483648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char  (8 bits) 0 ~ +255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short (16 bits) 0 ~ +65535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(32 bits) 0 ~ +4294967295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long  (32 bits) 0 ~ +4294967295</a:t>
            </a:r>
          </a:p>
          <a:p>
            <a:r>
              <a:rPr lang="en-US" dirty="0" err="1" smtClean="0"/>
              <a:t>Chú</a:t>
            </a:r>
            <a:r>
              <a:rPr lang="en-US" dirty="0" smtClean="0"/>
              <a:t> ý:</a:t>
            </a:r>
          </a:p>
          <a:p>
            <a:pPr lvl="1"/>
            <a:r>
              <a:rPr lang="en-US" dirty="0" err="1" smtClean="0"/>
              <a:t>Ngầm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endParaRPr lang="en-US" dirty="0" smtClean="0"/>
          </a:p>
          <a:p>
            <a:pPr lvl="1"/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thước</a:t>
            </a:r>
            <a:r>
              <a:rPr lang="en-US" dirty="0" smtClean="0"/>
              <a:t> </a:t>
            </a:r>
            <a:r>
              <a:rPr lang="en-US" dirty="0" err="1" smtClean="0"/>
              <a:t>tuỳ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cấu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hình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liệt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(</a:t>
            </a:r>
            <a:r>
              <a:rPr lang="en-US" dirty="0" err="1" smtClean="0"/>
              <a:t>enum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1" smtClean="0"/>
              <a:t>Dùng để liệt kê các giá trị có thể có của một kiểu</a:t>
            </a:r>
          </a:p>
          <a:p>
            <a:r>
              <a:rPr lang="en-US" noProof="1" smtClean="0"/>
              <a:t>Cú pháp: enum &lt;tên kiểu&gt; { &lt;các giá trị&gt; };</a:t>
            </a:r>
          </a:p>
          <a:p>
            <a:r>
              <a:rPr lang="en-US" noProof="1" smtClean="0"/>
              <a:t>Ví dụ khai báo kiểu:</a:t>
            </a:r>
          </a:p>
          <a:p>
            <a:pPr lvl="1"/>
            <a:r>
              <a:rPr lang="en-US" noProof="1" smtClean="0">
                <a:latin typeface="Courier New" pitchFamily="49" charset="0"/>
                <a:cs typeface="Courier New" pitchFamily="49" charset="0"/>
              </a:rPr>
              <a:t>enum DongVat { Meo, Cho, Ho, Bao };</a:t>
            </a:r>
            <a:endParaRPr lang="vi-VN" noProof="1" smtClean="0">
              <a:latin typeface="Courier New" pitchFamily="49" charset="0"/>
              <a:cs typeface="Courier New" pitchFamily="49" charset="0"/>
            </a:endParaRPr>
          </a:p>
          <a:p>
            <a:pPr lvl="1" defTabSz="1377950"/>
            <a:r>
              <a:rPr lang="en-US" noProof="1" smtClean="0">
                <a:latin typeface="Courier New" pitchFamily="49" charset="0"/>
                <a:cs typeface="Courier New" pitchFamily="49" charset="0"/>
              </a:rPr>
              <a:t>enum Ngay { Thu2 = 2, Thu3, Thu4, Thu5, Thu6, Thu7, CN = 1 };</a:t>
            </a:r>
          </a:p>
          <a:p>
            <a:r>
              <a:rPr lang="en-US" noProof="1" smtClean="0"/>
              <a:t>Sử dụng:</a:t>
            </a:r>
          </a:p>
          <a:p>
            <a:pPr lvl="1"/>
            <a:r>
              <a:rPr lang="en-US" noProof="1" smtClean="0">
                <a:latin typeface="Courier New" pitchFamily="49" charset="0"/>
                <a:cs typeface="Courier New" pitchFamily="49" charset="0"/>
              </a:rPr>
              <a:t>enum DongVat dv = Meo;</a:t>
            </a:r>
          </a:p>
          <a:p>
            <a:pPr lvl="1"/>
            <a:r>
              <a:rPr lang="en-US" noProof="1" smtClean="0">
                <a:latin typeface="Courier New" pitchFamily="49" charset="0"/>
                <a:cs typeface="Courier New" pitchFamily="49" charset="0"/>
              </a:rPr>
              <a:t>dv = Bao;</a:t>
            </a:r>
          </a:p>
          <a:p>
            <a:pPr lvl="1"/>
            <a:r>
              <a:rPr lang="en-US" noProof="1" smtClean="0">
                <a:latin typeface="Courier New" pitchFamily="49" charset="0"/>
                <a:cs typeface="Courier New" pitchFamily="49" charset="0"/>
              </a:rPr>
              <a:t>enum Ngay n = Thu5;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(</a:t>
            </a:r>
            <a:r>
              <a:rPr lang="en-US" dirty="0" err="1" smtClean="0"/>
              <a:t>struct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báo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kiểu</a:t>
            </a:r>
            <a:r>
              <a:rPr lang="en-US" sz="2400" dirty="0" smtClean="0"/>
              <a:t> </a:t>
            </a:r>
            <a:r>
              <a:rPr lang="en-US" sz="2400" dirty="0" err="1" smtClean="0"/>
              <a:t>phức</a:t>
            </a:r>
            <a:r>
              <a:rPr lang="en-US" sz="2400" dirty="0" smtClean="0"/>
              <a:t> </a:t>
            </a:r>
            <a:r>
              <a:rPr lang="en-US" sz="2400" dirty="0" err="1" smtClean="0"/>
              <a:t>tạp</a:t>
            </a:r>
            <a:r>
              <a:rPr lang="en-US" sz="2400" dirty="0" smtClean="0"/>
              <a:t>,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biến</a:t>
            </a:r>
            <a:r>
              <a:rPr lang="en-US" sz="2400" dirty="0" smtClean="0"/>
              <a:t> con</a:t>
            </a:r>
          </a:p>
          <a:p>
            <a:r>
              <a:rPr lang="en-US" sz="2400" dirty="0" err="1" smtClean="0"/>
              <a:t>Cú</a:t>
            </a:r>
            <a:r>
              <a:rPr lang="en-US" sz="2400" dirty="0" smtClean="0"/>
              <a:t> </a:t>
            </a:r>
            <a:r>
              <a:rPr lang="en-US" sz="2400" dirty="0" err="1" smtClean="0"/>
              <a:t>pháp</a:t>
            </a:r>
            <a:r>
              <a:rPr lang="en-US" sz="2400" dirty="0" smtClean="0"/>
              <a:t>: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&lt;</a:t>
            </a:r>
            <a:r>
              <a:rPr lang="en-US" sz="2400" dirty="0" err="1" smtClean="0"/>
              <a:t>tên</a:t>
            </a:r>
            <a:r>
              <a:rPr lang="en-US" sz="2400" dirty="0" smtClean="0"/>
              <a:t> </a:t>
            </a:r>
            <a:r>
              <a:rPr lang="en-US" sz="2400" dirty="0" err="1" smtClean="0"/>
              <a:t>kiểu</a:t>
            </a:r>
            <a:r>
              <a:rPr lang="en-US" sz="2400" dirty="0" smtClean="0"/>
              <a:t>&gt; { &lt;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thuộc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&gt; };</a:t>
            </a:r>
          </a:p>
          <a:p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 indent="366713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char ten[20];</a:t>
            </a:r>
          </a:p>
          <a:p>
            <a:pPr lvl="1" indent="366713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nam_sinh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366713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khoa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{"Le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Duc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Tho", 1984, 56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sv.nam_sinh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1985;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sv.khoa = 54;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(</a:t>
            </a:r>
            <a:r>
              <a:rPr lang="en-US" dirty="0" err="1" smtClean="0"/>
              <a:t>typedef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ngắn</a:t>
            </a:r>
            <a:r>
              <a:rPr lang="en-US" dirty="0" smtClean="0"/>
              <a:t> </a:t>
            </a:r>
            <a:r>
              <a:rPr lang="en-US" dirty="0" err="1" smtClean="0"/>
              <a:t>gọn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ý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 smtClean="0"/>
          </a:p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 </a:t>
            </a:r>
            <a:r>
              <a:rPr lang="en-US" dirty="0" err="1" smtClean="0"/>
              <a:t>typedef</a:t>
            </a:r>
            <a:r>
              <a:rPr lang="en-US" dirty="0" smtClean="0"/>
              <a:t> &lt;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&gt; &lt;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&gt;;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ChieuCao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unsigned char byte;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DongVat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DV;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… } </a:t>
            </a:r>
            <a:r>
              <a:rPr lang="en-US" err="1" smtClean="0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mtClean="0"/>
              <a:t>Khai báo biến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ChieuCao d = 165.5;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byte b = 30;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DV dv = Cho;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Phẩm chất của 1 chương trình tốt </a:t>
            </a:r>
          </a:p>
          <a:p>
            <a:pPr lvl="1"/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</a:p>
          <a:p>
            <a:pPr lvl="1"/>
            <a:r>
              <a:rPr lang="vi-VN" dirty="0" smtClean="0"/>
              <a:t>Logic chương trình + các biểu thức được diễn đạt theo cách thông thường </a:t>
            </a:r>
          </a:p>
          <a:p>
            <a:pPr lvl="1"/>
            <a:r>
              <a:rPr lang="vi-VN" dirty="0" smtClean="0"/>
              <a:t>Tên dùng trong chương trình có tính chất miêu tả </a:t>
            </a:r>
          </a:p>
          <a:p>
            <a:pPr lvl="1"/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</a:p>
          <a:p>
            <a:pPr lvl="1"/>
            <a:r>
              <a:rPr lang="fr-FR" dirty="0" err="1" smtClean="0"/>
              <a:t>Tôn</a:t>
            </a:r>
            <a:r>
              <a:rPr lang="fr-FR" dirty="0" smtClean="0"/>
              <a:t> </a:t>
            </a:r>
            <a:r>
              <a:rPr lang="fr-FR" dirty="0" err="1" smtClean="0"/>
              <a:t>trọng</a:t>
            </a:r>
            <a:r>
              <a:rPr lang="fr-FR" dirty="0" smtClean="0"/>
              <a:t> </a:t>
            </a:r>
            <a:r>
              <a:rPr lang="fr-FR" dirty="0" err="1" smtClean="0"/>
              <a:t>chiến</a:t>
            </a:r>
            <a:r>
              <a:rPr lang="fr-FR" dirty="0" smtClean="0"/>
              <a:t> </a:t>
            </a:r>
            <a:r>
              <a:rPr lang="fr-FR" dirty="0" err="1" smtClean="0"/>
              <a:t>lược</a:t>
            </a:r>
            <a:r>
              <a:rPr lang="fr-FR" dirty="0" smtClean="0"/>
              <a:t> </a:t>
            </a:r>
            <a:r>
              <a:rPr lang="fr-FR" dirty="0" err="1" smtClean="0"/>
              <a:t>divide</a:t>
            </a:r>
            <a:r>
              <a:rPr lang="fr-FR" dirty="0" smtClean="0"/>
              <a:t>/</a:t>
            </a:r>
            <a:r>
              <a:rPr lang="fr-FR" dirty="0" err="1" smtClean="0"/>
              <a:t>conquer</a:t>
            </a:r>
            <a:r>
              <a:rPr lang="fr-FR" dirty="0" smtClean="0"/>
              <a:t>/association </a:t>
            </a:r>
          </a:p>
          <a:p>
            <a:r>
              <a:rPr lang="vi-VN" dirty="0" smtClean="0"/>
              <a:t>Làm thế nào để tạo ra chương trình có phẩm chất tốt </a:t>
            </a:r>
            <a:endParaRPr lang="en-US" dirty="0" smtClean="0"/>
          </a:p>
          <a:p>
            <a:pPr lvl="1"/>
            <a:r>
              <a:rPr lang="en-US" sz="2500" dirty="0" err="1" smtClean="0"/>
              <a:t>Thiết</a:t>
            </a:r>
            <a:r>
              <a:rPr lang="en-US" sz="2500" dirty="0" smtClean="0"/>
              <a:t> </a:t>
            </a:r>
            <a:r>
              <a:rPr lang="en-US" sz="2500" dirty="0" err="1" smtClean="0"/>
              <a:t>kế</a:t>
            </a:r>
            <a:r>
              <a:rPr lang="en-US" sz="2500" dirty="0" smtClean="0"/>
              <a:t> top-down </a:t>
            </a:r>
          </a:p>
          <a:p>
            <a:pPr lvl="1"/>
            <a:r>
              <a:rPr lang="vi-VN" sz="2500" dirty="0" smtClean="0"/>
              <a:t>Tinh chỉnh từng bước </a:t>
            </a:r>
          </a:p>
          <a:p>
            <a:pPr lvl="1"/>
            <a:endParaRPr lang="en-US" sz="2500" dirty="0" smtClean="0"/>
          </a:p>
          <a:p>
            <a:pPr lvl="1"/>
            <a:endParaRPr lang="vi-VN" dirty="0" smtClean="0"/>
          </a:p>
          <a:p>
            <a:endParaRPr lang="fr-FR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mảng</a:t>
            </a:r>
            <a:r>
              <a:rPr lang="en-US" dirty="0" smtClean="0"/>
              <a:t> (array)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kiểu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vùng</a:t>
            </a:r>
            <a:r>
              <a:rPr lang="en-US" sz="2400" dirty="0" smtClean="0"/>
              <a:t> </a:t>
            </a:r>
            <a:r>
              <a:rPr lang="en-US" sz="2400" dirty="0" err="1" smtClean="0"/>
              <a:t>nhớ</a:t>
            </a:r>
            <a:r>
              <a:rPr lang="en-US" sz="2400" dirty="0" smtClean="0"/>
              <a:t> </a:t>
            </a:r>
            <a:r>
              <a:rPr lang="en-US" sz="2400" dirty="0" err="1" smtClean="0"/>
              <a:t>liên</a:t>
            </a:r>
            <a:r>
              <a:rPr lang="en-US" sz="2400" dirty="0" smtClean="0"/>
              <a:t> </a:t>
            </a:r>
            <a:r>
              <a:rPr lang="en-US" sz="2400" dirty="0" err="1" smtClean="0"/>
              <a:t>tục</a:t>
            </a:r>
            <a:r>
              <a:rPr lang="en-US" sz="2400" dirty="0" smtClean="0"/>
              <a:t>. </a:t>
            </a:r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 err="1" smtClean="0"/>
              <a:t>chất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mảng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con </a:t>
            </a:r>
            <a:r>
              <a:rPr lang="en-US" sz="2400" dirty="0" err="1" smtClean="0"/>
              <a:t>trỏ</a:t>
            </a:r>
            <a:r>
              <a:rPr lang="en-US" sz="2400" dirty="0" smtClean="0"/>
              <a:t> </a:t>
            </a:r>
            <a:r>
              <a:rPr lang="en-US" sz="2400" dirty="0" err="1" smtClean="0"/>
              <a:t>tĩnh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Cú</a:t>
            </a:r>
            <a:r>
              <a:rPr lang="en-US" sz="2400" dirty="0" smtClean="0"/>
              <a:t> </a:t>
            </a:r>
            <a:r>
              <a:rPr lang="en-US" sz="2400" dirty="0" err="1" smtClean="0"/>
              <a:t>pháp</a:t>
            </a:r>
            <a:r>
              <a:rPr lang="en-US" sz="2400" dirty="0" smtClean="0"/>
              <a:t>: &lt;</a:t>
            </a:r>
            <a:r>
              <a:rPr lang="en-US" sz="2400" dirty="0" err="1" smtClean="0"/>
              <a:t>kiểu</a:t>
            </a:r>
            <a:r>
              <a:rPr lang="en-US" sz="2400" dirty="0" smtClean="0"/>
              <a:t>&gt; &lt;</a:t>
            </a:r>
            <a:r>
              <a:rPr lang="en-US" sz="2400" dirty="0" err="1" smtClean="0"/>
              <a:t>tên</a:t>
            </a:r>
            <a:r>
              <a:rPr lang="en-US" sz="2400" dirty="0" smtClean="0"/>
              <a:t>&gt; [ &lt;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&gt; ];</a:t>
            </a:r>
          </a:p>
          <a:p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tuoi[6]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{ 23, 50, 18, 40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, 25, 33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Truy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: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thự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0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tuoi[3] = 20;</a:t>
            </a:r>
          </a:p>
          <a:p>
            <a:r>
              <a:rPr lang="en-US" sz="2400" smtClean="0"/>
              <a:t>Mảng hai chiều (và nhiều chiều):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float ma_tran[10][20];</a:t>
            </a:r>
          </a:p>
          <a:p>
            <a:pPr lvl="1" indent="2540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ma_tran[5][15] = 1.23;</a:t>
            </a:r>
            <a:endParaRPr lang="vi-VN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76600"/>
            <a:ext cx="68961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C</a:t>
            </a:r>
          </a:p>
          <a:p>
            <a:pPr lvl="1"/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/char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{false, true}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ho_ten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"Nguyen Viet Tung";</a:t>
            </a:r>
          </a:p>
          <a:p>
            <a:r>
              <a:rPr lang="en-US" dirty="0" err="1" smtClean="0"/>
              <a:t>Kiểu</a:t>
            </a:r>
            <a:r>
              <a:rPr lang="en-US" dirty="0" smtClean="0"/>
              <a:t> union</a:t>
            </a:r>
          </a:p>
          <a:p>
            <a:pPr lvl="1"/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ở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nhớ</a:t>
            </a:r>
            <a:endParaRPr lang="en-US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union color {</a:t>
            </a:r>
          </a:p>
          <a:p>
            <a:pPr lvl="2" indent="555625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s_color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{unsigned char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R,G,B,A;};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 indent="555625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i_color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 indent="-2381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 indent="36671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ho_ten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 lvl="1" indent="36671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tuoi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36671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{Nam, Nu}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gioi_tinh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36671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 indent="83026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thanh_pho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 lvl="1" indent="83026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duong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 lvl="1" indent="83026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so_nha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36671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dia_chi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vi-VN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Hàm (function)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16025" y="6354763"/>
            <a:ext cx="1219200" cy="366712"/>
          </a:xfrm>
          <a:prstGeom prst="rect">
            <a:avLst/>
          </a:prstGeom>
        </p:spPr>
        <p:txBody>
          <a:bodyPr/>
          <a:lstStyle/>
          <a:p>
            <a:fld id="{BC24317B-5122-4A99-A6E9-FA23C146A7E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Khái niệm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Hàm là một khối các câu lệnh thực hiện </a:t>
            </a:r>
            <a:r>
              <a:rPr lang="en-US" sz="2400">
                <a:solidFill>
                  <a:srgbClr val="CC00CC"/>
                </a:solidFill>
              </a:rPr>
              <a:t>một nhiệm vụ nhất định</a:t>
            </a:r>
            <a:r>
              <a:rPr lang="en-US" sz="2400"/>
              <a:t>, và có thể được gọi khi cần</a:t>
            </a:r>
          </a:p>
          <a:p>
            <a:r>
              <a:rPr lang="en-US" sz="2400"/>
              <a:t>Mỗi hàm có </a:t>
            </a:r>
            <a:r>
              <a:rPr lang="en-US" sz="2400">
                <a:solidFill>
                  <a:srgbClr val="CC00CC"/>
                </a:solidFill>
              </a:rPr>
              <a:t>một tên </a:t>
            </a:r>
            <a:r>
              <a:rPr lang="en-US" sz="2400"/>
              <a:t>(các hàm trong C không được trùng tên nhau), </a:t>
            </a:r>
            <a:r>
              <a:rPr lang="en-US" sz="2400">
                <a:solidFill>
                  <a:srgbClr val="CC00CC"/>
                </a:solidFill>
              </a:rPr>
              <a:t>một số tham số</a:t>
            </a:r>
            <a:r>
              <a:rPr lang="en-US" sz="2400"/>
              <a:t>, và </a:t>
            </a:r>
            <a:r>
              <a:rPr lang="en-US" sz="2400">
                <a:solidFill>
                  <a:srgbClr val="CC00CC"/>
                </a:solidFill>
              </a:rPr>
              <a:t>một giá trị trả về</a:t>
            </a:r>
          </a:p>
          <a:p>
            <a:r>
              <a:rPr lang="en-US" sz="2400"/>
              <a:t>Sử dụng hàm giúp:</a:t>
            </a:r>
          </a:p>
          <a:p>
            <a:pPr lvl="1"/>
            <a:r>
              <a:rPr lang="en-US" sz="2000">
                <a:solidFill>
                  <a:srgbClr val="CC00CC"/>
                </a:solidFill>
              </a:rPr>
              <a:t>Chia nhỏ </a:t>
            </a:r>
            <a:r>
              <a:rPr lang="en-US" sz="2000"/>
              <a:t>chương trình thành nhiều bài toán con</a:t>
            </a:r>
          </a:p>
          <a:p>
            <a:pPr lvl="1"/>
            <a:r>
              <a:rPr lang="en-US" sz="2000">
                <a:solidFill>
                  <a:srgbClr val="CC00CC"/>
                </a:solidFill>
              </a:rPr>
              <a:t>Sử dụng lại </a:t>
            </a:r>
            <a:r>
              <a:rPr lang="en-US" sz="2000"/>
              <a:t>trong một hoặc nhiều chương trình</a:t>
            </a:r>
          </a:p>
          <a:p>
            <a:r>
              <a:rPr lang="en-US" sz="2400"/>
              <a:t>Cách khai báo:</a:t>
            </a:r>
          </a:p>
          <a:p>
            <a:pPr lvl="1"/>
            <a:r>
              <a:rPr lang="en-US" sz="2000"/>
              <a:t>&lt;kiểu trả về&gt; &lt;tên hàm&gt;(&lt;danh sách các tham số&gt;) {</a:t>
            </a:r>
          </a:p>
          <a:p>
            <a:pPr lvl="1" indent="366713">
              <a:buNone/>
            </a:pPr>
            <a:r>
              <a:rPr lang="en-US" sz="2000" i="1"/>
              <a:t>Khai báo các biến dùng cho hàm</a:t>
            </a:r>
          </a:p>
          <a:p>
            <a:pPr lvl="1" indent="366713">
              <a:buNone/>
            </a:pPr>
            <a:r>
              <a:rPr lang="en-US" sz="2000" i="1"/>
              <a:t>Các câu lệnh của hàm</a:t>
            </a:r>
          </a:p>
          <a:p>
            <a:pPr lvl="1" indent="26988">
              <a:buNone/>
            </a:pPr>
            <a:r>
              <a:rPr lang="en-US" sz="2000"/>
              <a:t>}</a:t>
            </a:r>
          </a:p>
          <a:p>
            <a:r>
              <a:rPr lang="en-US" sz="2400"/>
              <a:t>Toán tử return dùng để thoát khỏi hàm và trả kết quả</a:t>
            </a: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Ví dụ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Hàm tính tổng hai số</a:t>
            </a:r>
          </a:p>
          <a:p>
            <a:pPr lvl="1"/>
            <a:r>
              <a:rPr lang="en-US" sz="2000">
                <a:latin typeface="Courier New" pitchFamily="49" charset="0"/>
                <a:cs typeface="Courier New" pitchFamily="49" charset="0"/>
              </a:rPr>
              <a:t>double sum(double x, double y) {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z = x+y;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z;</a:t>
            </a:r>
          </a:p>
          <a:p>
            <a:pPr lvl="1" indent="269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69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x = 10, y = sum(2,3);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printf("x + y = %g", sum(x,y));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1" indent="269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/>
              <a:t>Các tham số và biến nội bộ chỉ giới hạn trong </a:t>
            </a:r>
            <a:r>
              <a:rPr lang="en-US" sz="2400">
                <a:solidFill>
                  <a:srgbClr val="CC00CC"/>
                </a:solidFill>
              </a:rPr>
              <a:t>phạm vi của hàm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Phạm vi của biến, hằng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>
                <a:solidFill>
                  <a:srgbClr val="CC00CC"/>
                </a:solidFill>
              </a:rPr>
              <a:t>Biến toàn cục</a:t>
            </a:r>
            <a:r>
              <a:rPr lang="en-US" sz="2000"/>
              <a:t>: được khai báo ở ngoài các hàm, có phạm vi trong toàn chương trình và tồn tại trong suốt quá trình chạy</a:t>
            </a:r>
          </a:p>
          <a:p>
            <a:r>
              <a:rPr lang="en-US" sz="2000">
                <a:solidFill>
                  <a:srgbClr val="CC00CC"/>
                </a:solidFill>
              </a:rPr>
              <a:t>Biến địa phương</a:t>
            </a:r>
            <a:r>
              <a:rPr lang="en-US" sz="2000"/>
              <a:t>: được khai báo ở trong một hàm hoặc một khối lệnh, chỉ có phạm vi trong hàm/khối đó, và bị huỷ sau khi kết thúc chạy hàm/khối đó</a:t>
            </a:r>
          </a:p>
          <a:p>
            <a:pPr lvl="1"/>
            <a:r>
              <a:rPr lang="en-US" sz="1600"/>
              <a:t>Khai báo biến địa phương sẽ “che” mất biến cùng tên khác có phạm vi rộng hơn</a:t>
            </a:r>
          </a:p>
          <a:p>
            <a:pPr lvl="1"/>
            <a:r>
              <a:rPr lang="en-US" sz="1600"/>
              <a:t>Trong C, biến địa phương phải được khai báo ở đầu hàm hoặc khối lệnh</a:t>
            </a:r>
          </a:p>
          <a:p>
            <a:r>
              <a:rPr lang="en-US" sz="2000"/>
              <a:t>Ví dụ biến địa phương của hàm:</a:t>
            </a:r>
          </a:p>
          <a:p>
            <a:pPr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x = 10, y = 20;	/* phải khai báo trước hàm sum() */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sum()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z = x+y;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return z;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x = 1, y = 2;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z = sum();		/* trả về: 10+20 */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Biến trong khối lệnh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Trong một khối lệnh { … } ta có thể khai thêm biến, biến đó chỉ tồn tại từ khi chương trình chạy vào tới khi thoát khỏi khối lệnh đó</a:t>
            </a:r>
          </a:p>
          <a:p>
            <a:r>
              <a:rPr lang="en-US" sz="2000"/>
              <a:t>Ví dụ: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x = 1, y = 2;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sum(int x, int y)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x+y;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a = 1000, b = 2000;</a:t>
            </a:r>
            <a:endParaRPr lang="en-US" sz="1800"/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x = 10, y = 20;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x = 100, y = 200;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x+y;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x+y;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sum(a,b);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Biến trong khối lệnh: vòng lặp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Chỉ có phạm vi trong </a:t>
            </a:r>
            <a:r>
              <a:rPr lang="en-US" b="1" u="sng">
                <a:solidFill>
                  <a:srgbClr val="FF0000"/>
                </a:solidFill>
              </a:rPr>
              <a:t>một</a:t>
            </a:r>
            <a:r>
              <a:rPr lang="en-US"/>
              <a:t> lần chạy của vòng lặp, mỗi lần lặp sẽ tạo ra biến mới và khởi tạo lại</a:t>
            </a:r>
          </a:p>
          <a:p>
            <a:r>
              <a:rPr lang="en-US"/>
              <a:t>Ví dụ:</a:t>
            </a:r>
          </a:p>
          <a:p>
            <a:pPr lvl="1"/>
            <a:r>
              <a:rPr lang="en-US">
                <a:latin typeface="Courier New" pitchFamily="49" charset="0"/>
                <a:cs typeface="Courier New" pitchFamily="49" charset="0"/>
              </a:rPr>
              <a:t>int x = 20;</a:t>
            </a:r>
          </a:p>
          <a:p>
            <a:pPr lvl="1" indent="-31750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for (i=0; i&lt;10; i++) {</a:t>
            </a:r>
          </a:p>
          <a:p>
            <a:pPr lvl="1" indent="366713"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y = 20;</a:t>
            </a:r>
          </a:p>
          <a:p>
            <a:pPr lvl="1" indent="366713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x++; y++;</a:t>
            </a:r>
          </a:p>
          <a:p>
            <a:pPr lvl="1" indent="366713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printf("%d %d\n", x, y);</a:t>
            </a:r>
          </a:p>
          <a:p>
            <a:pPr lvl="1" indent="-31750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Biến 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Là biến chỉ có </a:t>
            </a:r>
            <a:r>
              <a:rPr lang="en-US" sz="2000">
                <a:solidFill>
                  <a:srgbClr val="CC00CC"/>
                </a:solidFill>
              </a:rPr>
              <a:t>phạm vi địa phương </a:t>
            </a:r>
            <a:r>
              <a:rPr lang="en-US" sz="2000"/>
              <a:t>nhưng </a:t>
            </a:r>
            <a:r>
              <a:rPr lang="en-US" sz="2000">
                <a:solidFill>
                  <a:srgbClr val="CC00CC"/>
                </a:solidFill>
              </a:rPr>
              <a:t>vẫn tồn tại </a:t>
            </a:r>
            <a:r>
              <a:rPr lang="en-US" sz="2000"/>
              <a:t>ngay cả khi chưa vào hoặc đã thoát khỏi hàm/khối</a:t>
            </a:r>
          </a:p>
          <a:p>
            <a:r>
              <a:rPr lang="en-US" sz="2000"/>
              <a:t>Khai báo bằng cách thêm từ khoá 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callCount()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int count = 0;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count++;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count;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/>
              <a:t>Cũng có biến static toàn cục: thuộc nội bộ của một file nguồn</a:t>
            </a:r>
          </a:p>
          <a:p>
            <a:pPr lvl="1">
              <a:spcBef>
                <a:spcPts val="0"/>
              </a:spcBef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int tic_time = 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void tic()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tic_time = clock();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toc()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clock() - tic_time;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/>
              <a:t>Hàm static: </a:t>
            </a:r>
            <a:r>
              <a:rPr lang="en-US" sz="2000" u="sng"/>
              <a:t>tự tìm hiểu thêm</a:t>
            </a:r>
            <a:endParaRPr lang="en-US" sz="1800" u="sng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giản</a:t>
            </a:r>
            <a:r>
              <a:rPr lang="en-US" dirty="0" smtClean="0"/>
              <a:t>:</a:t>
            </a:r>
          </a:p>
          <a:p>
            <a:pPr lvl="1"/>
            <a:r>
              <a:rPr lang="vi-VN" sz="2400" dirty="0" smtClean="0"/>
              <a:t>Thể hiện giải thuật như nó vốn có</a:t>
            </a:r>
            <a:endParaRPr lang="en-US" sz="2400" dirty="0" smtClean="0"/>
          </a:p>
          <a:p>
            <a:pPr lvl="1"/>
            <a:r>
              <a:rPr lang="vi-VN" sz="2400" dirty="0" smtClean="0"/>
              <a:t>Lựa chọn cấu trúc dữ liệu sao cho việc viết giải thuật bằng NNLT cụ thể là đơn giản nhất </a:t>
            </a:r>
            <a:endParaRPr lang="en-US" sz="2400" dirty="0" smtClean="0"/>
          </a:p>
          <a:p>
            <a:pPr lvl="1"/>
            <a:r>
              <a:rPr lang="vi-VN" sz="2400" dirty="0" smtClean="0"/>
              <a:t>Tìm cách đơn giản hóa các biểu thức </a:t>
            </a:r>
            <a:endParaRPr lang="en-US" sz="2400" dirty="0" smtClean="0"/>
          </a:p>
          <a:p>
            <a:pPr lvl="1"/>
            <a:r>
              <a:rPr lang="vi-VN" sz="2400" dirty="0" smtClean="0"/>
              <a:t>Thay những biểu thức lặp đi lặp lại bằng CTC tương ứng </a:t>
            </a:r>
            <a:endParaRPr lang="en-US" sz="1800" dirty="0" smtClean="0"/>
          </a:p>
          <a:p>
            <a:r>
              <a:rPr lang="en-US" sz="2400" dirty="0" err="1" smtClean="0"/>
              <a:t>Trực</a:t>
            </a:r>
            <a:r>
              <a:rPr lang="en-US" sz="2400" dirty="0" smtClean="0"/>
              <a:t> </a:t>
            </a:r>
            <a:r>
              <a:rPr lang="en-US" sz="2400" dirty="0" err="1" smtClean="0"/>
              <a:t>tiếp</a:t>
            </a:r>
            <a:r>
              <a:rPr lang="en-US" sz="2400" dirty="0" smtClean="0"/>
              <a:t>: </a:t>
            </a:r>
          </a:p>
          <a:p>
            <a:pPr lvl="1"/>
            <a:r>
              <a:rPr lang="vi-VN" sz="2000" dirty="0" smtClean="0"/>
              <a:t>Sử dụng thư viện mọi lúc có thể </a:t>
            </a:r>
            <a:endParaRPr lang="en-US" sz="2000" dirty="0" smtClean="0"/>
          </a:p>
          <a:p>
            <a:pPr lvl="1"/>
            <a:r>
              <a:rPr lang="vi-VN" sz="2000" dirty="0" smtClean="0"/>
              <a:t>Tránh việc kiểm tra điều kiện không cần thiết </a:t>
            </a:r>
            <a:endParaRPr lang="en-US" sz="2000" dirty="0" smtClean="0"/>
          </a:p>
          <a:p>
            <a:r>
              <a:rPr lang="en-US" sz="2400" dirty="0" err="1" smtClean="0"/>
              <a:t>Rõ</a:t>
            </a:r>
            <a:r>
              <a:rPr lang="en-US" sz="2400" dirty="0" smtClean="0"/>
              <a:t> </a:t>
            </a:r>
            <a:r>
              <a:rPr lang="en-US" sz="2400" dirty="0" err="1" smtClean="0"/>
              <a:t>ràng</a:t>
            </a:r>
            <a:endParaRPr lang="vi-VN" sz="2400" dirty="0" smtClean="0"/>
          </a:p>
          <a:p>
            <a:r>
              <a:rPr lang="vi-VN" sz="2800" dirty="0" smtClean="0"/>
              <a:t>ùng các cặp dấu đánh dấu khối lệnh để tránh nhập nhằng </a:t>
            </a:r>
          </a:p>
          <a:p>
            <a:pPr lvl="1"/>
            <a:endParaRPr lang="vi-VN" sz="2500" dirty="0" smtClean="0"/>
          </a:p>
          <a:p>
            <a:pPr lvl="1"/>
            <a:endParaRPr lang="en-US" sz="2900" dirty="0" smtClean="0"/>
          </a:p>
          <a:p>
            <a:endParaRPr lang="vi-VN" sz="3100" dirty="0" smtClean="0"/>
          </a:p>
          <a:p>
            <a:pPr lvl="1"/>
            <a:endParaRPr lang="vi-VN" sz="2800" dirty="0" smtClean="0"/>
          </a:p>
          <a:p>
            <a:pPr lvl="1"/>
            <a:endParaRPr lang="vi-VN" sz="2800" dirty="0" smtClean="0"/>
          </a:p>
          <a:p>
            <a:pPr lvl="1"/>
            <a:endParaRPr lang="vi-VN" sz="25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Câu lệnh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Kết thúc hàm và trả về một giá trị cho nơi gọi nó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find(int number, int a[], int n)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i;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for (i=0; i&lt;n; i++)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if (number == a[i])</a:t>
            </a:r>
          </a:p>
          <a:p>
            <a:pPr lvl="1" indent="128111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i;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-1;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/>
              <a:t>Hàm void: không trả về giá trị gì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void copy(int *a, int *b, int n)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if (a==NULL || b==NULL || a==b || n==0)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for (; n&gt;0; n--)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*a++ = *b++;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sz="1700"/>
              <a:t>Câu lệnh return không có tham số</a:t>
            </a:r>
          </a:p>
          <a:p>
            <a:pPr lvl="1"/>
            <a:r>
              <a:rPr lang="en-US" sz="1700"/>
              <a:t>Không cần lệnh return ở cuối hàm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Tham số kiểu giá trị và kiểu tham chiếu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/>
              <a:t>Tham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CC00CC"/>
                </a:solidFill>
              </a:rPr>
              <a:t>biến</a:t>
            </a:r>
            <a:r>
              <a:rPr lang="en-US" sz="2000" dirty="0">
                <a:solidFill>
                  <a:srgbClr val="CC00CC"/>
                </a:solidFill>
              </a:rPr>
              <a:t> </a:t>
            </a:r>
            <a:r>
              <a:rPr lang="en-US" sz="2000" dirty="0" err="1">
                <a:solidFill>
                  <a:srgbClr val="CC00CC"/>
                </a:solidFill>
              </a:rPr>
              <a:t>tạm</a:t>
            </a:r>
            <a:r>
              <a:rPr lang="en-US" sz="2000" dirty="0">
                <a:solidFill>
                  <a:srgbClr val="CC00CC"/>
                </a:solidFill>
              </a:rPr>
              <a:t> </a:t>
            </a:r>
            <a:r>
              <a:rPr lang="en-US" sz="2000" dirty="0" err="1">
                <a:solidFill>
                  <a:srgbClr val="CC00CC"/>
                </a:solidFill>
              </a:rPr>
              <a:t>thời</a:t>
            </a:r>
            <a:r>
              <a:rPr lang="en-US" sz="2000" dirty="0"/>
              <a:t>, </a:t>
            </a:r>
            <a:r>
              <a:rPr lang="en-US" sz="2000" dirty="0" err="1"/>
              <a:t>tạo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gọi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huỷ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thúc</a:t>
            </a:r>
            <a:r>
              <a:rPr lang="en-US" sz="2000" dirty="0"/>
              <a:t>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thay đổi giá </a:t>
            </a:r>
            <a:r>
              <a:rPr lang="en-US" sz="2000" err="1">
                <a:solidFill>
                  <a:srgbClr val="CC00CC"/>
                </a:solidFill>
                <a:sym typeface="Wingdings" pitchFamily="2" charset="2"/>
              </a:rPr>
              <a:t>trị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>
                <a:sym typeface="Wingdings" pitchFamily="2" charset="2"/>
              </a:rPr>
              <a:t>của </a:t>
            </a:r>
            <a:r>
              <a:rPr lang="en-US" sz="2000" dirty="0" err="1">
                <a:sym typeface="Wingdings" pitchFamily="2" charset="2"/>
              </a:rPr>
              <a:t>tham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số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không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ảnh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hưởng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tới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biến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nơi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gọi</a:t>
            </a:r>
            <a:endParaRPr lang="en-US" sz="2000" dirty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void assign10(</a:t>
            </a:r>
            <a:r>
              <a:rPr lang="en-US" sz="2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x) { x = 10;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main()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a = 20;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assign10(a);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("a = %d", a);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 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  <a:endParaRPr lang="en-US" sz="2000" dirty="0">
              <a:sym typeface="Wingdings" pitchFamily="2" charset="2"/>
            </a:endParaRPr>
          </a:p>
          <a:p>
            <a:r>
              <a:rPr lang="en-US" sz="2000">
                <a:sym typeface="Wingdings" pitchFamily="2" charset="2"/>
              </a:rPr>
              <a:t>Muốn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thay đổi giá trị </a:t>
            </a:r>
            <a:r>
              <a:rPr lang="en-US" sz="2000">
                <a:sym typeface="Wingdings" pitchFamily="2" charset="2"/>
              </a:rPr>
              <a:t>của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biến ở nơi gọi</a:t>
            </a:r>
            <a:r>
              <a:rPr lang="en-US" sz="2000">
                <a:sym typeface="Wingdings" pitchFamily="2" charset="2"/>
              </a:rPr>
              <a:t>: </a:t>
            </a:r>
            <a:r>
              <a:rPr lang="en-US" sz="2000" b="1">
                <a:sym typeface="Wingdings" pitchFamily="2" charset="2"/>
              </a:rPr>
              <a:t>Dùng con trỏ</a:t>
            </a:r>
            <a:endParaRPr lang="en-US" sz="2000" b="1" dirty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void assign10(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x)</a:t>
            </a:r>
          </a:p>
          <a:p>
            <a:pPr lvl="1" indent="823913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{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10;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a = 20;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assign10(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&amp;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a);</a:t>
            </a:r>
          </a:p>
          <a:p>
            <a:r>
              <a:rPr lang="en-US" sz="2000" dirty="0" err="1">
                <a:sym typeface="Wingdings" pitchFamily="2" charset="2"/>
              </a:rPr>
              <a:t>Tham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số</a:t>
            </a:r>
            <a:r>
              <a:rPr lang="en-US" sz="2000" dirty="0">
                <a:sym typeface="Wingdings" pitchFamily="2" charset="2"/>
              </a:rPr>
              <a:t> con </a:t>
            </a:r>
            <a:r>
              <a:rPr lang="en-US" sz="2000" dirty="0" err="1">
                <a:sym typeface="Wingdings" pitchFamily="2" charset="2"/>
              </a:rPr>
              <a:t>trỏ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thường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được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dùng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như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một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cách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khác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để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trả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về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thêm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giá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trị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vì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mỗi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hàm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chỉ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có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một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giá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trị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trả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về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theo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đúng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nghĩa</a:t>
            </a:r>
            <a:endParaRPr lang="en-US" sz="2000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5" name="Group 37"/>
          <p:cNvGrpSpPr/>
          <p:nvPr/>
        </p:nvGrpSpPr>
        <p:grpSpPr>
          <a:xfrm>
            <a:off x="6400800" y="2057400"/>
            <a:ext cx="1447800" cy="1582257"/>
            <a:chOff x="5105400" y="2057400"/>
            <a:chExt cx="1447800" cy="1582257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5105400" y="20574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5105400" y="20574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x (int)</a:t>
              </a:r>
              <a:endParaRPr lang="en-US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105400" y="3358654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5105400" y="3352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a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16" idx="0"/>
              <a:endCxn id="13" idx="2"/>
            </p:cNvCxnSpPr>
            <p:nvPr/>
          </p:nvCxnSpPr>
          <p:spPr>
            <a:xfrm rot="5400000" flipH="1" flipV="1">
              <a:off x="5252536" y="2843600"/>
              <a:ext cx="1018401" cy="1588"/>
            </a:xfrm>
            <a:prstGeom prst="straightConnector1">
              <a:avLst/>
            </a:prstGeom>
            <a:ln w="38100" cap="rnd">
              <a:solidFill>
                <a:srgbClr val="000099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5715000" y="2743200"/>
              <a:ext cx="838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copy</a:t>
              </a:r>
              <a:endParaRPr lang="en-US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7" name="Group 40"/>
          <p:cNvGrpSpPr/>
          <p:nvPr/>
        </p:nvGrpSpPr>
        <p:grpSpPr>
          <a:xfrm>
            <a:off x="5334000" y="4443397"/>
            <a:ext cx="3429000" cy="1043003"/>
            <a:chOff x="5105400" y="4876800"/>
            <a:chExt cx="3429000" cy="1043003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6172200" y="5791200"/>
              <a:ext cx="1066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7221728" y="56388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7221728" y="5638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a</a:t>
              </a:r>
              <a:endParaRPr lang="en-US" dirty="0"/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5105400" y="4882654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5105400" y="4876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x (</a:t>
              </a:r>
              <a:r>
                <a:rPr lang="en-US" b="1" dirty="0" err="1">
                  <a:latin typeface="Arial" charset="0"/>
                </a:rPr>
                <a:t>int</a:t>
              </a:r>
              <a:r>
                <a:rPr lang="en-US" b="1" dirty="0">
                  <a:latin typeface="Arial" charset="0"/>
                </a:rPr>
                <a:t>*)</a:t>
              </a:r>
              <a:endParaRPr lang="en-US" dirty="0"/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5105400" y="56388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5105400" y="5638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&amp;a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35" idx="0"/>
              <a:endCxn id="33" idx="2"/>
            </p:cNvCxnSpPr>
            <p:nvPr/>
          </p:nvCxnSpPr>
          <p:spPr>
            <a:xfrm rot="5400000" flipH="1" flipV="1">
              <a:off x="5519236" y="5396300"/>
              <a:ext cx="485001" cy="1588"/>
            </a:xfrm>
            <a:prstGeom prst="straightConnector1">
              <a:avLst/>
            </a:prstGeom>
            <a:ln w="38100" cap="rnd">
              <a:solidFill>
                <a:srgbClr val="000099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5715000" y="5257800"/>
              <a:ext cx="838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copy</a:t>
              </a:r>
              <a:endParaRPr lang="en-US" dirty="0">
                <a:solidFill>
                  <a:srgbClr val="000099"/>
                </a:solidFill>
              </a:endParaRPr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6248400" y="5029200"/>
              <a:ext cx="9906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Hàm trả về con trỏ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/>
              <a:t>Vấn</a:t>
            </a:r>
            <a:r>
              <a:rPr lang="en-US" sz="2000" dirty="0"/>
              <a:t> </a:t>
            </a:r>
            <a:r>
              <a:rPr lang="en-US" sz="2000" dirty="0" err="1"/>
              <a:t>đề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trả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biến</a:t>
            </a:r>
            <a:r>
              <a:rPr lang="en-US" sz="2000" dirty="0"/>
              <a:t> </a:t>
            </a:r>
            <a:r>
              <a:rPr lang="en-US" sz="2000" dirty="0" err="1"/>
              <a:t>địa</a:t>
            </a:r>
            <a:r>
              <a:rPr lang="en-US" sz="2000" dirty="0"/>
              <a:t> </a:t>
            </a:r>
            <a:r>
              <a:rPr lang="en-US" sz="2000" dirty="0" err="1"/>
              <a:t>phương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sum(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return &amp;z;</a:t>
            </a: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-23813">
              <a:spcBef>
                <a:spcPts val="0"/>
              </a:spcBef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* p = sum(2, 3);	/*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sai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sz="2000" dirty="0" err="1"/>
              <a:t>Cấp</a:t>
            </a:r>
            <a:r>
              <a:rPr lang="en-US" sz="2000" dirty="0"/>
              <a:t> </a:t>
            </a:r>
            <a:r>
              <a:rPr lang="en-US" sz="2000" dirty="0" err="1"/>
              <a:t>phát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nhớ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* sum(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z = (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*z =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return z;</a:t>
            </a: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-23813">
              <a:spcBef>
                <a:spcPts val="0"/>
              </a:spcBef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* p = sum(2, 3);</a:t>
            </a: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/* ... */</a:t>
            </a: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free(p);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5" name="Group 51"/>
          <p:cNvGrpSpPr/>
          <p:nvPr/>
        </p:nvGrpSpPr>
        <p:grpSpPr>
          <a:xfrm>
            <a:off x="3581400" y="4350547"/>
            <a:ext cx="5427472" cy="1897853"/>
            <a:chOff x="3581400" y="4174350"/>
            <a:chExt cx="5427472" cy="1897853"/>
          </a:xfrm>
        </p:grpSpPr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5773928" y="57912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5773928" y="57912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p</a:t>
              </a:r>
              <a:endParaRPr lang="en-US" dirty="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5791200" y="43733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5791200" y="43733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z</a:t>
              </a:r>
              <a:endParaRPr lang="en-US" dirty="0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6858000" y="5105400"/>
              <a:ext cx="83820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81400" y="4174350"/>
              <a:ext cx="4038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int</a:t>
              </a:r>
              <a:r>
                <a:rPr lang="en-US" sz="3200" dirty="0"/>
                <a:t>* sum() {               }</a:t>
              </a:r>
              <a:endParaRPr lang="vi-VN" sz="3200" dirty="0"/>
            </a:p>
          </p:txBody>
        </p:sp>
        <p:cxnSp>
          <p:nvCxnSpPr>
            <p:cNvPr id="38" name="Straight Arrow Connector 37"/>
            <p:cNvCxnSpPr>
              <a:endCxn id="32" idx="0"/>
            </p:cNvCxnSpPr>
            <p:nvPr/>
          </p:nvCxnSpPr>
          <p:spPr>
            <a:xfrm rot="16200000" flipH="1">
              <a:off x="5835396" y="5196332"/>
              <a:ext cx="1143000" cy="46736"/>
            </a:xfrm>
            <a:prstGeom prst="straightConnector1">
              <a:avLst/>
            </a:prstGeom>
            <a:ln w="38100" cap="rnd">
              <a:solidFill>
                <a:srgbClr val="000099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5638800" y="5029200"/>
              <a:ext cx="838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99"/>
                  </a:solidFill>
                  <a:latin typeface="Arial" charset="0"/>
                </a:rPr>
                <a:t>copy</a:t>
              </a:r>
              <a:endParaRPr lang="en-US" dirty="0">
                <a:solidFill>
                  <a:srgbClr val="000099"/>
                </a:solidFill>
              </a:endParaRPr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7696200" y="48768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7696200" y="4876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*z</a:t>
              </a:r>
              <a:endParaRPr lang="en-US" dirty="0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6858000" y="4495800"/>
              <a:ext cx="838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5105400" y="1594097"/>
            <a:ext cx="4038600" cy="1987303"/>
            <a:chOff x="5105400" y="1594097"/>
            <a:chExt cx="4038600" cy="1987303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5562600" y="3300397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5562600" y="3300397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p</a:t>
              </a:r>
              <a:endParaRPr lang="en-US" dirty="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7391400" y="1776397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7391400" y="1776397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z</a:t>
              </a:r>
              <a:endParaRPr lang="en-US" dirty="0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6629400" y="2081197"/>
              <a:ext cx="762000" cy="1371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05400" y="1594097"/>
              <a:ext cx="4038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int</a:t>
              </a:r>
              <a:r>
                <a:rPr lang="en-US" sz="3200" dirty="0"/>
                <a:t>* sum() {               }</a:t>
              </a:r>
              <a:endParaRPr lang="vi-VN" sz="3200" dirty="0"/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5562600" y="2286000"/>
              <a:ext cx="8382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b="1" dirty="0">
                  <a:solidFill>
                    <a:srgbClr val="000099"/>
                  </a:solidFill>
                  <a:latin typeface="Arial" charset="0"/>
                </a:rPr>
                <a:t>copy</a:t>
              </a:r>
            </a:p>
            <a:p>
              <a:pPr algn="r"/>
              <a:r>
                <a:rPr lang="en-US" b="1" dirty="0" err="1">
                  <a:solidFill>
                    <a:srgbClr val="000099"/>
                  </a:solidFill>
                </a:rPr>
                <a:t>địa</a:t>
              </a:r>
              <a:r>
                <a:rPr lang="en-US" b="1" dirty="0">
                  <a:solidFill>
                    <a:srgbClr val="000099"/>
                  </a:solidFill>
                </a:rPr>
                <a:t> </a:t>
              </a:r>
              <a:r>
                <a:rPr lang="en-US" b="1" dirty="0" err="1">
                  <a:solidFill>
                    <a:srgbClr val="000099"/>
                  </a:solidFill>
                </a:rPr>
                <a:t>chỉ</a:t>
              </a:r>
              <a:endParaRPr lang="en-US" b="1" dirty="0">
                <a:solidFill>
                  <a:srgbClr val="000099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6238754" y="2060294"/>
              <a:ext cx="1111170" cy="1226916"/>
            </a:xfrm>
            <a:custGeom>
              <a:avLst/>
              <a:gdLst>
                <a:gd name="connsiteX0" fmla="*/ 1111170 w 1111170"/>
                <a:gd name="connsiteY0" fmla="*/ 0 h 1226916"/>
                <a:gd name="connsiteX1" fmla="*/ 370390 w 1111170"/>
                <a:gd name="connsiteY1" fmla="*/ 462987 h 1226916"/>
                <a:gd name="connsiteX2" fmla="*/ 11575 w 1111170"/>
                <a:gd name="connsiteY2" fmla="*/ 1226916 h 122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1170" h="1226916">
                  <a:moveTo>
                    <a:pt x="1111170" y="0"/>
                  </a:moveTo>
                  <a:cubicBezTo>
                    <a:pt x="832413" y="129250"/>
                    <a:pt x="553656" y="258501"/>
                    <a:pt x="370390" y="462987"/>
                  </a:cubicBezTo>
                  <a:cubicBezTo>
                    <a:pt x="187124" y="667473"/>
                    <a:pt x="0" y="1207625"/>
                    <a:pt x="11575" y="1226916"/>
                  </a:cubicBezTo>
                </a:path>
              </a:pathLst>
            </a:custGeom>
            <a:ln w="38100">
              <a:solidFill>
                <a:srgbClr val="000099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Nguyên mẫu (prototype) của hàm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Là việc khai báo hàm trước, nội dung của nó được triển khai sau </a:t>
            </a:r>
            <a:r>
              <a:rPr lang="en-US" sz="2400">
                <a:sym typeface="Wingdings" pitchFamily="2" charset="2"/>
              </a:rPr>
              <a:t> thường khai báo ở đầu file hoặc trong file .h</a:t>
            </a:r>
            <a:endParaRPr lang="en-US" sz="2400"/>
          </a:p>
          <a:p>
            <a:r>
              <a:rPr lang="en-US" sz="2400"/>
              <a:t>Ví dụ: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tong(double x, double y);</a:t>
            </a:r>
          </a:p>
          <a:p>
            <a:pPr lvl="1" indent="-34925">
              <a:buNone/>
            </a:pP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tich(double x, double y);</a:t>
            </a:r>
          </a:p>
          <a:p>
            <a:pPr lvl="1" indent="-34925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x = 5., y = 10.;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tong(x, y);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tich(x, y);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1" indent="-34925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-34925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tong(double x, double y) { return x+y; }</a:t>
            </a:r>
          </a:p>
          <a:p>
            <a:pPr lvl="1" indent="-34925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tich(double x, double y) { return x*y;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Hàm đệ quy (recursive function)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Là hàm có câu lệnh gọi chính nó</a:t>
            </a:r>
          </a:p>
          <a:p>
            <a:r>
              <a:rPr lang="en-US" sz="2400"/>
              <a:t>Ví dụ 1: giai thừa một số n</a:t>
            </a:r>
          </a:p>
          <a:p>
            <a:pPr lvl="1">
              <a:spcBef>
                <a:spcPts val="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unsigned int giai_thua(unsigned int n)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if (n &lt;= 1) return 1;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n * giai_thua(n-1);</a:t>
            </a:r>
          </a:p>
          <a:p>
            <a:pPr lvl="1" indent="26988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/>
              <a:t>Ví dụ 2: x mũ n</a:t>
            </a:r>
          </a:p>
          <a:p>
            <a:pPr lvl="1">
              <a:spcBef>
                <a:spcPts val="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mu(double x, unsigned int n)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if (n == 0) return 1;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y = mu(x, n/2);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if (n%2 == 0) return y*y;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y*y*x;</a:t>
            </a:r>
          </a:p>
          <a:p>
            <a:pPr lvl="1" indent="26988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/>
              <a:t>Không hiệu quả nếu sinh quá nhiều lệnh gọi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rgbClr val="CC00CC"/>
                </a:solidFill>
                <a:sym typeface="Wingdings" pitchFamily="2" charset="2"/>
              </a:rPr>
              <a:t>hạn chế</a:t>
            </a:r>
            <a:endParaRPr lang="en-US" sz="200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trỏ hàm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Là </a:t>
            </a:r>
            <a:r>
              <a:rPr lang="en-US" sz="2000">
                <a:solidFill>
                  <a:srgbClr val="CC00CC"/>
                </a:solidFill>
              </a:rPr>
              <a:t>con trỏ trỏ tới một hàm </a:t>
            </a:r>
            <a:r>
              <a:rPr lang="en-US" sz="2000">
                <a:sym typeface="Wingdings" pitchFamily="2" charset="2"/>
              </a:rPr>
              <a:t> là một kiểu dữ liệu trong C, thường được dùng để gọi một hàm chưa biết trước</a:t>
            </a:r>
          </a:p>
          <a:p>
            <a:pPr lvl="2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(*SomeOpt)(double, double);</a:t>
            </a:r>
          </a:p>
          <a:p>
            <a:pPr lvl="2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typedef double (*OptFunc)(double, double);</a:t>
            </a:r>
          </a:p>
          <a:p>
            <a:pPr lvl="2" indent="-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OptFunc SomeOpt;</a:t>
            </a:r>
          </a:p>
          <a:p>
            <a:r>
              <a:rPr lang="en-US" sz="2000"/>
              <a:t>Ví dụ:</a:t>
            </a:r>
          </a:p>
          <a:p>
            <a:pPr lvl="2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sum(double x, double y) { return x+y; }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mul(double x, double y) { return x*y; }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(*SomeOpt)(double, double) =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&amp;sum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SomeOpt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(2., 5.);     /* sum(2., 5.); */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SomeOpt =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(*SomeOpt)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(2., 5.);  /* mul(2., 5.); */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/>
              <a:t>Phép gán </a:t>
            </a:r>
            <a:r>
              <a:rPr lang="en-US" sz="2000">
                <a:solidFill>
                  <a:srgbClr val="CC00CC"/>
                </a:solidFill>
              </a:rPr>
              <a:t>có thể dùng </a:t>
            </a:r>
            <a:r>
              <a:rPr lang="en-US" sz="2000"/>
              <a:t>&amp; hoặc không, gọi cũng </a:t>
            </a:r>
            <a:r>
              <a:rPr lang="en-US" sz="2000">
                <a:solidFill>
                  <a:srgbClr val="CC00CC"/>
                </a:solidFill>
              </a:rPr>
              <a:t>có thể dùng </a:t>
            </a:r>
            <a:r>
              <a:rPr lang="en-US" sz="2000"/>
              <a:t>* hoặc không</a:t>
            </a: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Macro là </a:t>
            </a:r>
            <a:r>
              <a:rPr lang="en-US" sz="2000">
                <a:solidFill>
                  <a:srgbClr val="CC00CC"/>
                </a:solidFill>
              </a:rPr>
              <a:t>đoạn mã </a:t>
            </a:r>
            <a:r>
              <a:rPr lang="en-US" sz="2000"/>
              <a:t>được đại diện bằng một tên, mà mỗi khi tên đó xuất hiện trong chương trình thì sẽ được </a:t>
            </a:r>
            <a:r>
              <a:rPr lang="en-US" sz="2000">
                <a:solidFill>
                  <a:srgbClr val="CC00CC"/>
                </a:solidFill>
              </a:rPr>
              <a:t>thay thế </a:t>
            </a:r>
            <a:r>
              <a:rPr lang="en-US" sz="2000"/>
              <a:t>bằng đoạn mã tương ứng</a:t>
            </a:r>
          </a:p>
          <a:p>
            <a:r>
              <a:rPr lang="en-US" sz="2000">
                <a:solidFill>
                  <a:srgbClr val="CC00CC"/>
                </a:solidFill>
              </a:rPr>
              <a:t>Định nghĩa </a:t>
            </a:r>
            <a:r>
              <a:rPr lang="en-US" sz="2000"/>
              <a:t>macro: dùng 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</a:p>
          <a:p>
            <a:pPr lvl="2">
              <a:spcBef>
                <a:spcPts val="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ERROR { printf("Error, exit now!"); exit(-1); }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int main(int argc, char* argv[]) {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if (argc != 3) ERROR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/* … */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2000"/>
              <a:t>Macro </a:t>
            </a:r>
            <a:r>
              <a:rPr lang="en-US" sz="2000">
                <a:solidFill>
                  <a:srgbClr val="CC00CC"/>
                </a:solidFill>
              </a:rPr>
              <a:t>có thể được thay thế </a:t>
            </a:r>
            <a:r>
              <a:rPr lang="en-US" sz="2000"/>
              <a:t>khi định nghĩa macro khác cùng tên</a:t>
            </a:r>
          </a:p>
          <a:p>
            <a:pPr>
              <a:spcBef>
                <a:spcPts val="0"/>
              </a:spcBef>
            </a:pPr>
            <a:r>
              <a:rPr lang="en-US" sz="2000">
                <a:solidFill>
                  <a:srgbClr val="CC00CC"/>
                </a:solidFill>
              </a:rPr>
              <a:t>Huỷ bỏ macro </a:t>
            </a:r>
            <a:r>
              <a:rPr lang="en-US" sz="2000"/>
              <a:t>đã định nghĩa: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#undef ERROR</a:t>
            </a:r>
          </a:p>
          <a:p>
            <a:pPr>
              <a:spcBef>
                <a:spcPts val="0"/>
              </a:spcBef>
            </a:pPr>
            <a:r>
              <a:rPr lang="en-US" sz="2000">
                <a:solidFill>
                  <a:srgbClr val="CC00CC"/>
                </a:solidFill>
              </a:rPr>
              <a:t>Kiểm tra xem macro đã định nghĩa chưa</a:t>
            </a:r>
          </a:p>
          <a:p>
            <a:pPr lvl="2">
              <a:spcBef>
                <a:spcPts val="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#ifdef ERROR</a:t>
            </a:r>
          </a:p>
          <a:p>
            <a:pPr lvl="2" indent="54927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/* ... */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#else</a:t>
            </a:r>
          </a:p>
          <a:p>
            <a:pPr lvl="2" indent="54927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/* ... */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#endif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</a:t>
            </a:r>
            <a:r>
              <a:rPr lang="en-US" i="1"/>
              <a:t> (tiếp)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Macro </a:t>
            </a:r>
            <a:r>
              <a:rPr lang="en-US" sz="2000">
                <a:solidFill>
                  <a:srgbClr val="CC00CC"/>
                </a:solidFill>
              </a:rPr>
              <a:t>có thể có tham số </a:t>
            </a:r>
            <a:r>
              <a:rPr lang="en-US" sz="2000">
                <a:sym typeface="Wingdings" pitchFamily="2" charset="2"/>
              </a:rPr>
              <a:t> đôi khi được dùng như hàm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MIN(x,y) x&lt;y ? x:y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z = MIN(2,4);		/*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 z = 2&lt;4 ? 2:4; */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PI 3.1415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AREA(R) R*R*PI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z = AREA(5);		/*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 z = 5*5*3.1415; */</a:t>
            </a:r>
          </a:p>
          <a:p>
            <a:r>
              <a:rPr lang="en-US" sz="2000">
                <a:sym typeface="Wingdings" pitchFamily="2" charset="2"/>
              </a:rPr>
              <a:t>Chú ý các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hiệu ứng phụ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MUL(x,y) x*y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z = MUL(2,4);		/*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 z = 2*4; */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MUL(2+1,4);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2+1*4; */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8/MUL(1+1,2);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8/1+1*2; */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MUL(x,y) ((x)*(y))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MUL(2+1,4);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((2+1)*(4)); */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8/MUL(1+1,2);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8/((1+1)*(2)); */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SQR(x) ((x)*(x))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SQR(i);	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((i)*(i)); */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SQR(i++);	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((i++)*(i++)); */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Thư viện hàm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16025" y="6354763"/>
            <a:ext cx="1219200" cy="366712"/>
          </a:xfrm>
          <a:prstGeom prst="rect">
            <a:avLst/>
          </a:prstGeom>
        </p:spPr>
        <p:txBody>
          <a:bodyPr/>
          <a:lstStyle/>
          <a:p>
            <a:fld id="{BC24317B-5122-4A99-A6E9-FA23C146A7E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Thư viện hàm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Một chương trình có thể được </a:t>
            </a:r>
            <a:r>
              <a:rPr lang="en-US" sz="2000">
                <a:solidFill>
                  <a:srgbClr val="CC00CC"/>
                </a:solidFill>
              </a:rPr>
              <a:t>chia nhỏ làm nhiều file</a:t>
            </a:r>
            <a:r>
              <a:rPr lang="en-US" sz="2000"/>
              <a:t>, mỗi file chứa một nhóm những hàm liên quan tới một phần của chương trình</a:t>
            </a:r>
          </a:p>
          <a:p>
            <a:r>
              <a:rPr lang="en-US" sz="2000"/>
              <a:t>Một số hàm có thể được dùng trong nhiều chương trình khác nhau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thư viện hàm</a:t>
            </a:r>
          </a:p>
          <a:p>
            <a:r>
              <a:rPr lang="en-US" sz="2000">
                <a:sym typeface="Wingdings" pitchFamily="2" charset="2"/>
              </a:rPr>
              <a:t>Một thư viện hàm gồm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2 phần</a:t>
            </a:r>
            <a:r>
              <a:rPr lang="en-US" sz="2000">
                <a:sym typeface="Wingdings" pitchFamily="2" charset="2"/>
              </a:rPr>
              <a:t>:</a:t>
            </a:r>
          </a:p>
          <a:p>
            <a:pPr lvl="1"/>
            <a:r>
              <a:rPr lang="en-US" sz="1800">
                <a:sym typeface="Wingdings" pitchFamily="2" charset="2"/>
              </a:rPr>
              <a:t>File header có đuôi .h chứa </a:t>
            </a:r>
            <a:r>
              <a:rPr lang="en-US" sz="1800">
                <a:solidFill>
                  <a:srgbClr val="CC00CC"/>
                </a:solidFill>
                <a:sym typeface="Wingdings" pitchFamily="2" charset="2"/>
              </a:rPr>
              <a:t>prototype</a:t>
            </a:r>
            <a:r>
              <a:rPr lang="en-US" sz="1800">
                <a:sym typeface="Wingdings" pitchFamily="2" charset="2"/>
              </a:rPr>
              <a:t> các hàm có thể dùng được của thư viện</a:t>
            </a:r>
          </a:p>
          <a:p>
            <a:pPr lvl="1"/>
            <a:r>
              <a:rPr lang="en-US" sz="1800">
                <a:sym typeface="Wingdings" pitchFamily="2" charset="2"/>
              </a:rPr>
              <a:t>File mã nguồn có đuôi .c chứa </a:t>
            </a:r>
            <a:r>
              <a:rPr lang="en-US" sz="1800">
                <a:solidFill>
                  <a:srgbClr val="CC00CC"/>
                </a:solidFill>
                <a:sym typeface="Wingdings" pitchFamily="2" charset="2"/>
              </a:rPr>
              <a:t>nội dung </a:t>
            </a:r>
            <a:r>
              <a:rPr lang="en-US" sz="1800">
                <a:sym typeface="Wingdings" pitchFamily="2" charset="2"/>
              </a:rPr>
              <a:t>các hàm, hoặc file .obj, .lib nếu đã được dịch ra các dạng tương ứng</a:t>
            </a:r>
          </a:p>
          <a:p>
            <a:r>
              <a:rPr lang="en-US" sz="2000">
                <a:sym typeface="Wingdings" pitchFamily="2" charset="2"/>
              </a:rPr>
              <a:t>Dùng thư viện hàm trong một file mã nguồn:</a:t>
            </a:r>
          </a:p>
          <a:p>
            <a:pPr lvl="1"/>
            <a:r>
              <a:rPr lang="en-US" sz="1800">
                <a:latin typeface="Courier New" pitchFamily="49" charset="0"/>
                <a:cs typeface="Courier New" pitchFamily="49" charset="0"/>
                <a:sym typeface="Wingdings" pitchFamily="2" charset="2"/>
              </a:rPr>
              <a:t>#include &lt;ten_file.h&gt;	/* trong đường dẫn mặc định */</a:t>
            </a:r>
          </a:p>
          <a:p>
            <a:pPr lvl="1"/>
            <a:r>
              <a:rPr lang="en-US" sz="1800">
                <a:latin typeface="Courier New" pitchFamily="49" charset="0"/>
                <a:cs typeface="Courier New" pitchFamily="49" charset="0"/>
                <a:sym typeface="Wingdings" pitchFamily="2" charset="2"/>
              </a:rPr>
              <a:t>#include "ten_file.h"	/* cùng thư mục với file dịch */</a:t>
            </a:r>
          </a:p>
          <a:p>
            <a:pPr lvl="1"/>
            <a:r>
              <a:rPr lang="en-US" sz="1800"/>
              <a:t>Dẫn hướng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800"/>
              <a:t>có tác dụng như </a:t>
            </a:r>
            <a:r>
              <a:rPr lang="en-US" sz="1800">
                <a:solidFill>
                  <a:srgbClr val="CC00CC"/>
                </a:solidFill>
              </a:rPr>
              <a:t>chèn nội dung</a:t>
            </a:r>
            <a:r>
              <a:rPr lang="en-US" sz="1800"/>
              <a:t> file được khai báo </a:t>
            </a:r>
            <a:r>
              <a:rPr lang="en-US" sz="1800">
                <a:solidFill>
                  <a:srgbClr val="CC00CC"/>
                </a:solidFill>
              </a:rPr>
              <a:t>vào</a:t>
            </a:r>
            <a:r>
              <a:rPr lang="en-US" sz="1800"/>
              <a:t> file đang dịch </a:t>
            </a:r>
            <a:r>
              <a:rPr lang="en-US" sz="1800">
                <a:solidFill>
                  <a:srgbClr val="CC00CC"/>
                </a:solidFill>
              </a:rPr>
              <a:t>ở vị trí xuất hiện</a:t>
            </a:r>
            <a:endParaRPr lang="vi-VN" sz="1800" dirty="0">
              <a:solidFill>
                <a:srgbClr val="CC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giản</a:t>
            </a:r>
            <a:r>
              <a:rPr lang="en-US" sz="2400" dirty="0" smtClean="0"/>
              <a:t>:</a:t>
            </a:r>
          </a:p>
          <a:p>
            <a:pPr lvl="1"/>
            <a:r>
              <a:rPr lang="vi-VN" sz="2000" dirty="0" smtClean="0"/>
              <a:t>Thể hiện giải thuật như nó vốn có</a:t>
            </a:r>
            <a:endParaRPr lang="en-US" sz="2000" dirty="0" smtClean="0"/>
          </a:p>
          <a:p>
            <a:pPr lvl="1"/>
            <a:r>
              <a:rPr lang="vi-VN" sz="2000" dirty="0" smtClean="0"/>
              <a:t>Lựa chọn cấu trúc dữ liệu sao cho việc viết giải thuật bằng NNLT cụ thể là đơn giản nhất </a:t>
            </a:r>
            <a:endParaRPr lang="en-US" sz="2000" dirty="0" smtClean="0"/>
          </a:p>
          <a:p>
            <a:pPr lvl="1"/>
            <a:r>
              <a:rPr lang="vi-VN" sz="2000" dirty="0" smtClean="0"/>
              <a:t>Tìm cách đơn giản hóa các biểu thức </a:t>
            </a:r>
            <a:endParaRPr lang="en-US" sz="2000" dirty="0" smtClean="0"/>
          </a:p>
          <a:p>
            <a:pPr lvl="1"/>
            <a:r>
              <a:rPr lang="vi-VN" sz="2000" dirty="0" smtClean="0"/>
              <a:t>Thay những biểu thức lặp đi lặp lại bằng CTC tương ứng </a:t>
            </a:r>
            <a:endParaRPr lang="en-US" sz="1600" dirty="0" smtClean="0"/>
          </a:p>
          <a:p>
            <a:r>
              <a:rPr lang="en-US" sz="2000" dirty="0" err="1" smtClean="0"/>
              <a:t>Trực</a:t>
            </a:r>
            <a:r>
              <a:rPr lang="en-US" sz="2000" dirty="0" smtClean="0"/>
              <a:t> </a:t>
            </a:r>
            <a:r>
              <a:rPr lang="en-US" sz="2000" dirty="0" err="1" smtClean="0"/>
              <a:t>tiếp</a:t>
            </a:r>
            <a:r>
              <a:rPr lang="en-US" sz="2000" dirty="0" smtClean="0"/>
              <a:t>: </a:t>
            </a:r>
          </a:p>
          <a:p>
            <a:pPr lvl="1"/>
            <a:r>
              <a:rPr lang="vi-VN" sz="1800" dirty="0" smtClean="0"/>
              <a:t>Sử dụng thư viện mọi lúc có thể </a:t>
            </a:r>
            <a:endParaRPr lang="en-US" sz="1800" dirty="0" smtClean="0"/>
          </a:p>
          <a:p>
            <a:pPr lvl="1"/>
            <a:r>
              <a:rPr lang="vi-VN" sz="1800" dirty="0" smtClean="0"/>
              <a:t>Tránh việc kiểm tra điều kiện không cần thiết </a:t>
            </a:r>
            <a:endParaRPr lang="en-US" sz="1800" dirty="0" smtClean="0"/>
          </a:p>
          <a:p>
            <a:r>
              <a:rPr lang="en-US" sz="2000" dirty="0" err="1" smtClean="0"/>
              <a:t>Rõ</a:t>
            </a:r>
            <a:r>
              <a:rPr lang="en-US" sz="2000" dirty="0" smtClean="0"/>
              <a:t> </a:t>
            </a:r>
            <a:r>
              <a:rPr lang="en-US" sz="2000" dirty="0" err="1" smtClean="0"/>
              <a:t>ràng</a:t>
            </a:r>
            <a:r>
              <a:rPr lang="en-US" sz="2000" dirty="0" smtClean="0"/>
              <a:t>:</a:t>
            </a:r>
            <a:endParaRPr lang="vi-VN" sz="2000" dirty="0" smtClean="0"/>
          </a:p>
          <a:p>
            <a:pPr lvl="1"/>
            <a:r>
              <a:rPr lang="en-US" sz="2000" dirty="0" smtClean="0"/>
              <a:t>D</a:t>
            </a:r>
            <a:r>
              <a:rPr lang="vi-VN" sz="2000" dirty="0" smtClean="0"/>
              <a:t>ùng các cặp dấu đánh dấu khối lệnh để tránh nhập nhằng </a:t>
            </a:r>
            <a:endParaRPr lang="en-US" sz="2000" dirty="0" smtClean="0"/>
          </a:p>
          <a:p>
            <a:pPr lvl="1"/>
            <a:r>
              <a:rPr lang="vi-VN" sz="2000" dirty="0" smtClean="0"/>
              <a:t>Đặt tên biến, hàm, .. sao cho tránh được nhầm </a:t>
            </a:r>
            <a:r>
              <a:rPr lang="vi-VN" sz="2400" dirty="0" smtClean="0"/>
              <a:t>lẫn </a:t>
            </a:r>
            <a:endParaRPr lang="en-US" sz="2400" dirty="0" smtClean="0"/>
          </a:p>
          <a:p>
            <a:pPr lvl="1"/>
            <a:endParaRPr lang="vi-VN" sz="2800" dirty="0" smtClean="0"/>
          </a:p>
          <a:p>
            <a:pPr lvl="1"/>
            <a:endParaRPr lang="vi-VN" sz="2500" dirty="0" smtClean="0"/>
          </a:p>
          <a:p>
            <a:pPr lvl="1"/>
            <a:endParaRPr lang="vi-VN" sz="2500" dirty="0" smtClean="0"/>
          </a:p>
          <a:p>
            <a:pPr lvl="1"/>
            <a:endParaRPr lang="en-US" sz="2900" dirty="0" smtClean="0"/>
          </a:p>
          <a:p>
            <a:endParaRPr lang="vi-VN" sz="3100" dirty="0" smtClean="0"/>
          </a:p>
          <a:p>
            <a:pPr lvl="1"/>
            <a:endParaRPr lang="vi-VN" sz="2800" dirty="0" smtClean="0"/>
          </a:p>
          <a:p>
            <a:pPr lvl="1"/>
            <a:endParaRPr lang="vi-VN" sz="2800" dirty="0" smtClean="0"/>
          </a:p>
          <a:p>
            <a:pPr lvl="1"/>
            <a:endParaRPr lang="vi-VN" sz="25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Lưu ý với tạo và sử dụng file 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Trong file abcd.h</a:t>
            </a:r>
          </a:p>
          <a:p>
            <a:pPr lvl="1"/>
            <a:r>
              <a:rPr lang="en-US" sz="2000"/>
              <a:t>Để tránh lỗi khi bị #include nhiều lần, thêm vào đầu và cuối</a:t>
            </a:r>
          </a:p>
          <a:p>
            <a:pPr lvl="2"/>
            <a:r>
              <a:rPr lang="en-US" sz="1800">
                <a:latin typeface="Courier New" pitchFamily="49" charset="0"/>
                <a:cs typeface="Courier New" pitchFamily="49" charset="0"/>
              </a:rPr>
              <a:t>#ifndef __ABCD_H__</a:t>
            </a:r>
          </a:p>
          <a:p>
            <a:pPr lvl="2" indent="-2540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#define __ABCD_H__</a:t>
            </a:r>
          </a:p>
          <a:p>
            <a:pPr lvl="2" indent="-2540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/* Nội dung file abcd.h */</a:t>
            </a:r>
          </a:p>
          <a:p>
            <a:pPr lvl="2" indent="-2540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#endif</a:t>
            </a:r>
          </a:p>
          <a:p>
            <a:pPr lvl="1"/>
            <a:r>
              <a:rPr lang="en-US" sz="2000"/>
              <a:t>Các biến toàn cục phải được khai báo trong file .c, nếu muốn được export thì trong file .h khai báo thêm bằng extern:</a:t>
            </a:r>
          </a:p>
          <a:p>
            <a:pPr lvl="2"/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int bien_toan_cuc;</a:t>
            </a:r>
          </a:p>
          <a:p>
            <a:r>
              <a:rPr lang="en-US" sz="2400"/>
              <a:t>Sử dụng file abcd.h</a:t>
            </a:r>
          </a:p>
          <a:p>
            <a:pPr lvl="2"/>
            <a:r>
              <a:rPr lang="en-US" sz="1800">
                <a:latin typeface="Courier New" pitchFamily="49" charset="0"/>
                <a:cs typeface="Courier New" pitchFamily="49" charset="0"/>
              </a:rPr>
              <a:t>#include "abcd.h"	/* .h cùng thư mục */</a:t>
            </a:r>
          </a:p>
          <a:p>
            <a:pPr lvl="2"/>
            <a:r>
              <a:rPr lang="en-US" sz="1800">
                <a:latin typeface="Courier New" pitchFamily="49" charset="0"/>
                <a:cs typeface="Courier New" pitchFamily="49" charset="0"/>
              </a:rPr>
              <a:t>#include &lt;abcd.h&gt;	/* .h trong thư mục thư viện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Ví dụ: Thư viện tính diện tích các hình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dientich.h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#ifndef __DIENTICH_H__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#define __DIENTICH_H__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const double PI;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dt_tron(double r);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dt_elip(double r1, double r2);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dt_vuong(double l);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dt_chu_nhat(double l1, double l2);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#endif</a:t>
            </a:r>
          </a:p>
          <a:p>
            <a:r>
              <a:rPr lang="en-US" sz="2000"/>
              <a:t>dientich.c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const double PI = 3.1415;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dt_tron(double r)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 return r*r*PI;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dt_elip(double r1, double r2)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 return r1*r2*PI;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dt_vuong(double l)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 return l*l;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dt_chu_nhat(double l1, double l2)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 return l1*l2; }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thư viện chuẩn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Tên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Chức</a:t>
                      </a:r>
                      <a:r>
                        <a:rPr lang="en-US" sz="2400" baseline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năng</a:t>
                      </a:r>
                      <a:endParaRPr lang="en-US" sz="240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stdio.h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Xuất,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nhập với màn hình, file, bàn phím,…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ctype.h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Kiểm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tra các lớp ký tự (chữ số, chữ cái,…)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string.h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Xử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lý chuỗi và bộ nhớ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math.h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Một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số hàm toán học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stdlib.h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Chuyển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đổi dữ liệu số-chuỗi, cấp phát bộ nhớ,…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time.h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hàm về thời gian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vi-VN" sz="2500" dirty="0" smtClean="0"/>
              <a:t>Tôn </a:t>
            </a:r>
            <a:r>
              <a:rPr lang="vi-VN" sz="2500" dirty="0" smtClean="0"/>
              <a:t>trọng tính cấu trúc của chương trình theo từng mô thức lập trình: </a:t>
            </a:r>
            <a:endParaRPr lang="en-US" sz="2500" dirty="0" smtClean="0"/>
          </a:p>
          <a:p>
            <a:pPr lvl="2"/>
            <a:r>
              <a:rPr lang="en-US" sz="2500" dirty="0" err="1" smtClean="0"/>
              <a:t>Modul</a:t>
            </a:r>
            <a:r>
              <a:rPr lang="en-US" sz="2500" dirty="0" smtClean="0"/>
              <a:t>: </a:t>
            </a:r>
            <a:r>
              <a:rPr lang="en-US" sz="2500" dirty="0" err="1" smtClean="0"/>
              <a:t>hàm</a:t>
            </a:r>
            <a:r>
              <a:rPr lang="en-US" sz="2500" dirty="0" smtClean="0"/>
              <a:t>/ </a:t>
            </a:r>
            <a:r>
              <a:rPr lang="en-US" sz="2500" dirty="0" err="1" smtClean="0"/>
              <a:t>thủ</a:t>
            </a:r>
            <a:r>
              <a:rPr lang="en-US" sz="2500" dirty="0" smtClean="0"/>
              <a:t> </a:t>
            </a:r>
            <a:r>
              <a:rPr lang="en-US" sz="2500" dirty="0" err="1" smtClean="0"/>
              <a:t>tục</a:t>
            </a:r>
            <a:endParaRPr lang="en-US" sz="2500" dirty="0" smtClean="0"/>
          </a:p>
          <a:p>
            <a:pPr lvl="2"/>
            <a:r>
              <a:rPr lang="vi-VN" sz="2500" dirty="0" smtClean="0"/>
              <a:t>Hướng đối tượng: lớp </a:t>
            </a:r>
            <a:endParaRPr lang="en-US" sz="2500" dirty="0" smtClean="0"/>
          </a:p>
          <a:p>
            <a:pPr lvl="2"/>
            <a:r>
              <a:rPr lang="vi-VN" sz="2500" dirty="0" smtClean="0"/>
              <a:t>Hướng thành phần: thành phần </a:t>
            </a:r>
            <a:endParaRPr lang="en-US" sz="2500" dirty="0" smtClean="0"/>
          </a:p>
          <a:p>
            <a:r>
              <a:rPr lang="en-US" sz="2400" dirty="0" smtClean="0"/>
              <a:t>V</a:t>
            </a:r>
            <a:r>
              <a:rPr lang="vi-VN" sz="2400" dirty="0" smtClean="0"/>
              <a:t>iết </a:t>
            </a:r>
            <a:r>
              <a:rPr lang="vi-VN" sz="2400" dirty="0" smtClean="0"/>
              <a:t>và kiểm thử dựa trên cấu trúc phân cấp của chương trình </a:t>
            </a:r>
            <a:endParaRPr lang="en-US" sz="2400" dirty="0" smtClean="0"/>
          </a:p>
          <a:p>
            <a:r>
              <a:rPr lang="en-US" sz="2400" dirty="0" err="1" smtClean="0"/>
              <a:t>Tránh</a:t>
            </a:r>
            <a:r>
              <a:rPr lang="en-US" sz="2400" dirty="0" smtClean="0"/>
              <a:t> </a:t>
            </a:r>
            <a:r>
              <a:rPr lang="en-US" sz="2400" dirty="0" err="1" smtClean="0"/>
              <a:t>hoàn</a:t>
            </a:r>
            <a:r>
              <a:rPr lang="en-US" sz="2400" dirty="0" smtClean="0"/>
              <a:t> </a:t>
            </a:r>
            <a:r>
              <a:rPr lang="en-US" sz="2400" dirty="0" err="1" smtClean="0"/>
              <a:t>toàn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dùng</a:t>
            </a:r>
            <a:r>
              <a:rPr lang="en-US" sz="2400" dirty="0" smtClean="0"/>
              <a:t> </a:t>
            </a:r>
            <a:r>
              <a:rPr lang="en-US" sz="2400" dirty="0" err="1" smtClean="0"/>
              <a:t>goto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N</a:t>
            </a:r>
            <a:r>
              <a:rPr lang="en-US" sz="2400" dirty="0" err="1" smtClean="0"/>
              <a:t>ếu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nên</a:t>
            </a:r>
            <a:r>
              <a:rPr lang="en-US" sz="2400" dirty="0" smtClean="0"/>
              <a:t>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giải</a:t>
            </a:r>
            <a:r>
              <a:rPr lang="en-US" sz="2400" dirty="0" smtClean="0"/>
              <a:t> </a:t>
            </a:r>
            <a:r>
              <a:rPr lang="en-US" sz="2400" dirty="0" err="1" smtClean="0"/>
              <a:t>thuật</a:t>
            </a:r>
            <a:r>
              <a:rPr lang="en-US" sz="2400" dirty="0" smtClean="0"/>
              <a:t> </a:t>
            </a:r>
            <a:r>
              <a:rPr lang="en-US" sz="2400" dirty="0" err="1" smtClean="0"/>
              <a:t>bằng</a:t>
            </a:r>
            <a:r>
              <a:rPr lang="en-US" sz="2400" dirty="0" smtClean="0"/>
              <a:t> </a:t>
            </a:r>
            <a:r>
              <a:rPr lang="en-US" sz="2400" dirty="0" err="1" smtClean="0"/>
              <a:t>giả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, </a:t>
            </a:r>
            <a:r>
              <a:rPr lang="en-US" sz="2400" dirty="0" err="1" smtClean="0"/>
              <a:t>rồi</a:t>
            </a:r>
            <a:r>
              <a:rPr lang="en-US" sz="2400" dirty="0" smtClean="0"/>
              <a:t> </a:t>
            </a:r>
            <a:r>
              <a:rPr lang="en-US" sz="2400" dirty="0" err="1" smtClean="0"/>
              <a:t>mới</a:t>
            </a:r>
            <a:r>
              <a:rPr lang="en-US" sz="2400" dirty="0" smtClean="0"/>
              <a:t>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bằng</a:t>
            </a:r>
            <a:r>
              <a:rPr lang="en-US" sz="2400" dirty="0" smtClean="0"/>
              <a:t> 1 </a:t>
            </a:r>
            <a:r>
              <a:rPr lang="en-US" sz="2400" dirty="0" err="1" smtClean="0"/>
              <a:t>NNLT</a:t>
            </a:r>
            <a:r>
              <a:rPr lang="en-US" sz="2400" dirty="0" smtClean="0"/>
              <a:t> </a:t>
            </a:r>
            <a:r>
              <a:rPr lang="en-US" sz="2400" dirty="0" err="1" smtClean="0"/>
              <a:t>cụ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</a:p>
          <a:p>
            <a:endParaRPr lang="vi-VN" sz="3600" dirty="0" smtClean="0"/>
          </a:p>
          <a:p>
            <a:endParaRPr lang="vi-VN" sz="3400" dirty="0" smtClean="0"/>
          </a:p>
          <a:p>
            <a:pPr lvl="2"/>
            <a:endParaRPr lang="vi-VN" sz="2800" dirty="0" smtClean="0"/>
          </a:p>
          <a:p>
            <a:pPr lvl="2"/>
            <a:endParaRPr lang="en-US" sz="2500" dirty="0" smtClean="0"/>
          </a:p>
          <a:p>
            <a:pPr lvl="2"/>
            <a:endParaRPr lang="vi-VN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Chia </a:t>
            </a:r>
            <a:r>
              <a:rPr lang="vi-VN" dirty="0" smtClean="0"/>
              <a:t>bài toán ra thành nhiều bài toán nhỏ hơn </a:t>
            </a:r>
            <a:endParaRPr lang="en-US" dirty="0" smtClean="0"/>
          </a:p>
          <a:p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vi-VN" dirty="0" smtClean="0"/>
              <a:t>Gộp </a:t>
            </a:r>
            <a:r>
              <a:rPr lang="vi-VN" dirty="0" smtClean="0"/>
              <a:t>các giải pháp cho các bài toán nhỏ thành giải pháp tổng thể cho bài toán ban đầu </a:t>
            </a:r>
            <a:endParaRPr lang="en-US" dirty="0" smtClean="0"/>
          </a:p>
          <a:p>
            <a:pPr>
              <a:buFont typeface="Wingdings"/>
              <a:buChar char="à"/>
            </a:pPr>
            <a:r>
              <a:rPr lang="vi-VN" dirty="0" smtClean="0"/>
              <a:t>Đơn </a:t>
            </a:r>
            <a:r>
              <a:rPr lang="vi-VN" dirty="0" smtClean="0"/>
              <a:t>giản hóa bài toán bằng cách trừu tượng hóa: làm cái gì thay vì làm như thế nào </a:t>
            </a:r>
            <a:endParaRPr lang="en-US" dirty="0" smtClean="0"/>
          </a:p>
          <a:p>
            <a:r>
              <a:rPr lang="vi-VN" dirty="0" smtClean="0"/>
              <a:t>Ví </a:t>
            </a:r>
            <a:r>
              <a:rPr lang="vi-VN" dirty="0" smtClean="0"/>
              <a:t>dụ: các hàm ở mức trừu tượng </a:t>
            </a:r>
            <a:endParaRPr lang="en-US" dirty="0" smtClean="0"/>
          </a:p>
          <a:p>
            <a:pPr lvl="1"/>
            <a:r>
              <a:rPr lang="en-US" sz="2500" dirty="0" err="1" smtClean="0"/>
              <a:t>Hàm</a:t>
            </a:r>
            <a:r>
              <a:rPr lang="en-US" sz="2500" dirty="0" smtClean="0"/>
              <a:t> </a:t>
            </a:r>
            <a:r>
              <a:rPr lang="en-US" sz="2500" dirty="0" err="1" smtClean="0"/>
              <a:t>sắp</a:t>
            </a:r>
            <a:r>
              <a:rPr lang="en-US" sz="2500" dirty="0" smtClean="0"/>
              <a:t> </a:t>
            </a:r>
            <a:r>
              <a:rPr lang="en-US" sz="2500" dirty="0" err="1" smtClean="0"/>
              <a:t>xếp</a:t>
            </a:r>
            <a:r>
              <a:rPr lang="en-US" sz="2500" dirty="0" smtClean="0"/>
              <a:t> 1 </a:t>
            </a:r>
            <a:r>
              <a:rPr lang="en-US" sz="2500" dirty="0" err="1" smtClean="0"/>
              <a:t>mảng</a:t>
            </a:r>
            <a:r>
              <a:rPr lang="en-US" sz="2500" dirty="0" smtClean="0"/>
              <a:t> </a:t>
            </a:r>
            <a:r>
              <a:rPr lang="en-US" sz="2500" dirty="0" err="1" smtClean="0"/>
              <a:t>các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nguyên</a:t>
            </a:r>
            <a:r>
              <a:rPr lang="en-US" sz="2500" dirty="0" smtClean="0"/>
              <a:t> </a:t>
            </a:r>
            <a:endParaRPr lang="en-US" sz="2500" dirty="0" smtClean="0"/>
          </a:p>
          <a:p>
            <a:pPr lvl="1"/>
            <a:r>
              <a:rPr lang="en-US" sz="2600" dirty="0" err="1" smtClean="0"/>
              <a:t>Hàm</a:t>
            </a:r>
            <a:r>
              <a:rPr lang="en-US" sz="2600" dirty="0" smtClean="0"/>
              <a:t> </a:t>
            </a:r>
            <a:r>
              <a:rPr lang="en-US" sz="2600" dirty="0" err="1" smtClean="0"/>
              <a:t>nhập</a:t>
            </a:r>
            <a:r>
              <a:rPr lang="en-US" sz="2600" dirty="0" smtClean="0"/>
              <a:t> </a:t>
            </a:r>
            <a:r>
              <a:rPr lang="en-US" sz="2600" dirty="0" err="1" smtClean="0"/>
              <a:t>vào</a:t>
            </a:r>
            <a:r>
              <a:rPr lang="en-US" sz="2600" dirty="0" smtClean="0"/>
              <a:t> / </a:t>
            </a:r>
            <a:r>
              <a:rPr lang="en-US" sz="2600" dirty="0" err="1" smtClean="0"/>
              <a:t>xuất</a:t>
            </a:r>
            <a:r>
              <a:rPr lang="en-US" sz="2600" dirty="0" smtClean="0"/>
              <a:t> </a:t>
            </a:r>
            <a:r>
              <a:rPr lang="en-US" sz="2600" dirty="0" err="1" smtClean="0"/>
              <a:t>ra</a:t>
            </a:r>
            <a:r>
              <a:rPr lang="en-US" sz="2600" dirty="0" smtClean="0"/>
              <a:t> </a:t>
            </a:r>
            <a:r>
              <a:rPr lang="en-US" sz="2600" dirty="0" err="1" smtClean="0"/>
              <a:t>các</a:t>
            </a:r>
            <a:r>
              <a:rPr lang="en-US" sz="2600" dirty="0" smtClean="0"/>
              <a:t> </a:t>
            </a:r>
            <a:r>
              <a:rPr lang="en-US" sz="2600" dirty="0" err="1" smtClean="0"/>
              <a:t>ký</a:t>
            </a:r>
            <a:r>
              <a:rPr lang="en-US" sz="2600" dirty="0" smtClean="0"/>
              <a:t> </a:t>
            </a:r>
            <a:r>
              <a:rPr lang="en-US" sz="2600" dirty="0" err="1" smtClean="0"/>
              <a:t>tự</a:t>
            </a:r>
            <a:r>
              <a:rPr lang="en-US" sz="2600" dirty="0" smtClean="0"/>
              <a:t>: </a:t>
            </a:r>
            <a:r>
              <a:rPr lang="en-US" sz="2600" dirty="0" err="1" smtClean="0"/>
              <a:t>getchar</a:t>
            </a:r>
            <a:r>
              <a:rPr lang="en-US" sz="2600" dirty="0" smtClean="0"/>
              <a:t>() , </a:t>
            </a:r>
            <a:r>
              <a:rPr lang="en-US" sz="2600" dirty="0" err="1" smtClean="0"/>
              <a:t>putchar</a:t>
            </a:r>
            <a:r>
              <a:rPr lang="en-US" sz="2600" dirty="0" smtClean="0"/>
              <a:t>() </a:t>
            </a:r>
            <a:endParaRPr lang="en-US" sz="2600" dirty="0" smtClean="0"/>
          </a:p>
          <a:p>
            <a:pPr lvl="1"/>
            <a:r>
              <a:rPr lang="en-US" sz="2400" dirty="0" err="1" smtClean="0"/>
              <a:t>Hàm</a:t>
            </a:r>
            <a:r>
              <a:rPr lang="en-US" sz="2400" dirty="0" smtClean="0"/>
              <a:t> </a:t>
            </a:r>
            <a:r>
              <a:rPr lang="en-US" sz="2400" dirty="0" err="1" smtClean="0"/>
              <a:t>toán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: sin(x), </a:t>
            </a:r>
            <a:r>
              <a:rPr lang="en-US" sz="2400" dirty="0" err="1" smtClean="0"/>
              <a:t>sqrt</a:t>
            </a:r>
            <a:r>
              <a:rPr lang="en-US" sz="2400" dirty="0" smtClean="0"/>
              <a:t>(x) </a:t>
            </a:r>
          </a:p>
          <a:p>
            <a:pPr lvl="1"/>
            <a:endParaRPr lang="en-US" sz="2600" dirty="0" smtClean="0"/>
          </a:p>
          <a:p>
            <a:pPr lvl="1"/>
            <a:endParaRPr lang="en-US" sz="2500" dirty="0" smtClean="0"/>
          </a:p>
          <a:p>
            <a:pPr lvl="1"/>
            <a:endParaRPr lang="vi-VN" dirty="0" smtClean="0"/>
          </a:p>
          <a:p>
            <a:pPr>
              <a:buNone/>
            </a:pPr>
            <a:endParaRPr lang="vi-VN" dirty="0" smtClean="0"/>
          </a:p>
          <a:p>
            <a:endParaRPr lang="en-US" dirty="0" smtClean="0"/>
          </a:p>
          <a:p>
            <a:endParaRPr lang="vi-VN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56004" cy="540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382000" cy="571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01. Introduction</Template>
  <TotalTime>350</TotalTime>
  <Words>4122</Words>
  <Application>Microsoft Office PowerPoint</Application>
  <PresentationFormat>On-screen Show (4:3)</PresentationFormat>
  <Paragraphs>727</Paragraphs>
  <Slides>52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Origin</vt:lpstr>
      <vt:lpstr>Chương 2: Các kỹ thuật xây dựng chương trình phần mềm</vt:lpstr>
      <vt:lpstr>Nội dung</vt:lpstr>
      <vt:lpstr>1. Mở đầu</vt:lpstr>
      <vt:lpstr>Nguyên tắc chung</vt:lpstr>
      <vt:lpstr>Nguyên tắc chung</vt:lpstr>
      <vt:lpstr>Nguyên tắc chung</vt:lpstr>
      <vt:lpstr>Thiết kế giải thuật</vt:lpstr>
      <vt:lpstr>Slide 8</vt:lpstr>
      <vt:lpstr>Slide 9</vt:lpstr>
      <vt:lpstr>Slide 10</vt:lpstr>
      <vt:lpstr>Chương trình C đơn giản nhất</vt:lpstr>
      <vt:lpstr>Phân tích chương trình ví dụ</vt:lpstr>
      <vt:lpstr>Hàm main()</vt:lpstr>
      <vt:lpstr>First Program in C++: Printing a Line of Text</vt:lpstr>
      <vt:lpstr>First Program in C++: Printing a Line of Text</vt:lpstr>
      <vt:lpstr>Một vài lưu ý</vt:lpstr>
      <vt:lpstr>Ví dụ 2: Tính diện tích hình tròn</vt:lpstr>
      <vt:lpstr>Hiển thị ra màn hình</vt:lpstr>
      <vt:lpstr>Nhập dữ liệu từ bàn phím</vt:lpstr>
      <vt:lpstr>2. Biến, kiểu và giá trị</vt:lpstr>
      <vt:lpstr>Biến (variable) và kiểu (type)</vt:lpstr>
      <vt:lpstr>Câu lệnh gán (assignment)</vt:lpstr>
      <vt:lpstr>Hằng (constant)</vt:lpstr>
      <vt:lpstr>Các kiểu dữ liệu cơ bản</vt:lpstr>
      <vt:lpstr>Ép kiểu (type casting)</vt:lpstr>
      <vt:lpstr>Kích thước biến, giới hạn giá trị</vt:lpstr>
      <vt:lpstr>Kiểu liệt kê (enum)</vt:lpstr>
      <vt:lpstr>Kiểu cấu trúc (struct)</vt:lpstr>
      <vt:lpstr>Định nghĩa tên mới cho kiểu (typedef)</vt:lpstr>
      <vt:lpstr>Kiểu mảng (array)</vt:lpstr>
      <vt:lpstr>Một số kiểu khác</vt:lpstr>
      <vt:lpstr>Kiểu hợp</vt:lpstr>
      <vt:lpstr>Hàm (function)</vt:lpstr>
      <vt:lpstr>Khái niệm</vt:lpstr>
      <vt:lpstr>Ví dụ</vt:lpstr>
      <vt:lpstr>Phạm vi của biến, hằng</vt:lpstr>
      <vt:lpstr>Biến trong khối lệnh</vt:lpstr>
      <vt:lpstr>Biến trong khối lệnh: vòng lặp</vt:lpstr>
      <vt:lpstr>Biến static</vt:lpstr>
      <vt:lpstr>Câu lệnh return</vt:lpstr>
      <vt:lpstr>Tham số kiểu giá trị và kiểu tham chiếu</vt:lpstr>
      <vt:lpstr>Hàm trả về con trỏ</vt:lpstr>
      <vt:lpstr>Nguyên mẫu (prototype) của hàm</vt:lpstr>
      <vt:lpstr>Hàm đệ quy (recursive function)</vt:lpstr>
      <vt:lpstr>Con trỏ hàm</vt:lpstr>
      <vt:lpstr>Macro</vt:lpstr>
      <vt:lpstr>Macro (tiếp)</vt:lpstr>
      <vt:lpstr>Thư viện hàm</vt:lpstr>
      <vt:lpstr>Thư viện hàm</vt:lpstr>
      <vt:lpstr>Lưu ý với tạo và sử dụng file .h</vt:lpstr>
      <vt:lpstr>Ví dụ: Thư viện tính diện tích các hình</vt:lpstr>
      <vt:lpstr>Một số thư viện chuẩn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2: Các kỹ thuật xây dựng chương trình phần mềm</dc:title>
  <dc:creator>Vu Hai</dc:creator>
  <cp:lastModifiedBy>Vu Hai</cp:lastModifiedBy>
  <cp:revision>9</cp:revision>
  <dcterms:created xsi:type="dcterms:W3CDTF">2019-02-19T01:29:18Z</dcterms:created>
  <dcterms:modified xsi:type="dcterms:W3CDTF">2019-02-19T07:21:37Z</dcterms:modified>
</cp:coreProperties>
</file>