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8" r:id="rId3"/>
    <p:sldId id="291" r:id="rId4"/>
    <p:sldId id="289" r:id="rId5"/>
    <p:sldId id="290" r:id="rId6"/>
    <p:sldId id="294" r:id="rId7"/>
    <p:sldId id="292" r:id="rId8"/>
    <p:sldId id="293" r:id="rId9"/>
    <p:sldId id="295" r:id="rId10"/>
    <p:sldId id="296" r:id="rId11"/>
    <p:sldId id="297" r:id="rId12"/>
    <p:sldId id="298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10" r:id="rId23"/>
    <p:sldId id="309" r:id="rId24"/>
    <p:sldId id="299" r:id="rId25"/>
    <p:sldId id="311" r:id="rId26"/>
    <p:sldId id="312" r:id="rId27"/>
    <p:sldId id="313" r:id="rId28"/>
    <p:sldId id="314" r:id="rId29"/>
    <p:sldId id="315" r:id="rId30"/>
    <p:sldId id="320" r:id="rId31"/>
    <p:sldId id="321" r:id="rId32"/>
    <p:sldId id="322" r:id="rId33"/>
    <p:sldId id="318" r:id="rId34"/>
    <p:sldId id="317" r:id="rId35"/>
    <p:sldId id="324" r:id="rId36"/>
    <p:sldId id="323" r:id="rId37"/>
    <p:sldId id="325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4660"/>
  </p:normalViewPr>
  <p:slideViewPr>
    <p:cSldViewPr>
      <p:cViewPr varScale="1">
        <p:scale>
          <a:sx n="81" d="100"/>
          <a:sy n="81" d="100"/>
        </p:scale>
        <p:origin x="116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92689F-623B-46D7-A34F-A9878B66F15D}" type="datetimeFigureOut">
              <a:rPr lang="en-US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C5FD05-6D7C-40F8-B5DA-F83C5A012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40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C562FC0-57DF-4B45-A66E-D96D3BA25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96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7454900" cy="1981200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53E22-9E54-4869-B9BB-7114FCFAC843}" type="datetime1">
              <a:rPr lang="en-US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Hệ điều hành</a:t>
            </a:r>
          </a:p>
        </p:txBody>
      </p:sp>
      <p:sp>
        <p:nvSpPr>
          <p:cNvPr id="1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F502247-0237-4B30-8342-323E24A3A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 descr="Káº¿t quáº£ hÃ¬nh áº£nh cho logo Äáº¡i há»c bÃ¡ch khoa hÃ  ná»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2400"/>
            <a:ext cx="749300" cy="9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áº¿t quáº£ hÃ¬nh áº£nh cho logo mica institu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61" y="241354"/>
            <a:ext cx="801303" cy="75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592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52727-1C7A-4559-89F6-F85C0DCD1BB5}" type="datetime1">
              <a:rPr lang="en-US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Hệ điều hành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AA38-1830-43EF-959A-372D47AAD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76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C6A6-B4D3-48EF-A57E-DA6299052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02CF0-B632-47D5-8C12-FDA46EC2C76B}" type="datetime1">
              <a:rPr lang="en-US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Hệ điều hành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5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152"/>
          </a:xfrm>
        </p:spPr>
        <p:txBody>
          <a:bodyPr>
            <a:normAutofit/>
          </a:bodyPr>
          <a:lstStyle>
            <a:lvl1pPr algn="l">
              <a:defRPr sz="3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5257800"/>
          </a:xfrm>
        </p:spPr>
        <p:txBody>
          <a:bodyPr/>
          <a:lstStyle>
            <a:lvl1pPr>
              <a:defRPr sz="2900">
                <a:latin typeface="Times New Roman" pitchFamily="18" charset="0"/>
                <a:cs typeface="Times New Roman" pitchFamily="18" charset="0"/>
              </a:defRPr>
            </a:lvl1pPr>
            <a:lvl2pPr marL="548640" indent="-274320">
              <a:buClr>
                <a:schemeClr val="accent1">
                  <a:lumMod val="75000"/>
                </a:schemeClr>
              </a:buClr>
              <a:buSzPct val="73000"/>
              <a:buFont typeface="Wingdings" pitchFamily="2" charset="2"/>
              <a:buChar char="§"/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500">
                <a:latin typeface="Times New Roman" pitchFamily="18" charset="0"/>
                <a:cs typeface="Times New Roman" pitchFamily="18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1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3400" y="10541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6DCDD-5C52-4389-85E6-8B985C520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4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Hệ điều hành</a:t>
            </a: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9AAD-F9CD-4D40-890B-BE4FFC22DD20}" type="datetime1">
              <a:rPr lang="en-US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7A0BE6D-32AE-4425-A0A3-0E1DDD56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74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3E873-C5D0-4C58-9DB4-BDC50D42C9DE}" type="datetime1">
              <a:rPr lang="en-US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Hệ điều hành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E22F-8CDA-4457-8CF9-E793A35E1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32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C1E20-B749-4E26-AE38-DA09B4504B02}" type="datetime1">
              <a:rPr lang="en-US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Hệ điều hành</a:t>
            </a: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8D250DC-D413-4990-9FD6-82F73A2A0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9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F102-A91D-43F1-BDDC-367F05719FC5}" type="datetime1">
              <a:rPr lang="en-US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Hệ điều hành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24E53-273D-4F00-AAA2-6A6D7EE02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0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9899A-5846-4A5C-984A-88F0F52B4A68}" type="datetime1">
              <a:rPr lang="en-US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Hệ điều hành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754C86-7AA6-4040-AB7C-732E9B84F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7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7C50BAD-58CA-4EE8-BAEC-3896E8A96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FEEE8-58C5-4483-AEB8-86567C58EDE4}" type="datetime1">
              <a:rPr lang="en-US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Hệ điều hành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11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514F1-0BD3-43B6-8814-4C260C565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96E04-9F62-42AD-AEE9-0AF759A0C505}" type="datetime1">
              <a:rPr lang="en-US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Hệ điều hành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6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98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5F0EE9-E2A8-4BF7-8EA2-7FAF233CFA6F}" type="datetime1">
              <a:rPr lang="en-US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vi-VN"/>
              <a:t>Hệ điều hành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32F7331-EF2C-4708-B04A-A936B37CD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7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782A86E-347D-4AF5-A8AB-00EE8CD9104D}" type="datetime1">
              <a:rPr lang="en-US" smtClean="0">
                <a:solidFill>
                  <a:srgbClr val="FFFFFF"/>
                </a:solidFill>
              </a:rPr>
              <a:pPr/>
              <a:t>9/18/2018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28600"/>
            <a:ext cx="7315200" cy="1828800"/>
          </a:xfrm>
        </p:spPr>
        <p:txBody>
          <a:bodyPr/>
          <a:lstStyle/>
          <a:p>
            <a:pPr eaLnBrk="1" hangingPunct="1"/>
            <a:r>
              <a:rPr lang="en-US" smtClean="0"/>
              <a:t>Chương 1. TỔNG QUAN VỀ XỬ LÝ ẢNH</a:t>
            </a:r>
          </a:p>
        </p:txBody>
      </p:sp>
      <p:sp>
        <p:nvSpPr>
          <p:cNvPr id="1331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mtClean="0">
                <a:solidFill>
                  <a:srgbClr val="FFFFFF"/>
                </a:solidFill>
              </a:rPr>
              <a:t>Xử lý ảnh – Image proccessing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F0399-1C09-47E7-866D-AE868DD677B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286000" y="4191000"/>
            <a:ext cx="487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i="1" smtClean="0"/>
              <a:t>Ts. Vũ Hải</a:t>
            </a:r>
            <a:endParaRPr lang="en-US" sz="2200" i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vi-VN" dirty="0"/>
              <a:t>Trích chọn đặc </a:t>
            </a:r>
            <a:r>
              <a:rPr lang="en-US" dirty="0" err="1" smtClean="0"/>
              <a:t>trưng</a:t>
            </a:r>
            <a:r>
              <a:rPr lang="en-US" dirty="0" smtClean="0"/>
              <a:t>:</a:t>
            </a:r>
            <a:endParaRPr lang="vi-VN" dirty="0"/>
          </a:p>
          <a:p>
            <a:pPr lvl="1">
              <a:defRPr/>
            </a:pPr>
            <a:r>
              <a:rPr lang="vi-VN" dirty="0" smtClean="0"/>
              <a:t>Đặc </a:t>
            </a:r>
            <a:r>
              <a:rPr lang="vi-VN" dirty="0"/>
              <a:t>điểm không gian: Phân bố mức xám, phân bố xác suất, biên độ, </a:t>
            </a:r>
            <a:r>
              <a:rPr lang="vi-VN" dirty="0" smtClean="0"/>
              <a:t>điểm </a:t>
            </a:r>
            <a:r>
              <a:rPr lang="vi-VN" dirty="0"/>
              <a:t>uốn v.v.. </a:t>
            </a:r>
          </a:p>
          <a:p>
            <a:pPr lvl="1">
              <a:defRPr/>
            </a:pPr>
            <a:r>
              <a:rPr lang="vi-VN" dirty="0" smtClean="0"/>
              <a:t>Đặc  </a:t>
            </a:r>
            <a:r>
              <a:rPr lang="vi-VN" dirty="0"/>
              <a:t>điểm biên và đường </a:t>
            </a:r>
            <a:r>
              <a:rPr lang="vi-VN" dirty="0" smtClean="0"/>
              <a:t>biên:</a:t>
            </a:r>
            <a:r>
              <a:rPr lang="en-US" dirty="0" smtClean="0"/>
              <a:t> Đ</a:t>
            </a:r>
            <a:r>
              <a:rPr lang="vi-VN" dirty="0" smtClean="0"/>
              <a:t>ược </a:t>
            </a:r>
            <a:r>
              <a:rPr lang="vi-VN" dirty="0"/>
              <a:t>dùng khi nhận dạng đối tượng. </a:t>
            </a:r>
            <a:r>
              <a:rPr lang="vi-VN" dirty="0" smtClean="0"/>
              <a:t>Các đặc điểm này có thể được trích chọn nhờ toán tử gradient, toán tử la bàn, toán tử Laplace, </a:t>
            </a:r>
            <a:r>
              <a:rPr lang="en-US" dirty="0" smtClean="0"/>
              <a:t>.</a:t>
            </a:r>
            <a:r>
              <a:rPr lang="vi-VN" dirty="0" smtClean="0"/>
              <a:t>v.v.. 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vi-VN" i="1" dirty="0" smtClean="0"/>
              <a:t>Việc </a:t>
            </a:r>
            <a:r>
              <a:rPr lang="vi-VN" i="1" dirty="0"/>
              <a:t>trích chọn hiệu quả các đặc điểm giúp cho việc nhận dạng các </a:t>
            </a:r>
            <a:r>
              <a:rPr lang="vi-VN" i="1" dirty="0" smtClean="0"/>
              <a:t>đối </a:t>
            </a:r>
            <a:r>
              <a:rPr lang="vi-VN" i="1" dirty="0"/>
              <a:t>tượng ảnh chính xác, với tốc độ tính toán cao và dung lượng nhớ lưu </a:t>
            </a:r>
            <a:r>
              <a:rPr lang="vi-VN" i="1" dirty="0" smtClean="0"/>
              <a:t>trữ </a:t>
            </a:r>
            <a:r>
              <a:rPr lang="vi-VN" i="1" dirty="0"/>
              <a:t>giảm xuống.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32885F-4432-4CC6-AA00-14F759FA0F6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: T</a:t>
            </a:r>
            <a:r>
              <a:rPr lang="vi-VN" sz="2800" dirty="0" smtClean="0"/>
              <a:t>ự  </a:t>
            </a:r>
            <a:r>
              <a:rPr lang="vi-VN" sz="2800" dirty="0"/>
              <a:t>động (automatic recognition), mô tả  đối tượng, phân </a:t>
            </a:r>
            <a:r>
              <a:rPr lang="vi-VN" sz="2800" dirty="0" smtClean="0"/>
              <a:t>loại </a:t>
            </a:r>
            <a:r>
              <a:rPr lang="vi-VN" sz="2800" dirty="0"/>
              <a:t>và phân nhóm các </a:t>
            </a:r>
            <a:r>
              <a:rPr lang="vi-VN" sz="2800" dirty="0" smtClean="0"/>
              <a:t>mẫu</a:t>
            </a:r>
            <a:r>
              <a:rPr lang="en-US" sz="2800" dirty="0" smtClean="0"/>
              <a:t> (</a:t>
            </a:r>
            <a:r>
              <a:rPr lang="en-US" sz="2800" dirty="0" err="1" smtClean="0"/>
              <a:t>ảnh</a:t>
            </a:r>
            <a:r>
              <a:rPr lang="en-US" sz="2800" dirty="0" smtClean="0"/>
              <a:t>)</a:t>
            </a:r>
          </a:p>
          <a:p>
            <a:pPr lvl="1">
              <a:defRPr/>
            </a:pPr>
            <a:r>
              <a:rPr lang="en-US" sz="2400" dirty="0" smtClean="0"/>
              <a:t>VD: </a:t>
            </a:r>
            <a:r>
              <a:rPr lang="en-US" sz="2400" dirty="0" err="1" smtClean="0"/>
              <a:t>Nhận</a:t>
            </a:r>
            <a:r>
              <a:rPr lang="en-US" sz="2400" dirty="0" smtClean="0"/>
              <a:t> </a:t>
            </a:r>
            <a:r>
              <a:rPr lang="en-US" sz="2400" dirty="0" err="1" smtClean="0"/>
              <a:t>dạng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viết</a:t>
            </a:r>
            <a:r>
              <a:rPr lang="en-US" sz="2400" dirty="0" smtClean="0"/>
              <a:t>,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vân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endParaRPr lang="en-US" sz="2400" dirty="0" smtClean="0"/>
          </a:p>
          <a:p>
            <a:pPr>
              <a:defRPr/>
            </a:pPr>
            <a:r>
              <a:rPr lang="en-US" sz="2800" dirty="0" err="1" smtClean="0"/>
              <a:t>Nén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: </a:t>
            </a:r>
            <a:r>
              <a:rPr lang="vi-VN" sz="2800" dirty="0"/>
              <a:t>Nhằm giảm </a:t>
            </a:r>
            <a:r>
              <a:rPr lang="vi-VN" sz="2800" dirty="0" smtClean="0"/>
              <a:t>không </a:t>
            </a:r>
            <a:r>
              <a:rPr lang="vi-VN" sz="2800" dirty="0"/>
              <a:t>gian lưu trữ.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vi-VN" sz="2800" dirty="0" smtClean="0"/>
              <a:t>hai khuynh </a:t>
            </a:r>
            <a:r>
              <a:rPr lang="vi-VN" sz="2800" dirty="0"/>
              <a:t>hướng là nén có bảo toàn và không bảo toàn thông </a:t>
            </a:r>
            <a:r>
              <a:rPr lang="vi-VN" sz="2800" dirty="0" smtClean="0"/>
              <a:t>tin.</a:t>
            </a:r>
            <a:r>
              <a:rPr lang="en-US" sz="2800" dirty="0" smtClean="0"/>
              <a:t> </a:t>
            </a:r>
            <a:r>
              <a:rPr lang="vi-VN" sz="2800" dirty="0" smtClean="0"/>
              <a:t>Nén </a:t>
            </a:r>
            <a:r>
              <a:rPr lang="vi-VN" sz="2800" dirty="0"/>
              <a:t>không bảo toàn thì thường có khả năng nén cao hơn nhưng khả năng </a:t>
            </a:r>
            <a:r>
              <a:rPr lang="vi-VN" sz="2800" dirty="0" smtClean="0"/>
              <a:t>phục </a:t>
            </a:r>
            <a:r>
              <a:rPr lang="vi-VN" sz="2800" dirty="0"/>
              <a:t>hồi thì kém </a:t>
            </a:r>
            <a:r>
              <a:rPr lang="vi-VN" sz="2800" dirty="0" smtClean="0"/>
              <a:t>hơn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err="1"/>
              <a:t>Nén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 smtClean="0"/>
              <a:t>kê</a:t>
            </a:r>
            <a:endParaRPr lang="en-US" sz="2400" dirty="0"/>
          </a:p>
          <a:p>
            <a:pPr lvl="1">
              <a:defRPr/>
            </a:pPr>
            <a:r>
              <a:rPr lang="en-US" sz="2400" dirty="0" err="1"/>
              <a:t>Nén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 smtClean="0"/>
              <a:t>gian</a:t>
            </a:r>
            <a:endParaRPr lang="en-US" sz="2400" dirty="0" smtClean="0"/>
          </a:p>
          <a:p>
            <a:pPr lvl="1">
              <a:defRPr/>
            </a:pPr>
            <a:r>
              <a:rPr lang="vi-VN" sz="2400" dirty="0"/>
              <a:t>Nén  ảnh sử dụng phép biến  </a:t>
            </a:r>
            <a:r>
              <a:rPr lang="vi-VN" sz="2400" dirty="0" smtClean="0"/>
              <a:t>đổi</a:t>
            </a:r>
            <a:r>
              <a:rPr lang="en-US" sz="2400" dirty="0" smtClean="0"/>
              <a:t>: JPG</a:t>
            </a:r>
          </a:p>
          <a:p>
            <a:pPr lvl="1">
              <a:defRPr/>
            </a:pPr>
            <a:r>
              <a:rPr lang="en-US" sz="2400" dirty="0" err="1"/>
              <a:t>Nén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smtClean="0"/>
              <a:t>Fractal: L</a:t>
            </a:r>
            <a:r>
              <a:rPr lang="vi-VN" sz="2400" dirty="0" smtClean="0"/>
              <a:t>ưu </a:t>
            </a:r>
            <a:r>
              <a:rPr lang="vi-VN" sz="2400" dirty="0"/>
              <a:t>trữ phần gốc  ảnh và quy luật sinh ra  ảnh</a:t>
            </a:r>
            <a:endParaRPr lang="en-US" sz="2400" dirty="0"/>
          </a:p>
          <a:p>
            <a:pPr lvl="1">
              <a:defRPr/>
            </a:pPr>
            <a:endParaRPr lang="en-US" sz="2400" dirty="0"/>
          </a:p>
          <a:p>
            <a:pPr lvl="1"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3C042-C336-4169-BF5D-EBE62E034E9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1.2. Thu nhận và biểu diễn ảnh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1.2.1. Thu nhận ảnh và các thiết bị thu nhận ảnh</a:t>
            </a:r>
          </a:p>
          <a:p>
            <a:r>
              <a:rPr lang="en-US" smtClean="0"/>
              <a:t>1.2.2. Biểu diễn ảnh</a:t>
            </a:r>
          </a:p>
          <a:p>
            <a:r>
              <a:rPr lang="en-US" smtClean="0"/>
              <a:t>1.2.3. Các mô hình màu sắc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6E0CDE-62F4-4BD8-BADF-935EAC9672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1.2.1. Thu nhận ảnh và thiết bị thu nhận ảnh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A1C43-C935-4483-B6DC-CDDC6EC3714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209800"/>
            <a:ext cx="69818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Ảnh thu được qua thấu kính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D9DD1-F97E-4ADB-BB81-A4B90FB1524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209800"/>
            <a:ext cx="7485062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(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mẫu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lượng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tử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hóa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8BE5-2B98-4463-859F-B70615C2FE1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2514600"/>
            <a:ext cx="70199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Màu sắc liên tục (trong tự nhiên) và màu sắc rời rạc (trong ảnh)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664F6-8E50-4A65-B7B7-1F204AD3F5E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2590800"/>
            <a:ext cx="70389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Vấn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 smtClean="0"/>
          </a:p>
          <a:p>
            <a:r>
              <a:rPr lang="en-US" dirty="0" err="1" smtClean="0"/>
              <a:t>Ánh</a:t>
            </a:r>
            <a:r>
              <a:rPr lang="en-US" dirty="0" smtClean="0"/>
              <a:t> </a:t>
            </a:r>
            <a:r>
              <a:rPr lang="en-US" dirty="0" err="1" smtClean="0"/>
              <a:t>xạ</a:t>
            </a:r>
            <a:r>
              <a:rPr lang="en-US" dirty="0" smtClean="0"/>
              <a:t> </a:t>
            </a:r>
            <a:r>
              <a:rPr lang="en-US" dirty="0" err="1" smtClean="0"/>
              <a:t>miền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tục</a:t>
            </a:r>
            <a:r>
              <a:rPr lang="en-US" dirty="0" smtClean="0"/>
              <a:t> (</a:t>
            </a:r>
            <a:r>
              <a:rPr lang="en-US" dirty="0" err="1" smtClean="0"/>
              <a:t>vô</a:t>
            </a:r>
            <a:r>
              <a:rPr lang="en-US" dirty="0" smtClean="0"/>
              <a:t> </a:t>
            </a:r>
            <a:r>
              <a:rPr lang="en-US" dirty="0" err="1" smtClean="0"/>
              <a:t>hạn</a:t>
            </a:r>
            <a:r>
              <a:rPr lang="en-US" dirty="0" smtClean="0"/>
              <a:t>)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miền</a:t>
            </a:r>
            <a:r>
              <a:rPr lang="en-US" dirty="0" smtClean="0"/>
              <a:t> </a:t>
            </a:r>
            <a:r>
              <a:rPr lang="en-US" dirty="0" err="1" smtClean="0"/>
              <a:t>hữ</a:t>
            </a:r>
            <a:r>
              <a:rPr lang="en-US" dirty="0" smtClean="0"/>
              <a:t> </a:t>
            </a:r>
            <a:r>
              <a:rPr lang="en-US" dirty="0" err="1" smtClean="0"/>
              <a:t>hạn</a:t>
            </a:r>
            <a:r>
              <a:rPr lang="en-US" dirty="0" smtClean="0"/>
              <a:t> (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rời</a:t>
            </a:r>
            <a:r>
              <a:rPr lang="en-US" dirty="0" smtClean="0"/>
              <a:t> </a:t>
            </a:r>
            <a:r>
              <a:rPr lang="en-US" dirty="0" err="1" smtClean="0"/>
              <a:t>rạc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880D18-0521-4460-B99D-6864333F7FB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2895600"/>
            <a:ext cx="6364287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Cấu trúc của mắt người</a:t>
            </a:r>
          </a:p>
          <a:p>
            <a:pPr lvl="1">
              <a:defRPr/>
            </a:pPr>
            <a:r>
              <a:rPr lang="en-US" smtClean="0"/>
              <a:t>Cornea - giác</a:t>
            </a:r>
            <a:r>
              <a:rPr lang="vi-VN" smtClean="0"/>
              <a:t> </a:t>
            </a:r>
            <a:r>
              <a:rPr lang="en-US" smtClean="0"/>
              <a:t>mạc, aqueous - thủy dịch, lens - thủy tin thể, fovea – hố mắt, . . 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94BBF-4A3A-43D6-9D3B-7B356A2548B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3048000"/>
            <a:ext cx="598646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Thu nhận ảnh bằng mắt, máy ảnh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638A9A-F456-48E4-AE9F-F008C8EFAAA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5786438" cy="41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Nội dung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smtClean="0"/>
              <a:t>1.1. Xử lý ảnh và các vấn đề cơ bản trong xử lý ảnh</a:t>
            </a:r>
          </a:p>
          <a:p>
            <a:r>
              <a:rPr lang="en-US" sz="2400" smtClean="0"/>
              <a:t>1.1.1 Khái niệm xử lý ảnh</a:t>
            </a:r>
          </a:p>
          <a:p>
            <a:r>
              <a:rPr lang="en-US" sz="2400" smtClean="0"/>
              <a:t>1.1.2. Các vấn đề cơ bản trong xử lý ảnh</a:t>
            </a:r>
          </a:p>
          <a:p>
            <a:r>
              <a:rPr lang="en-US" sz="2400" smtClean="0"/>
              <a:t>1.1.2.1. Một số khái niệm cơ bản</a:t>
            </a:r>
          </a:p>
          <a:p>
            <a:r>
              <a:rPr lang="en-US" sz="2400" smtClean="0"/>
              <a:t>1.1.2.2. Nắn chỉnh biến dạng</a:t>
            </a:r>
          </a:p>
          <a:p>
            <a:r>
              <a:rPr lang="en-US" sz="2400" smtClean="0"/>
              <a:t>1.1.2.3. Khử nhiễu</a:t>
            </a:r>
          </a:p>
          <a:p>
            <a:r>
              <a:rPr lang="en-US" sz="2400" smtClean="0"/>
              <a:t>1.1.2.4. Chỉnh mức xám</a:t>
            </a:r>
          </a:p>
          <a:p>
            <a:r>
              <a:rPr lang="en-US" sz="2400" smtClean="0"/>
              <a:t>1.1.2.5. Phân tích ảnh</a:t>
            </a:r>
          </a:p>
          <a:p>
            <a:r>
              <a:rPr lang="en-US" sz="2400" smtClean="0"/>
              <a:t>1.1.2.6. Nhận dạng</a:t>
            </a:r>
          </a:p>
          <a:p>
            <a:r>
              <a:rPr lang="en-US" sz="2400" smtClean="0"/>
              <a:t>1.1.2.7. Nén ảnh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620D21-291D-4EDA-9F2F-DF40CBFD81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1.2.2 Biểu diễn ảnh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 smtClean="0"/>
              <a:t>hoá</a:t>
            </a:r>
            <a:r>
              <a:rPr lang="en-US" dirty="0" smtClean="0"/>
              <a:t>.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trữ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nhằm</a:t>
            </a:r>
            <a:r>
              <a:rPr lang="en-US" dirty="0"/>
              <a:t> 2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chí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/>
              <a:t>kiệm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càng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càng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, </a:t>
            </a:r>
            <a:r>
              <a:rPr lang="en-US" dirty="0" err="1"/>
              <a:t>càng</a:t>
            </a:r>
            <a:r>
              <a:rPr lang="en-US" dirty="0"/>
              <a:t> </a:t>
            </a:r>
            <a:r>
              <a:rPr lang="en-US" dirty="0" err="1"/>
              <a:t>mịn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càng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nhu</a:t>
            </a:r>
            <a:r>
              <a:rPr lang="en-US" dirty="0" smtClean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.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2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: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smtClean="0"/>
              <a:t>Raster,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Vector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D3B25-AED6-4B48-AF07-7D909FB95CF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1.2.2.1 Mô hình Raster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Đây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nay</a:t>
            </a:r>
          </a:p>
          <a:p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dưới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ma </a:t>
            </a:r>
            <a:r>
              <a:rPr lang="en-US" dirty="0" err="1" smtClean="0"/>
              <a:t>trận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.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1 hay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bít</a:t>
            </a:r>
            <a:endParaRPr lang="en-US" dirty="0" smtClean="0"/>
          </a:p>
          <a:p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Raster </a:t>
            </a:r>
            <a:r>
              <a:rPr lang="en-US" dirty="0" err="1" smtClean="0"/>
              <a:t>thuận</a:t>
            </a:r>
            <a:r>
              <a:rPr lang="en-US" dirty="0" smtClean="0"/>
              <a:t> </a:t>
            </a:r>
            <a:r>
              <a:rPr lang="en-US" dirty="0" err="1" smtClean="0"/>
              <a:t>lợi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in </a:t>
            </a:r>
            <a:r>
              <a:rPr lang="en-US" dirty="0" err="1" smtClean="0"/>
              <a:t>ấn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Ngày</a:t>
            </a:r>
            <a:r>
              <a:rPr lang="en-US" dirty="0" smtClean="0"/>
              <a:t> nay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cứng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Raster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ra.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Hiện</a:t>
            </a:r>
            <a:r>
              <a:rPr lang="en-US" dirty="0" smtClean="0"/>
              <a:t> nay,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50 </a:t>
            </a:r>
            <a:r>
              <a:rPr lang="en-US" dirty="0" err="1" smtClean="0"/>
              <a:t>khuôn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,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nén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khả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hồi</a:t>
            </a:r>
            <a:r>
              <a:rPr lang="en-US" dirty="0" smtClean="0"/>
              <a:t> </a:t>
            </a: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100%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BF725-DC08-49C6-BCB4-99FE8FB5751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Windows </a:t>
            </a:r>
            <a:r>
              <a:rPr lang="en-US" dirty="0" err="1" smtClean="0"/>
              <a:t>là</a:t>
            </a:r>
            <a:r>
              <a:rPr lang="en-US" dirty="0" smtClean="0"/>
              <a:t> Microsoft </a:t>
            </a:r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khuôn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DIB (Device Independent Bitmap)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40510A-8634-424D-938B-C4D651E6C51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3124200"/>
            <a:ext cx="12192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>
                <a:latin typeface="Times New Roman" pitchFamily="18" charset="0"/>
                <a:cs typeface="Times New Roman" pitchFamily="18" charset="0"/>
              </a:rPr>
              <a:t>BPM, JPG, PNG, GIF, </a:t>
            </a:r>
          </a:p>
          <a:p>
            <a:pPr algn="ctr">
              <a:defRPr/>
            </a:pPr>
            <a:r>
              <a:rPr lang="en-US" sz="2500">
                <a:latin typeface="Times New Roman" pitchFamily="18" charset="0"/>
                <a:cs typeface="Times New Roman" pitchFamily="18" charset="0"/>
              </a:rPr>
              <a:t>. . 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3852863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>
                <a:latin typeface="Times New Roman" pitchFamily="18" charset="0"/>
                <a:cs typeface="Times New Roman" pitchFamily="18" charset="0"/>
              </a:rPr>
              <a:t>DIB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0400" y="38862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>
                <a:latin typeface="Times New Roman" pitchFamily="18" charset="0"/>
                <a:cs typeface="Times New Roman" pitchFamily="18" charset="0"/>
              </a:rPr>
              <a:t>Cửa sổ làm việc</a:t>
            </a:r>
          </a:p>
        </p:txBody>
      </p:sp>
      <p:cxnSp>
        <p:nvCxnSpPr>
          <p:cNvPr id="11" name="Straight Connector 10"/>
          <p:cNvCxnSpPr>
            <a:endCxn id="6" idx="1"/>
          </p:cNvCxnSpPr>
          <p:nvPr/>
        </p:nvCxnSpPr>
        <p:spPr>
          <a:xfrm>
            <a:off x="2209800" y="3698875"/>
            <a:ext cx="1524000" cy="573088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09800" y="4305300"/>
            <a:ext cx="1524000" cy="95250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4498975" y="3062288"/>
            <a:ext cx="3468688" cy="827087"/>
          </a:xfrm>
          <a:custGeom>
            <a:avLst/>
            <a:gdLst>
              <a:gd name="connsiteX0" fmla="*/ 0 w 3468914"/>
              <a:gd name="connsiteY0" fmla="*/ 798329 h 827358"/>
              <a:gd name="connsiteX1" fmla="*/ 1582057 w 3468914"/>
              <a:gd name="connsiteY1" fmla="*/ 43 h 827358"/>
              <a:gd name="connsiteX2" fmla="*/ 3468914 w 3468914"/>
              <a:gd name="connsiteY2" fmla="*/ 827358 h 82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8914" h="827358">
                <a:moveTo>
                  <a:pt x="0" y="798329"/>
                </a:moveTo>
                <a:cubicBezTo>
                  <a:pt x="501952" y="396767"/>
                  <a:pt x="1003905" y="-4795"/>
                  <a:pt x="1582057" y="43"/>
                </a:cubicBezTo>
                <a:cubicBezTo>
                  <a:pt x="2160209" y="4881"/>
                  <a:pt x="2814561" y="416119"/>
                  <a:pt x="3468914" y="8273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513263" y="4702175"/>
            <a:ext cx="3571875" cy="1001713"/>
          </a:xfrm>
          <a:custGeom>
            <a:avLst/>
            <a:gdLst>
              <a:gd name="connsiteX0" fmla="*/ 0 w 3570514"/>
              <a:gd name="connsiteY0" fmla="*/ 0 h 1001600"/>
              <a:gd name="connsiteX1" fmla="*/ 1625600 w 3570514"/>
              <a:gd name="connsiteY1" fmla="*/ 1001485 h 1001600"/>
              <a:gd name="connsiteX2" fmla="*/ 3570514 w 3570514"/>
              <a:gd name="connsiteY2" fmla="*/ 72571 h 10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0514" h="1001600">
                <a:moveTo>
                  <a:pt x="0" y="0"/>
                </a:moveTo>
                <a:cubicBezTo>
                  <a:pt x="515257" y="494695"/>
                  <a:pt x="1030514" y="989390"/>
                  <a:pt x="1625600" y="1001485"/>
                </a:cubicBezTo>
                <a:cubicBezTo>
                  <a:pt x="2220686" y="1013580"/>
                  <a:pt x="3570514" y="72571"/>
                  <a:pt x="3570514" y="725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8" name="TextBox 18"/>
          <p:cNvSpPr txBox="1">
            <a:spLocks noChangeArrowheads="1"/>
          </p:cNvSpPr>
          <p:nvPr/>
        </p:nvSpPr>
        <p:spPr bwMode="auto">
          <a:xfrm>
            <a:off x="5689600" y="3290888"/>
            <a:ext cx="1089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Hiển thị</a:t>
            </a:r>
          </a:p>
        </p:txBody>
      </p:sp>
      <p:sp>
        <p:nvSpPr>
          <p:cNvPr id="34829" name="TextBox 19"/>
          <p:cNvSpPr txBox="1">
            <a:spLocks noChangeArrowheads="1"/>
          </p:cNvSpPr>
          <p:nvPr/>
        </p:nvSpPr>
        <p:spPr bwMode="auto">
          <a:xfrm>
            <a:off x="5689600" y="5203825"/>
            <a:ext cx="1174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/>
              <a:t>Thay đổi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1.2.2.2 Mô hình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/>
              <a:t>ta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vector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lân</a:t>
            </a:r>
            <a:r>
              <a:rPr lang="en-US" dirty="0"/>
              <a:t> </a:t>
            </a:r>
            <a:r>
              <a:rPr lang="en-US" dirty="0" err="1"/>
              <a:t>cận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mã</a:t>
            </a:r>
            <a:r>
              <a:rPr lang="en-US" dirty="0"/>
              <a:t> </a:t>
            </a:r>
            <a:r>
              <a:rPr lang="en-US" dirty="0" err="1"/>
              <a:t>hoá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tái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ban </a:t>
            </a:r>
            <a:r>
              <a:rPr lang="en-US" dirty="0" err="1"/>
              <a:t>đầu</a:t>
            </a:r>
            <a:r>
              <a:rPr lang="en-US" dirty="0"/>
              <a:t> </a:t>
            </a:r>
            <a:endParaRPr lang="en-US" dirty="0" smtClean="0"/>
          </a:p>
          <a:p>
            <a:pPr>
              <a:defRPr/>
            </a:pPr>
            <a:r>
              <a:rPr lang="en-US" dirty="0" err="1"/>
              <a:t>Ả</a:t>
            </a:r>
            <a:r>
              <a:rPr lang="en-US" dirty="0" err="1" smtClean="0"/>
              <a:t>nh</a:t>
            </a:r>
            <a:r>
              <a:rPr lang="en-US" dirty="0" smtClean="0"/>
              <a:t> </a:t>
            </a:r>
            <a:r>
              <a:rPr lang="en-US" dirty="0"/>
              <a:t>vector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hoá</a:t>
            </a:r>
            <a:r>
              <a:rPr lang="en-US" dirty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smtClean="0"/>
              <a:t>Raster</a:t>
            </a:r>
          </a:p>
          <a:p>
            <a:pPr>
              <a:defRPr/>
            </a:pP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/>
              <a:t>diễn</a:t>
            </a:r>
            <a:r>
              <a:rPr lang="en-US" dirty="0"/>
              <a:t> vector </a:t>
            </a:r>
            <a:r>
              <a:rPr lang="en-US" dirty="0" err="1"/>
              <a:t>tỏ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ưu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Raster ở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/>
              <a:t>kiệm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trữ</a:t>
            </a:r>
            <a:r>
              <a:rPr lang="en-US" dirty="0"/>
              <a:t> 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/>
              <a:t>dàng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in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endParaRPr lang="en-US" dirty="0" smtClean="0"/>
          </a:p>
          <a:p>
            <a:pPr lvl="1">
              <a:defRPr/>
            </a:pPr>
            <a:r>
              <a:rPr lang="en-US" dirty="0" err="1"/>
              <a:t>Đ</a:t>
            </a:r>
            <a:r>
              <a:rPr lang="en-US" dirty="0" err="1" smtClean="0"/>
              <a:t>ảm</a:t>
            </a:r>
            <a:r>
              <a:rPr lang="en-US" dirty="0" smtClean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dàng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chép</a:t>
            </a:r>
            <a:r>
              <a:rPr lang="en-US" dirty="0"/>
              <a:t> 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 smtClean="0"/>
              <a:t>…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5D4F4-C5A4-45A9-8366-34445B08786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1.2.3. Các mô hình màu sắc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Mô hình màu RGB (Red, Green, Blue)</a:t>
            </a:r>
          </a:p>
          <a:p>
            <a:r>
              <a:rPr lang="en-US" smtClean="0"/>
              <a:t>Mô hình màu CMY ( Cyan, Megenta, Yellow) </a:t>
            </a:r>
            <a:r>
              <a:rPr lang="en-US" smtClean="0">
                <a:sym typeface="Wingdings" pitchFamily="2" charset="2"/>
              </a:rPr>
              <a:t> Tự đọc</a:t>
            </a:r>
            <a:endParaRPr lang="en-US" smtClean="0"/>
          </a:p>
          <a:p>
            <a:r>
              <a:rPr lang="en-US" smtClean="0"/>
              <a:t>Mô hình màu HSV ( Hue, Saturation, Value) </a:t>
            </a:r>
            <a:r>
              <a:rPr lang="en-US" smtClean="0">
                <a:sym typeface="Wingdings" pitchFamily="2" charset="2"/>
              </a:rPr>
              <a:t> Tự đọc</a:t>
            </a:r>
            <a:endParaRPr lang="en-US" smtClean="0"/>
          </a:p>
          <a:p>
            <a:r>
              <a:rPr lang="en-US" smtClean="0"/>
              <a:t>Mô hình màu HLS </a:t>
            </a:r>
            <a:r>
              <a:rPr lang="en-US" smtClean="0">
                <a:sym typeface="Wingdings" pitchFamily="2" charset="2"/>
              </a:rPr>
              <a:t> Tự đọc</a:t>
            </a:r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EA3A5-B948-49C0-8E11-3A2B7A07846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1.2.3.1 Mô hình màu RGB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3733800" cy="5257800"/>
          </a:xfrm>
        </p:spPr>
        <p:txBody>
          <a:bodyPr/>
          <a:lstStyle/>
          <a:p>
            <a:r>
              <a:rPr lang="en-US" dirty="0" smtClean="0"/>
              <a:t>Á</a:t>
            </a:r>
            <a:r>
              <a:rPr lang="vi-VN" dirty="0" smtClean="0"/>
              <a:t>nh sáng đỏ</a:t>
            </a:r>
            <a:r>
              <a:rPr lang="en-US" dirty="0" smtClean="0"/>
              <a:t> (Red)</a:t>
            </a:r>
            <a:r>
              <a:rPr lang="vi-VN" dirty="0" smtClean="0"/>
              <a:t>, xanh lá cây (</a:t>
            </a:r>
            <a:r>
              <a:rPr lang="en-US" dirty="0" smtClean="0"/>
              <a:t>G</a:t>
            </a:r>
            <a:r>
              <a:rPr lang="vi-VN" dirty="0" smtClean="0"/>
              <a:t>reen)</a:t>
            </a:r>
            <a:r>
              <a:rPr lang="en-US" dirty="0" smtClean="0"/>
              <a:t> </a:t>
            </a:r>
            <a:r>
              <a:rPr lang="vi-VN" dirty="0" smtClean="0"/>
              <a:t>và xanh lam (</a:t>
            </a:r>
            <a:r>
              <a:rPr lang="en-US" dirty="0" smtClean="0"/>
              <a:t>B</a:t>
            </a:r>
            <a:r>
              <a:rPr lang="vi-VN" dirty="0" smtClean="0"/>
              <a:t>lue)</a:t>
            </a:r>
            <a:r>
              <a:rPr lang="en-US" dirty="0" smtClean="0"/>
              <a:t> </a:t>
            </a:r>
            <a:r>
              <a:rPr lang="vi-VN" dirty="0" smtClean="0"/>
              <a:t>được tổ hợp với nhau theo nhiều phương thức khác nhau để tạo thành các màu 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vi-VN" dirty="0" smtClean="0"/>
              <a:t>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1A503-40BD-4C2C-8267-361ABC715B2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26" name="Picture 2" descr="http://www.expressmagazine.net/sites/www.expressmagazine.net/files/images/2013/01/02/rgb-color-wheel-lg-Custo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25873"/>
            <a:ext cx="4598727" cy="459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dirty="0" smtClean="0"/>
              <a:t>1.2.3.2 Pixel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p(x</a:t>
            </a:r>
            <a:r>
              <a:rPr lang="en-US" dirty="0"/>
              <a:t>, y)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(</a:t>
            </a:r>
            <a:r>
              <a:rPr lang="en-US" dirty="0" err="1" smtClean="0"/>
              <a:t>rời</a:t>
            </a:r>
            <a:r>
              <a:rPr lang="en-US" dirty="0" smtClean="0"/>
              <a:t> </a:t>
            </a:r>
            <a:r>
              <a:rPr lang="en-US" dirty="0" err="1" smtClean="0"/>
              <a:t>rạc</a:t>
            </a:r>
            <a:r>
              <a:rPr lang="en-US" dirty="0" smtClean="0"/>
              <a:t>)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(I)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/>
              <a:t>f(p)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/>
              <a:t>vector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p. </a:t>
            </a:r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:  </a:t>
            </a:r>
          </a:p>
          <a:p>
            <a:pPr lvl="1">
              <a:defRPr/>
            </a:pPr>
            <a:r>
              <a:rPr lang="en-US" dirty="0" smtClean="0"/>
              <a:t>f(p</a:t>
            </a:r>
            <a:r>
              <a:rPr lang="en-US" dirty="0"/>
              <a:t>) = [R(p), G(p), B(p)] </a:t>
            </a:r>
            <a:r>
              <a:rPr lang="en-US" dirty="0" err="1" smtClean="0"/>
              <a:t>nếu</a:t>
            </a:r>
            <a:r>
              <a:rPr lang="en-US" dirty="0" smtClean="0"/>
              <a:t> I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f(p</a:t>
            </a:r>
            <a:r>
              <a:rPr lang="en-US" dirty="0"/>
              <a:t>)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xam</a:t>
            </a:r>
            <a:r>
              <a:rPr lang="en-US" dirty="0" smtClean="0"/>
              <a:t> </a:t>
            </a:r>
            <a:r>
              <a:rPr lang="en-US" dirty="0" err="1" smtClean="0"/>
              <a:t>nếu</a:t>
            </a:r>
            <a:r>
              <a:rPr lang="en-US" dirty="0" smtClean="0"/>
              <a:t> I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xám</a:t>
            </a:r>
            <a:r>
              <a:rPr lang="en-US" dirty="0" smtClean="0"/>
              <a:t> (R=G=B)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Cặp</a:t>
            </a:r>
            <a:r>
              <a:rPr lang="en-US" dirty="0" smtClean="0"/>
              <a:t> (</a:t>
            </a:r>
            <a:r>
              <a:rPr lang="en-US" dirty="0"/>
              <a:t>p, f(p))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pixel (stand </a:t>
            </a:r>
            <a:r>
              <a:rPr lang="en-US" dirty="0"/>
              <a:t>for picture element</a:t>
            </a:r>
            <a:r>
              <a:rPr lang="en-US" dirty="0" smtClean="0"/>
              <a:t>).</a:t>
            </a:r>
          </a:p>
          <a:p>
            <a:pPr>
              <a:defRPr/>
            </a:pP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, ta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f(x</a:t>
            </a:r>
            <a:r>
              <a:rPr lang="en-US" dirty="0"/>
              <a:t>, y</a:t>
            </a:r>
            <a:r>
              <a:rPr lang="en-US" dirty="0" smtClean="0"/>
              <a:t>)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1 pixel,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(x, y)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tọa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796A0-62DF-45FC-9879-C89F07142CC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phạm</a:t>
            </a:r>
            <a:r>
              <a:rPr lang="en-US" dirty="0" smtClean="0"/>
              <a:t> vi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,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xám</a:t>
            </a:r>
            <a:endParaRPr lang="en-US" dirty="0" smtClean="0"/>
          </a:p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xám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E7FC74-CE60-4936-BD4A-A1C0E8314AA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447800"/>
            <a:ext cx="67532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1.2.3.3 Cấu trúc file ảnh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dirty="0" smtClean="0"/>
              <a:t>A </a:t>
            </a:r>
            <a:r>
              <a:rPr lang="en-US" dirty="0"/>
              <a:t>typical BMP file usually contains the following blocks of data: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BMP </a:t>
            </a:r>
            <a:r>
              <a:rPr lang="en-US" dirty="0"/>
              <a:t>File Header  </a:t>
            </a:r>
            <a:r>
              <a:rPr lang="en-US" dirty="0" smtClean="0"/>
              <a:t>Stores </a:t>
            </a:r>
            <a:r>
              <a:rPr lang="en-US" dirty="0"/>
              <a:t>general information about the BMP file.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Bitmap </a:t>
            </a:r>
            <a:r>
              <a:rPr lang="en-US" dirty="0"/>
              <a:t>Information </a:t>
            </a:r>
            <a:r>
              <a:rPr lang="en-US" dirty="0" smtClean="0"/>
              <a:t>(</a:t>
            </a:r>
            <a:r>
              <a:rPr lang="en-US" dirty="0"/>
              <a:t>DIB header) </a:t>
            </a:r>
          </a:p>
          <a:p>
            <a:pPr lvl="1">
              <a:defRPr/>
            </a:pPr>
            <a:r>
              <a:rPr lang="en-US" dirty="0"/>
              <a:t>Stores detailed information about the bitmap image. </a:t>
            </a:r>
          </a:p>
          <a:p>
            <a:pPr>
              <a:defRPr/>
            </a:pPr>
            <a:r>
              <a:rPr lang="en-US" dirty="0"/>
              <a:t>Color Palette </a:t>
            </a:r>
          </a:p>
          <a:p>
            <a:pPr lvl="1">
              <a:defRPr/>
            </a:pPr>
            <a:r>
              <a:rPr lang="en-US" dirty="0"/>
              <a:t>Stores the definition of the colors being used for indexed </a:t>
            </a:r>
            <a:r>
              <a:rPr lang="en-US" dirty="0" smtClean="0"/>
              <a:t>color </a:t>
            </a:r>
            <a:r>
              <a:rPr lang="en-US" dirty="0"/>
              <a:t>bitmaps. </a:t>
            </a:r>
          </a:p>
          <a:p>
            <a:pPr>
              <a:defRPr/>
            </a:pPr>
            <a:r>
              <a:rPr lang="en-US" dirty="0"/>
              <a:t>Bitmap Data  Stores the actual image, pixel by pixel.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1F8AB-0BBE-44CA-9EF0-ADD95D119A2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BMP File Header (14 byte)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B2C94-C4CE-40A5-9834-85144855CB6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620838"/>
          <a:ext cx="8610600" cy="4399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1"/>
                <a:gridCol w="762000"/>
                <a:gridCol w="1676400"/>
                <a:gridCol w="1219200"/>
                <a:gridCol w="4190999"/>
              </a:tblGrid>
              <a:tr h="457149"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start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name 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stdvalue 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Purpose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  <a:tr h="761964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bfType 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19778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must always be set to 'BM' to declare that this is a .bmp-file. 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  <a:tr h="761964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bfSize 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??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specifies the size of the file in bytes. 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  <a:tr h="660326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bfReserved1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must always be set to zero. 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  <a:tr h="660326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bfReserved2 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must always be set to zero. 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  <a:tr h="1097231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bfOffBits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1078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specifies the offset from the beginning of </a:t>
                      </a:r>
                    </a:p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the file to the bitmap data. 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smtClean="0"/>
              <a:t>1.2. Thu nhận và biểu diễn ảnh</a:t>
            </a:r>
          </a:p>
          <a:p>
            <a:r>
              <a:rPr lang="en-US" sz="2400" smtClean="0"/>
              <a:t>1.2.1. Thu nhận ảnh và các thiết bị thu nhận ảnh</a:t>
            </a:r>
          </a:p>
          <a:p>
            <a:r>
              <a:rPr lang="en-US" sz="2400" smtClean="0"/>
              <a:t>1.2.2. Biểu diễn ảnh</a:t>
            </a:r>
          </a:p>
          <a:p>
            <a:r>
              <a:rPr lang="en-US" sz="2400" smtClean="0"/>
              <a:t>1.2.2.1. Mô hình Raster</a:t>
            </a:r>
          </a:p>
          <a:p>
            <a:r>
              <a:rPr lang="en-US" sz="2400" smtClean="0"/>
              <a:t>1.2.2.2. Mô hình vector</a:t>
            </a:r>
          </a:p>
          <a:p>
            <a:r>
              <a:rPr lang="en-US" sz="2400" smtClean="0"/>
              <a:t>1.2.3. Các mô hình màu sắc</a:t>
            </a:r>
          </a:p>
          <a:p>
            <a:r>
              <a:rPr lang="en-US" sz="2400" smtClean="0"/>
              <a:t>1.2.1.1. Mô hình màu RGB (Red, Green, Blue)</a:t>
            </a:r>
          </a:p>
          <a:p>
            <a:r>
              <a:rPr lang="en-US" sz="2400" smtClean="0"/>
              <a:t>1.2.1.2. Mô hình màu CMY ( Cyan, Megenta, Yellow)</a:t>
            </a:r>
          </a:p>
          <a:p>
            <a:r>
              <a:rPr lang="en-US" sz="2400" smtClean="0"/>
              <a:t>1.2.1.3. Mô hình màu HSV ( Hue, Saturation, Value)</a:t>
            </a:r>
          </a:p>
          <a:p>
            <a:r>
              <a:rPr lang="en-US" sz="2400" smtClean="0"/>
              <a:t>1.2.1.4. Mô hình màu HLS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2C15A7-C9A0-4A5E-8F6F-68AF722535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Bitmap Information (40 byte)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0662E-3F11-4274-94B5-1EA43C8D6DC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600200"/>
          <a:ext cx="8610600" cy="428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1"/>
                <a:gridCol w="762000"/>
                <a:gridCol w="1447799"/>
                <a:gridCol w="1219200"/>
                <a:gridCol w="4419600"/>
              </a:tblGrid>
              <a:tr h="47957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start</a:t>
                      </a: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name 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stdvalue 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Purpose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</a:tr>
              <a:tr h="1097239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biSize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specifies the size of the </a:t>
                      </a:r>
                    </a:p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BITMAPINFOHEADER structure, in bytes.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</a:tr>
              <a:tr h="76197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biWidth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specifies the width of the image, in </a:t>
                      </a:r>
                    </a:p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pixels.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</a:tr>
              <a:tr h="76197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biHeight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specifies the height of the image, in </a:t>
                      </a:r>
                    </a:p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pixels.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</a:tr>
              <a:tr h="76197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biPlanes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specifies the number of planes of the target device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</a:tr>
              <a:tr h="426701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biBitCount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specifies the number of bits per pixel.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86B99-3D2C-45C7-817F-DB34C26C42D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600200"/>
          <a:ext cx="8610600" cy="446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1"/>
                <a:gridCol w="762000"/>
                <a:gridCol w="2057399"/>
                <a:gridCol w="1219200"/>
                <a:gridCol w="3810000"/>
              </a:tblGrid>
              <a:tr h="479616"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start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name 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stdvalue 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Purpose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5155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biCompression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Specifies the type of compression, </a:t>
                      </a:r>
                    </a:p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usually set to zero (no compression). 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0651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biSizeImage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specifies the size of the image data, in bytes. If there is no compression, it is valid to set this member to zero.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15453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biXPelsPerMeter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specifies the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horizontal pixels per meter on the designated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targer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device, usually set to zero.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D015-0528-4A82-884F-9A1E9FF20A6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600200"/>
          <a:ext cx="8610600" cy="5021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1"/>
                <a:gridCol w="762000"/>
                <a:gridCol w="1981199"/>
                <a:gridCol w="1295400"/>
                <a:gridCol w="3810000"/>
              </a:tblGrid>
              <a:tr h="479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start</a:t>
                      </a: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name 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stdvalue 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Purpose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</a:tr>
              <a:tr h="1310674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biYPelsPerMeter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specifies the the vertical pixels per </a:t>
                      </a:r>
                    </a:p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meter on the designated targer device, </a:t>
                      </a:r>
                    </a:p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usually set to zero. 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</a:tr>
              <a:tr h="1920290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biClrUsed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specifies the number of colors used in the bitmap, if set to zero the number of colors is calculated using the biBitCount member. 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</a:tr>
              <a:tr h="1310674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biClrImportant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specifies the number of color that are 'important' for the bitmap, if set to zero, all colors are important.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Một số chú ý:</a:t>
            </a:r>
          </a:p>
          <a:p>
            <a:pPr lvl="1">
              <a:defRPr/>
            </a:pPr>
            <a:r>
              <a:rPr lang="en-US"/>
              <a:t>biBitCount actually specifies the color resolution of the bitmap. The possible values are:  </a:t>
            </a:r>
          </a:p>
          <a:p>
            <a:pPr lvl="2">
              <a:defRPr/>
            </a:pPr>
            <a:r>
              <a:rPr lang="en-US"/>
              <a:t>1 (black/white);  </a:t>
            </a:r>
          </a:p>
          <a:p>
            <a:pPr lvl="2">
              <a:defRPr/>
            </a:pPr>
            <a:r>
              <a:rPr lang="en-US"/>
              <a:t>4 (16 colors);  </a:t>
            </a:r>
          </a:p>
          <a:p>
            <a:pPr lvl="2">
              <a:defRPr/>
            </a:pPr>
            <a:r>
              <a:rPr lang="en-US"/>
              <a:t>8 (256 colors);  </a:t>
            </a:r>
          </a:p>
          <a:p>
            <a:pPr lvl="2">
              <a:defRPr/>
            </a:pPr>
            <a:r>
              <a:rPr lang="en-US"/>
              <a:t>24 (16.7 million colors</a:t>
            </a:r>
            <a:r>
              <a:rPr lang="en-US" smtClean="0"/>
              <a:t>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8B5FE-D61F-4244-99DC-4E3AAA49C6F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defRPr/>
            </a:pPr>
            <a:r>
              <a:rPr lang="en-US"/>
              <a:t>The biBitCount data element also decides if there is a color table in the file and </a:t>
            </a:r>
            <a:r>
              <a:rPr lang="en-US" smtClean="0"/>
              <a:t>how </a:t>
            </a:r>
            <a:r>
              <a:rPr lang="en-US"/>
              <a:t>it looks like: </a:t>
            </a:r>
          </a:p>
          <a:p>
            <a:pPr lvl="2">
              <a:defRPr/>
            </a:pPr>
            <a:r>
              <a:rPr lang="en-US" smtClean="0"/>
              <a:t>In </a:t>
            </a:r>
            <a:r>
              <a:rPr lang="en-US"/>
              <a:t>1-bit mode the color table has to contain 2 entries (white, black). </a:t>
            </a:r>
          </a:p>
          <a:p>
            <a:pPr lvl="2">
              <a:defRPr/>
            </a:pPr>
            <a:r>
              <a:rPr lang="en-US" smtClean="0"/>
              <a:t>In </a:t>
            </a:r>
            <a:r>
              <a:rPr lang="en-US"/>
              <a:t>4-bit mode the color table must contain 16 colors. </a:t>
            </a:r>
          </a:p>
          <a:p>
            <a:pPr lvl="2">
              <a:defRPr/>
            </a:pPr>
            <a:r>
              <a:rPr lang="en-US" smtClean="0"/>
              <a:t>In </a:t>
            </a:r>
            <a:r>
              <a:rPr lang="en-US"/>
              <a:t>8-bit mode the color table contains 256 entries.  </a:t>
            </a:r>
          </a:p>
          <a:p>
            <a:pPr lvl="2">
              <a:defRPr/>
            </a:pPr>
            <a:r>
              <a:rPr lang="en-US" smtClean="0"/>
              <a:t>In </a:t>
            </a:r>
            <a:r>
              <a:rPr lang="en-US"/>
              <a:t>24-bit mode, the palette is omitted.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51886A-66A2-41FF-9286-7442134C541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Color Palette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The color palette appeared if biBitCount is 1, 4 or 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B773E-4199-4F79-A3FF-23E0CB8FA8C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438400"/>
          <a:ext cx="8610600" cy="310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1"/>
                <a:gridCol w="762000"/>
                <a:gridCol w="1752599"/>
                <a:gridCol w="1295400"/>
                <a:gridCol w="4038600"/>
              </a:tblGrid>
              <a:tr h="426687"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start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size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name 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stdvalue 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mtClean="0">
                          <a:latin typeface="Times New Roman" pitchFamily="18" charset="0"/>
                          <a:cs typeface="Times New Roman" pitchFamily="18" charset="0"/>
                        </a:rPr>
                        <a:t>Purpose</a:t>
                      </a:r>
                      <a:endParaRPr lang="en-US" sz="2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</a:tr>
              <a:tr h="563728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rgbBlue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specifies the blue part of the color. 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</a:tr>
              <a:tr h="674246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rgbGreen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specifies the green part of the color.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</a:tr>
              <a:tr h="658826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rgbRed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specifies the red part of the color.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</a:tr>
              <a:tr h="786426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rgbReserved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must always be set to zero. 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Bitmap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depens on the BMP File Header structure how the pixel data is to be interpreted. </a:t>
            </a:r>
            <a:endParaRPr lang="en-US" smtClean="0"/>
          </a:p>
          <a:p>
            <a:pPr>
              <a:defRPr/>
            </a:pPr>
            <a:r>
              <a:rPr lang="en-US" smtClean="0"/>
              <a:t>Another </a:t>
            </a:r>
            <a:r>
              <a:rPr lang="en-US"/>
              <a:t>important thing is that the number of bytes in one row must always be </a:t>
            </a:r>
            <a:r>
              <a:rPr lang="en-US" smtClean="0"/>
              <a:t>adjusted </a:t>
            </a:r>
            <a:r>
              <a:rPr lang="en-US"/>
              <a:t>to fit into the border of a multiple of four. You simply append zero bytes </a:t>
            </a:r>
            <a:r>
              <a:rPr lang="en-US" smtClean="0"/>
              <a:t>until </a:t>
            </a:r>
            <a:r>
              <a:rPr lang="en-US"/>
              <a:t>the number of bytes in a row reaches a multiple of four, an example</a:t>
            </a:r>
            <a:r>
              <a:rPr lang="en-US" smtClean="0"/>
              <a:t>:</a:t>
            </a:r>
          </a:p>
          <a:p>
            <a:pPr lvl="1">
              <a:defRPr/>
            </a:pPr>
            <a:r>
              <a:rPr lang="en-US"/>
              <a:t>6 bytes that represent a row in the bitmap:  </a:t>
            </a:r>
            <a:endParaRPr lang="en-US" smtClean="0"/>
          </a:p>
          <a:p>
            <a:pPr lvl="2">
              <a:defRPr/>
            </a:pPr>
            <a:r>
              <a:rPr lang="en-US" smtClean="0"/>
              <a:t>A0 </a:t>
            </a:r>
            <a:r>
              <a:rPr lang="en-US"/>
              <a:t>37 F2 8B 31 C4 </a:t>
            </a:r>
          </a:p>
          <a:p>
            <a:pPr lvl="1">
              <a:defRPr/>
            </a:pPr>
            <a:r>
              <a:rPr lang="en-US"/>
              <a:t>must be saved as:  </a:t>
            </a:r>
            <a:endParaRPr lang="en-US" smtClean="0"/>
          </a:p>
          <a:p>
            <a:pPr lvl="2">
              <a:defRPr/>
            </a:pPr>
            <a:r>
              <a:rPr lang="en-US" smtClean="0"/>
              <a:t>A0 </a:t>
            </a:r>
            <a:r>
              <a:rPr lang="en-US"/>
              <a:t>37 F2 8B 31 C4 00 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D8404-D2E4-4059-9F51-3CBBBE99CC4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Notes</a:t>
            </a:r>
          </a:p>
          <a:p>
            <a:pPr lvl="1">
              <a:defRPr/>
            </a:pPr>
            <a:r>
              <a:rPr lang="en-US" smtClean="0"/>
              <a:t>In </a:t>
            </a:r>
            <a:r>
              <a:rPr lang="en-US"/>
              <a:t>1-bit mode every byte in the image data represents eight pixels. </a:t>
            </a:r>
            <a:r>
              <a:rPr lang="en-US" smtClean="0"/>
              <a:t>They </a:t>
            </a:r>
            <a:r>
              <a:rPr lang="en-US"/>
              <a:t>are arranged from higher to lower bit for pixels from left to </a:t>
            </a:r>
            <a:r>
              <a:rPr lang="en-US" smtClean="0"/>
              <a:t>right</a:t>
            </a:r>
            <a:r>
              <a:rPr lang="en-US"/>
              <a:t>. </a:t>
            </a:r>
          </a:p>
          <a:p>
            <a:pPr lvl="1">
              <a:defRPr/>
            </a:pPr>
            <a:r>
              <a:rPr lang="en-US" smtClean="0"/>
              <a:t>In </a:t>
            </a:r>
            <a:r>
              <a:rPr lang="en-US"/>
              <a:t>4-bit mode every byte in the image data represents two pixels. </a:t>
            </a:r>
            <a:r>
              <a:rPr lang="en-US" smtClean="0"/>
              <a:t>The </a:t>
            </a:r>
            <a:r>
              <a:rPr lang="en-US"/>
              <a:t>byte is split into the higher 4 bits and the lower 4 bits and each </a:t>
            </a:r>
            <a:r>
              <a:rPr lang="en-US" smtClean="0"/>
              <a:t>value </a:t>
            </a:r>
            <a:r>
              <a:rPr lang="en-US"/>
              <a:t>of them points to a palette entry. </a:t>
            </a:r>
          </a:p>
          <a:p>
            <a:pPr lvl="1">
              <a:defRPr/>
            </a:pPr>
            <a:r>
              <a:rPr lang="en-US" smtClean="0"/>
              <a:t>In </a:t>
            </a:r>
            <a:r>
              <a:rPr lang="en-US"/>
              <a:t>8-bit mode every byte represents a pixel. The value points to an </a:t>
            </a:r>
            <a:r>
              <a:rPr lang="en-US" smtClean="0"/>
              <a:t>entry </a:t>
            </a:r>
            <a:r>
              <a:rPr lang="en-US"/>
              <a:t>in the color table.  </a:t>
            </a:r>
          </a:p>
          <a:p>
            <a:pPr lvl="1">
              <a:defRPr/>
            </a:pPr>
            <a:r>
              <a:rPr lang="en-US" smtClean="0"/>
              <a:t>In </a:t>
            </a:r>
            <a:r>
              <a:rPr lang="en-US"/>
              <a:t>24-bit mode, three bytes represent </a:t>
            </a:r>
            <a:r>
              <a:rPr lang="en-US" smtClean="0"/>
              <a:t>one </a:t>
            </a:r>
            <a:r>
              <a:rPr lang="en-US"/>
              <a:t>pixel. The first byte represents the </a:t>
            </a:r>
            <a:r>
              <a:rPr lang="en-US" smtClean="0"/>
              <a:t>red </a:t>
            </a:r>
            <a:r>
              <a:rPr lang="en-US"/>
              <a:t>part, the second the green and the </a:t>
            </a:r>
            <a:r>
              <a:rPr lang="en-US" smtClean="0"/>
              <a:t>third </a:t>
            </a:r>
            <a:r>
              <a:rPr lang="en-US"/>
              <a:t>the blue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DC9E50-F395-4645-A3EA-B75FB2F4C0F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1.1 Xử lý ảnh và các vấn đề cơ bản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1.1.1. Khái niệm xử lý ảnh</a:t>
            </a:r>
          </a:p>
          <a:p>
            <a:r>
              <a:rPr lang="en-US" smtClean="0"/>
              <a:t>1.1.2. Các vấn đề cơ bản trong xử lý ảnh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40D62-7104-43FC-8776-2D75DE4092D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1.1.1 Khái niệm xử lý ảnh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vi-VN" dirty="0" smtClean="0"/>
              <a:t>Quá trình xử lý ảnh được xem như là quá trình thao tác ảnh đầu vào nhằm cho ra kết quả mong muốn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55A060-3846-48E6-A14C-792725F63DA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57600" y="38862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>
                <a:latin typeface="Times New Roman" pitchFamily="18" charset="0"/>
                <a:cs typeface="Times New Roman" pitchFamily="18" charset="0"/>
              </a:rPr>
              <a:t>Xử lý ảnh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38862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>
                <a:latin typeface="Times New Roman" pitchFamily="18" charset="0"/>
                <a:cs typeface="Times New Roman" pitchFamily="18" charset="0"/>
              </a:rPr>
              <a:t>Ảnh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0313" y="29718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>
                <a:latin typeface="Times New Roman" pitchFamily="18" charset="0"/>
                <a:cs typeface="Times New Roman" pitchFamily="18" charset="0"/>
              </a:rPr>
              <a:t>Ảnh mong muốn</a:t>
            </a:r>
          </a:p>
        </p:txBody>
      </p:sp>
      <p:sp>
        <p:nvSpPr>
          <p:cNvPr id="8" name="Rectangle 7"/>
          <p:cNvSpPr/>
          <p:nvPr/>
        </p:nvSpPr>
        <p:spPr>
          <a:xfrm>
            <a:off x="6276975" y="46482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>
                <a:latin typeface="Times New Roman" pitchFamily="18" charset="0"/>
                <a:cs typeface="Times New Roman" pitchFamily="18" charset="0"/>
              </a:rPr>
              <a:t>Kết luận</a:t>
            </a:r>
          </a:p>
        </p:txBody>
      </p:sp>
      <p:cxnSp>
        <p:nvCxnSpPr>
          <p:cNvPr id="5" name="Straight Arrow Connector 4"/>
          <p:cNvCxnSpPr>
            <a:stCxn id="6" idx="3"/>
            <a:endCxn id="2" idx="1"/>
          </p:cNvCxnSpPr>
          <p:nvPr/>
        </p:nvCxnSpPr>
        <p:spPr>
          <a:xfrm>
            <a:off x="2667000" y="4305300"/>
            <a:ext cx="990600" cy="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" idx="3"/>
            <a:endCxn id="7" idx="1"/>
          </p:cNvCxnSpPr>
          <p:nvPr/>
        </p:nvCxnSpPr>
        <p:spPr>
          <a:xfrm flipV="1">
            <a:off x="5334000" y="3390900"/>
            <a:ext cx="976313" cy="91440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" idx="3"/>
            <a:endCxn id="8" idx="1"/>
          </p:cNvCxnSpPr>
          <p:nvPr/>
        </p:nvCxnSpPr>
        <p:spPr>
          <a:xfrm>
            <a:off x="5334000" y="4305300"/>
            <a:ext cx="942975" cy="76200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vi-VN" dirty="0"/>
              <a:t>Ảnh và điểm ảnh: </a:t>
            </a:r>
            <a:endParaRPr lang="en-US" dirty="0" smtClean="0"/>
          </a:p>
          <a:p>
            <a:pPr lvl="1">
              <a:defRPr/>
            </a:pPr>
            <a:r>
              <a:rPr lang="vi-VN" dirty="0" smtClean="0"/>
              <a:t>Điểm </a:t>
            </a:r>
            <a:r>
              <a:rPr lang="vi-VN" dirty="0"/>
              <a:t>ảnh được xem như là dấu hiệu hay cường độ sáng tại 1 toạ độ trong không gian của đối tượng </a:t>
            </a:r>
            <a:endParaRPr lang="en-US" dirty="0" smtClean="0"/>
          </a:p>
          <a:p>
            <a:pPr lvl="1">
              <a:defRPr/>
            </a:pPr>
            <a:r>
              <a:rPr lang="vi-VN" dirty="0" smtClean="0"/>
              <a:t>Ảnh là </a:t>
            </a:r>
            <a:r>
              <a:rPr lang="vi-VN" dirty="0"/>
              <a:t>tập hợp các điểm ảnh và mỗi điểm ảnh được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: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, c</a:t>
            </a:r>
            <a:r>
              <a:rPr lang="vi-VN" dirty="0"/>
              <a:t>ường độ sáng</a:t>
            </a:r>
            <a:r>
              <a:rPr lang="en-US" dirty="0"/>
              <a:t>,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,… Do </a:t>
            </a:r>
            <a:r>
              <a:rPr lang="vi-VN" dirty="0"/>
              <a:t>đó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n </a:t>
            </a:r>
            <a:r>
              <a:rPr lang="en-US" dirty="0" err="1"/>
              <a:t>biến</a:t>
            </a:r>
            <a:r>
              <a:rPr lang="vi-VN" dirty="0"/>
              <a:t> P(c1, c2,..., cn). </a:t>
            </a:r>
          </a:p>
          <a:p>
            <a:pPr>
              <a:defRPr/>
            </a:pPr>
            <a:r>
              <a:rPr lang="vi-VN" dirty="0" smtClean="0"/>
              <a:t>Mức </a:t>
            </a:r>
            <a:r>
              <a:rPr lang="vi-VN" dirty="0"/>
              <a:t>xám, </a:t>
            </a:r>
            <a:r>
              <a:rPr lang="vi-VN" dirty="0" smtClean="0"/>
              <a:t>màu</a:t>
            </a:r>
            <a:r>
              <a:rPr lang="en-US" dirty="0" smtClean="0"/>
              <a:t>: </a:t>
            </a:r>
            <a:r>
              <a:rPr lang="vi-VN" dirty="0" smtClean="0"/>
              <a:t>Là </a:t>
            </a:r>
            <a:r>
              <a:rPr lang="vi-VN" dirty="0"/>
              <a:t>số các giá trị có thể có của các điểm ảnh của ảnh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F53BD-FF38-4C88-B8D8-C81F293116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xử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A5E44-7DE4-4098-A3BA-DE05707733A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9461" name="Group 24"/>
          <p:cNvGrpSpPr>
            <a:grpSpLocks/>
          </p:cNvGrpSpPr>
          <p:nvPr/>
        </p:nvGrpSpPr>
        <p:grpSpPr bwMode="auto">
          <a:xfrm>
            <a:off x="185738" y="2579688"/>
            <a:ext cx="8763000" cy="2819400"/>
            <a:chOff x="185058" y="2579916"/>
            <a:chExt cx="8763000" cy="2819400"/>
          </a:xfrm>
        </p:grpSpPr>
        <p:sp>
          <p:nvSpPr>
            <p:cNvPr id="5" name="Rectangle 4"/>
            <p:cNvSpPr/>
            <p:nvPr/>
          </p:nvSpPr>
          <p:spPr>
            <a:xfrm>
              <a:off x="185058" y="3189516"/>
              <a:ext cx="762000" cy="152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>
                  <a:latin typeface="Times New Roman" pitchFamily="18" charset="0"/>
                  <a:cs typeface="Times New Roman" pitchFamily="18" charset="0"/>
                </a:rPr>
                <a:t>Thu nhận ảnh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8083" y="3189516"/>
              <a:ext cx="714375" cy="152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>
                  <a:latin typeface="Times New Roman" pitchFamily="18" charset="0"/>
                  <a:cs typeface="Times New Roman" pitchFamily="18" charset="0"/>
                </a:rPr>
                <a:t>Tiền xử lý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52058" y="3189516"/>
              <a:ext cx="914400" cy="152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>
                  <a:latin typeface="Times New Roman" pitchFamily="18" charset="0"/>
                  <a:cs typeface="Times New Roman" pitchFamily="18" charset="0"/>
                </a:rPr>
                <a:t>Trích chọn đặc trưng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14158" y="3189516"/>
              <a:ext cx="800100" cy="152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>
                  <a:latin typeface="Times New Roman" pitchFamily="18" charset="0"/>
                  <a:cs typeface="Times New Roman" pitchFamily="18" charset="0"/>
                </a:rPr>
                <a:t>Hậu xử lý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0520" y="2579916"/>
              <a:ext cx="12192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>
                  <a:latin typeface="Times New Roman" pitchFamily="18" charset="0"/>
                  <a:cs typeface="Times New Roman" pitchFamily="18" charset="0"/>
                </a:rPr>
                <a:t>Hệ ra quyết định</a:t>
              </a:r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5761945" y="4459516"/>
              <a:ext cx="1281113" cy="9398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/>
                <a:t>Lưu trữ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76458" y="3265716"/>
              <a:ext cx="1371600" cy="1193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>
                  <a:latin typeface="Times New Roman" pitchFamily="18" charset="0"/>
                  <a:cs typeface="Times New Roman" pitchFamily="18" charset="0"/>
                </a:rPr>
                <a:t>Đối sánh, rút ra kết luận</a:t>
              </a:r>
            </a:p>
          </p:txBody>
        </p:sp>
        <p:cxnSp>
          <p:nvCxnSpPr>
            <p:cNvPr id="13" name="Straight Connector 12"/>
            <p:cNvCxnSpPr>
              <a:stCxn id="5" idx="3"/>
              <a:endCxn id="6" idx="1"/>
            </p:cNvCxnSpPr>
            <p:nvPr/>
          </p:nvCxnSpPr>
          <p:spPr>
            <a:xfrm>
              <a:off x="947058" y="3951516"/>
              <a:ext cx="581025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3"/>
              <a:endCxn id="7" idx="1"/>
            </p:cNvCxnSpPr>
            <p:nvPr/>
          </p:nvCxnSpPr>
          <p:spPr>
            <a:xfrm>
              <a:off x="2242458" y="3951516"/>
              <a:ext cx="609600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3"/>
              <a:endCxn id="8" idx="1"/>
            </p:cNvCxnSpPr>
            <p:nvPr/>
          </p:nvCxnSpPr>
          <p:spPr>
            <a:xfrm>
              <a:off x="3766458" y="3951516"/>
              <a:ext cx="647700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3"/>
            </p:cNvCxnSpPr>
            <p:nvPr/>
          </p:nvCxnSpPr>
          <p:spPr>
            <a:xfrm>
              <a:off x="5214258" y="3951516"/>
              <a:ext cx="2362200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2"/>
              <a:endCxn id="10" idx="1"/>
            </p:cNvCxnSpPr>
            <p:nvPr/>
          </p:nvCxnSpPr>
          <p:spPr>
            <a:xfrm>
              <a:off x="6400120" y="3494316"/>
              <a:ext cx="3175" cy="965200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r>
              <a:rPr lang="en-US" smtClean="0"/>
              <a:t>1.1.2. Các vấn đề cơ bản trong xử lý ảnh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Nắn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endParaRPr lang="en-US" dirty="0" smtClean="0"/>
          </a:p>
          <a:p>
            <a:pPr lvl="1">
              <a:defRPr/>
            </a:pPr>
            <a:r>
              <a:rPr lang="vi-VN" dirty="0"/>
              <a:t>Ảnh thu nhận thường bị biến dạng do các thiết bị quang học và điện </a:t>
            </a:r>
            <a:r>
              <a:rPr lang="vi-VN" dirty="0" smtClean="0"/>
              <a:t>tử.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vi-VN" dirty="0"/>
              <a:t>Khử </a:t>
            </a:r>
            <a:r>
              <a:rPr lang="vi-VN" dirty="0" smtClean="0"/>
              <a:t>nhiễu</a:t>
            </a:r>
            <a:r>
              <a:rPr lang="en-US" dirty="0" smtClean="0"/>
              <a:t>: </a:t>
            </a:r>
            <a:r>
              <a:rPr lang="vi-VN" dirty="0" smtClean="0"/>
              <a:t>Có </a:t>
            </a:r>
            <a:r>
              <a:rPr lang="vi-VN" dirty="0"/>
              <a:t>2 loại nhiễu cơ bản trong quá trình thu nhận </a:t>
            </a:r>
            <a:r>
              <a:rPr lang="vi-VN" dirty="0" smtClean="0"/>
              <a:t>ảnh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vi-VN" dirty="0" smtClean="0"/>
              <a:t>Nhiều </a:t>
            </a:r>
            <a:r>
              <a:rPr lang="vi-VN" dirty="0"/>
              <a:t>hệ thống: là nhiễu có quy luật có thể khử bằng các phép  </a:t>
            </a:r>
            <a:r>
              <a:rPr lang="en-US" dirty="0" smtClean="0"/>
              <a:t>b</a:t>
            </a:r>
            <a:r>
              <a:rPr lang="vi-VN" dirty="0" smtClean="0"/>
              <a:t>iến </a:t>
            </a:r>
            <a:r>
              <a:rPr lang="vi-VN" dirty="0"/>
              <a:t>đổi </a:t>
            </a:r>
            <a:endParaRPr lang="en-US" dirty="0" smtClean="0"/>
          </a:p>
          <a:p>
            <a:pPr lvl="1">
              <a:defRPr/>
            </a:pPr>
            <a:r>
              <a:rPr lang="vi-VN" dirty="0" smtClean="0"/>
              <a:t>Nhiễu </a:t>
            </a:r>
            <a:r>
              <a:rPr lang="vi-VN" dirty="0"/>
              <a:t>ngẫu nhiên: vết bẩn không rõ nguyên nhân → khắc phục </a:t>
            </a:r>
            <a:r>
              <a:rPr lang="vi-VN" dirty="0" smtClean="0"/>
              <a:t>bằng </a:t>
            </a:r>
            <a:r>
              <a:rPr lang="vi-VN" dirty="0"/>
              <a:t>các phép lọc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DE96C-43A9-4F1D-B1F8-00A8B0008C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vi-VN" dirty="0"/>
              <a:t>Chỉnh mức xám:  </a:t>
            </a:r>
            <a:r>
              <a:rPr lang="vi-VN" dirty="0" smtClean="0"/>
              <a:t>Nhằm </a:t>
            </a:r>
            <a:r>
              <a:rPr lang="vi-VN" dirty="0"/>
              <a:t>khắc phục tính không  đồng  đều của hệ thống gây ra. Thông </a:t>
            </a:r>
            <a:r>
              <a:rPr lang="vi-VN" dirty="0" smtClean="0"/>
              <a:t>thường </a:t>
            </a:r>
            <a:r>
              <a:rPr lang="vi-VN" dirty="0"/>
              <a:t>có 2 hướng tiếp cận: </a:t>
            </a:r>
            <a:endParaRPr lang="en-US" dirty="0" smtClean="0"/>
          </a:p>
          <a:p>
            <a:pPr lvl="1">
              <a:defRPr/>
            </a:pPr>
            <a:r>
              <a:rPr lang="vi-VN" dirty="0" smtClean="0"/>
              <a:t>Giảm </a:t>
            </a:r>
            <a:r>
              <a:rPr lang="vi-VN" dirty="0"/>
              <a:t>số mức xám: Thực hiện bằng cách nhóm các mức xám gần </a:t>
            </a:r>
            <a:r>
              <a:rPr lang="vi-VN" dirty="0" smtClean="0"/>
              <a:t>nhau </a:t>
            </a:r>
            <a:r>
              <a:rPr lang="vi-VN" dirty="0"/>
              <a:t>thành một bó. Trường hợp chỉ có 2 mức xám thì chính là </a:t>
            </a:r>
            <a:r>
              <a:rPr lang="vi-VN" dirty="0" smtClean="0"/>
              <a:t>chuyển </a:t>
            </a:r>
            <a:r>
              <a:rPr lang="vi-VN" dirty="0"/>
              <a:t>về  ảnh  đen trắng.  Ứng dụng: In  ảnh màu ra máy in </a:t>
            </a:r>
            <a:r>
              <a:rPr lang="vi-VN" dirty="0" smtClean="0"/>
              <a:t>đen </a:t>
            </a:r>
            <a:r>
              <a:rPr lang="vi-VN" dirty="0"/>
              <a:t>trắng. </a:t>
            </a:r>
          </a:p>
          <a:p>
            <a:pPr lvl="1">
              <a:defRPr/>
            </a:pPr>
            <a:r>
              <a:rPr lang="vi-VN" dirty="0" smtClean="0"/>
              <a:t>Tăng </a:t>
            </a:r>
            <a:r>
              <a:rPr lang="vi-VN" dirty="0"/>
              <a:t>số mức xám: Thực hiện nội suy ra các mức xám trung gian </a:t>
            </a:r>
            <a:r>
              <a:rPr lang="vi-VN" dirty="0" smtClean="0"/>
              <a:t>bằng </a:t>
            </a:r>
            <a:r>
              <a:rPr lang="vi-VN" dirty="0"/>
              <a:t>kỹ thuật nội suy. Kỹ thuật này nhằm tăng cường  độ mịn </a:t>
            </a:r>
            <a:r>
              <a:rPr lang="vi-VN" dirty="0" smtClean="0"/>
              <a:t>cho </a:t>
            </a:r>
            <a:r>
              <a:rPr lang="vi-VN" dirty="0"/>
              <a:t>ảnh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A6810-FFDB-457E-A536-C3045DB9F4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 w="19050">
          <a:headEnd type="none" w="med" len="med"/>
          <a:tailEnd type="triangl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7477</TotalTime>
  <Words>2323</Words>
  <Application>Microsoft Office PowerPoint</Application>
  <PresentationFormat>On-screen Show (4:3)</PresentationFormat>
  <Paragraphs>330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Georgia</vt:lpstr>
      <vt:lpstr>Times New Roman</vt:lpstr>
      <vt:lpstr>Verdana</vt:lpstr>
      <vt:lpstr>Wingdings</vt:lpstr>
      <vt:lpstr>Wingdings 2</vt:lpstr>
      <vt:lpstr>Civic</vt:lpstr>
      <vt:lpstr>Chương 1. TỔNG QUAN VỀ XỬ LÝ ẢNH</vt:lpstr>
      <vt:lpstr>Nội dung</vt:lpstr>
      <vt:lpstr>PowerPoint Presentation</vt:lpstr>
      <vt:lpstr>1.1 Xử lý ảnh và các vấn đề cơ bản</vt:lpstr>
      <vt:lpstr>1.1.1 Khái niệm xử lý ảnh</vt:lpstr>
      <vt:lpstr>PowerPoint Presentation</vt:lpstr>
      <vt:lpstr>PowerPoint Presentation</vt:lpstr>
      <vt:lpstr>1.1.2. Các vấn đề cơ bản trong xử lý ảnh</vt:lpstr>
      <vt:lpstr>PowerPoint Presentation</vt:lpstr>
      <vt:lpstr>PowerPoint Presentation</vt:lpstr>
      <vt:lpstr>PowerPoint Presentation</vt:lpstr>
      <vt:lpstr>1.2. Thu nhận và biểu diễn ảnh</vt:lpstr>
      <vt:lpstr>1.2.1. Thu nhận ảnh và thiết bị thu nhận ảnh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1.2.2 Biểu diễn ảnh</vt:lpstr>
      <vt:lpstr>1.2.2.1 Mô hình Raster</vt:lpstr>
      <vt:lpstr>PowerPoint Presentation</vt:lpstr>
      <vt:lpstr>1.2.2.2 Mô hình Vector</vt:lpstr>
      <vt:lpstr>1.2.3. Các mô hình màu sắc</vt:lpstr>
      <vt:lpstr>1.2.3.1 Mô hình màu RGB</vt:lpstr>
      <vt:lpstr>1.2.3.2 Pixel</vt:lpstr>
      <vt:lpstr>PowerPoint Presentation</vt:lpstr>
      <vt:lpstr>1.2.3.3 Cấu trúc file ảnh</vt:lpstr>
      <vt:lpstr>BMP File Header (14 byte)</vt:lpstr>
      <vt:lpstr>Bitmap Information (40 byte)</vt:lpstr>
      <vt:lpstr>PowerPoint Presentation</vt:lpstr>
      <vt:lpstr>PowerPoint Presentation</vt:lpstr>
      <vt:lpstr>PowerPoint Presentation</vt:lpstr>
      <vt:lpstr>PowerPoint Presentation</vt:lpstr>
      <vt:lpstr>Color Palette</vt:lpstr>
      <vt:lpstr>Bitmap Data</vt:lpstr>
      <vt:lpstr>PowerPoint Presentation</vt:lpstr>
    </vt:vector>
  </TitlesOfParts>
  <Company>MyQuan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</dc:creator>
  <cp:lastModifiedBy>LEHUNG</cp:lastModifiedBy>
  <cp:revision>752</cp:revision>
  <dcterms:created xsi:type="dcterms:W3CDTF">2006-01-29T09:57:04Z</dcterms:created>
  <dcterms:modified xsi:type="dcterms:W3CDTF">2018-09-18T08:44:51Z</dcterms:modified>
</cp:coreProperties>
</file>