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5" r:id="rId3"/>
    <p:sldId id="298" r:id="rId4"/>
    <p:sldId id="296" r:id="rId5"/>
    <p:sldId id="297" r:id="rId6"/>
    <p:sldId id="257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8" r:id="rId16"/>
    <p:sldId id="279" r:id="rId17"/>
    <p:sldId id="267" r:id="rId18"/>
    <p:sldId id="272" r:id="rId19"/>
    <p:sldId id="277" r:id="rId20"/>
    <p:sldId id="269" r:id="rId21"/>
    <p:sldId id="273" r:id="rId22"/>
    <p:sldId id="274" r:id="rId23"/>
    <p:sldId id="275" r:id="rId24"/>
    <p:sldId id="276" r:id="rId25"/>
    <p:sldId id="280" r:id="rId26"/>
    <p:sldId id="259" r:id="rId27"/>
    <p:sldId id="281" r:id="rId28"/>
    <p:sldId id="282" r:id="rId29"/>
    <p:sldId id="283" r:id="rId30"/>
    <p:sldId id="299" r:id="rId31"/>
    <p:sldId id="300" r:id="rId32"/>
    <p:sldId id="284" r:id="rId33"/>
    <p:sldId id="301" r:id="rId34"/>
    <p:sldId id="302" r:id="rId35"/>
    <p:sldId id="305" r:id="rId36"/>
    <p:sldId id="303" r:id="rId37"/>
    <p:sldId id="304" r:id="rId38"/>
    <p:sldId id="306" r:id="rId39"/>
    <p:sldId id="286" r:id="rId40"/>
    <p:sldId id="288" r:id="rId41"/>
    <p:sldId id="287" r:id="rId42"/>
    <p:sldId id="292" r:id="rId43"/>
    <p:sldId id="289" r:id="rId44"/>
    <p:sldId id="290" r:id="rId45"/>
    <p:sldId id="291" r:id="rId46"/>
    <p:sldId id="293" r:id="rId47"/>
    <p:sldId id="294" r:id="rId48"/>
    <p:sldId id="260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7" autoAdjust="0"/>
    <p:restoredTop sz="94660"/>
  </p:normalViewPr>
  <p:slideViewPr>
    <p:cSldViewPr>
      <p:cViewPr>
        <p:scale>
          <a:sx n="66" d="100"/>
          <a:sy n="66" d="100"/>
        </p:scale>
        <p:origin x="-2850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7AD0C7-5668-4409-8FFA-B2A7034B9471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DFC7D6-9D8F-4471-A8A6-9C24C0BB3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770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097974-5081-4A61-A872-43D67C078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563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7454900" cy="1981200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6B3B-C579-4574-895D-795D3C5066F9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Hệ điều hành</a:t>
            </a:r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BC7ED33-8E97-4AD4-820C-0503348D1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" name="Picture 2" descr="Káº¿t quáº£ hÃ¬nh áº£nh cho logo Äáº¡i há»c bÃ¡ch khoa hÃ  ná»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749300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Káº¿t quáº£ hÃ¬nh áº£nh cho logo mica institu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561" y="241354"/>
            <a:ext cx="801303" cy="7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8349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A558-C635-4099-9EFD-3A5BBD1770EC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FFC1-D634-4E44-AAED-E217C065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50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F74B-1034-43D2-969A-CE16C376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C64D-9A11-45C9-90BA-DBF10397381D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453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152"/>
          </a:xfrm>
        </p:spPr>
        <p:txBody>
          <a:bodyPr>
            <a:normAutofit/>
          </a:bodyPr>
          <a:lstStyle>
            <a:lvl1pPr algn="l">
              <a:defRPr sz="3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/>
          <a:lstStyle>
            <a:lvl1pPr>
              <a:defRPr sz="2900">
                <a:latin typeface="Times New Roman" pitchFamily="18" charset="0"/>
                <a:cs typeface="Times New Roman" pitchFamily="18" charset="0"/>
              </a:defRPr>
            </a:lvl1pPr>
            <a:lvl2pPr marL="548640" indent="-274320">
              <a:buClr>
                <a:schemeClr val="accent1">
                  <a:lumMod val="75000"/>
                </a:schemeClr>
              </a:buClr>
              <a:buSzPct val="73000"/>
              <a:buFont typeface="Wingdings" pitchFamily="2" charset="2"/>
              <a:buChar char="§"/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500">
                <a:latin typeface="Times New Roman" pitchFamily="18" charset="0"/>
                <a:cs typeface="Times New Roman" pitchFamily="18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1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3400" y="10541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69ED2-C9E6-4E4E-BE03-280831117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476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197F-445A-4D4F-BA9E-979A4AECAAC5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1AF735B-4E60-4A51-A124-12D10EC0F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815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E232-5394-4AC6-8053-91B97FF92F89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9F2E-51C2-41B4-BF82-9DF821043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703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BCBE-E549-4A2D-BFA2-1063EF637E20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8B681BF-E520-43DC-B0AE-2A5F3971F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198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5660-5DAC-4591-BD92-71B7BA0033D5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DACC-6392-4901-BF07-58900A83E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B163-2FF3-4EA9-BAD6-C2B88D39A960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2B5E6F-2EBE-4A44-A065-8887BB8C5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37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16B724B-22E5-4E26-A519-923DE69FC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8E25-5217-420E-8B93-018C88392657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603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32C6-B47B-4F8E-A0DF-209619CEE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BEF2-9BF1-4341-988B-2E2C386255A1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1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98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55C414-30AE-46AD-84DE-095E6CFC0EC4}" type="datetime1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D28E76-066A-419E-BF85-CCCF266A6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7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48D28B-8FC8-43E1-B169-05226F02EADE}" type="datetime1">
              <a:rPr lang="en-US" smtClean="0">
                <a:solidFill>
                  <a:srgbClr val="FFFFFF"/>
                </a:solidFill>
              </a:rPr>
              <a:pPr/>
              <a:t>10/12/2018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28600"/>
            <a:ext cx="7315200" cy="1828800"/>
          </a:xfrm>
        </p:spPr>
        <p:txBody>
          <a:bodyPr/>
          <a:lstStyle/>
          <a:p>
            <a:pPr eaLnBrk="1" hangingPunct="1"/>
            <a:r>
              <a:rPr lang="en-US" sz="3600" smtClean="0"/>
              <a:t>Chương 2: CÁC KỸ THUẬT NÂNG CAO CHẤT LƯỢNG ẢNH</a:t>
            </a:r>
            <a:endParaRPr lang="en-US" sz="3600" i="1" smtClean="0"/>
          </a:p>
        </p:txBody>
      </p:sp>
      <p:sp>
        <p:nvSpPr>
          <p:cNvPr id="1331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FFFFFF"/>
                </a:solidFill>
              </a:rPr>
              <a:t>Xử lý ảnh– Image proccessing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C7DE2-85E0-4CB8-B25F-8679427FBD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286000" y="41910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i="1" smtClean="0"/>
              <a:t>Ts. Vũ Hải</a:t>
            </a:r>
            <a:endParaRPr lang="en-US" sz="2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2.1.2. </a:t>
            </a:r>
            <a:r>
              <a:rPr lang="vi-VN" smtClean="0"/>
              <a:t>Tăng giảm độ sáng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vi-VN" dirty="0"/>
              <a:t>Giả sử </a:t>
            </a:r>
            <a:r>
              <a:rPr lang="en-US" dirty="0" smtClean="0"/>
              <a:t>ảnh </a:t>
            </a:r>
            <a:r>
              <a:rPr lang="vi-VN" dirty="0" smtClean="0"/>
              <a:t>I</a:t>
            </a:r>
            <a:r>
              <a:rPr lang="en-US" dirty="0" smtClean="0"/>
              <a:t> có</a:t>
            </a:r>
            <a:r>
              <a:rPr lang="vi-VN" dirty="0" smtClean="0"/>
              <a:t> </a:t>
            </a:r>
            <a:r>
              <a:rPr lang="vi-VN" dirty="0"/>
              <a:t>kích thước m × n và số nguyên </a:t>
            </a:r>
            <a:r>
              <a:rPr lang="vi-VN" dirty="0" smtClean="0"/>
              <a:t>c</a:t>
            </a:r>
            <a:r>
              <a:rPr lang="en-US" dirty="0" smtClean="0"/>
              <a:t>. </a:t>
            </a:r>
            <a:r>
              <a:rPr lang="vi-VN" dirty="0" smtClean="0"/>
              <a:t>Khi </a:t>
            </a:r>
            <a:r>
              <a:rPr lang="vi-VN" dirty="0"/>
              <a:t>đó, kỹ thuật tăng, giảm </a:t>
            </a:r>
            <a:r>
              <a:rPr lang="vi-VN" dirty="0" smtClean="0"/>
              <a:t>độ </a:t>
            </a:r>
            <a:r>
              <a:rPr lang="vi-VN" dirty="0"/>
              <a:t>sáng được thể hiện  </a:t>
            </a:r>
          </a:p>
          <a:p>
            <a:pPr marL="823913" lvl="3" indent="0">
              <a:buFont typeface="Wingdings" pitchFamily="2" charset="2"/>
              <a:buNone/>
              <a:defRPr/>
            </a:pPr>
            <a:r>
              <a:rPr lang="vi-VN" sz="2500" i="1" dirty="0"/>
              <a:t>for (i = 0; i &lt; m; i + +) </a:t>
            </a:r>
          </a:p>
          <a:p>
            <a:pPr marL="823913" lvl="3" indent="0">
              <a:buFont typeface="Wingdings" pitchFamily="2" charset="2"/>
              <a:buNone/>
              <a:defRPr/>
            </a:pPr>
            <a:r>
              <a:rPr lang="en-US" sz="2500" i="1" dirty="0" smtClean="0"/>
              <a:t>       </a:t>
            </a:r>
            <a:r>
              <a:rPr lang="vi-VN" sz="2500" i="1" dirty="0" smtClean="0"/>
              <a:t>for </a:t>
            </a:r>
            <a:r>
              <a:rPr lang="vi-VN" sz="2500" i="1" dirty="0"/>
              <a:t>(j = 0; j &lt; n; j + +) </a:t>
            </a:r>
          </a:p>
          <a:p>
            <a:pPr marL="823913" lvl="3" indent="0">
              <a:buFont typeface="Wingdings" pitchFamily="2" charset="2"/>
              <a:buNone/>
              <a:defRPr/>
            </a:pPr>
            <a:r>
              <a:rPr lang="en-US" sz="2500" i="1" dirty="0" smtClean="0"/>
              <a:t>             </a:t>
            </a:r>
            <a:r>
              <a:rPr lang="vi-VN" sz="2500" i="1" dirty="0" smtClean="0"/>
              <a:t>I </a:t>
            </a:r>
            <a:r>
              <a:rPr lang="vi-VN" sz="2500" i="1" dirty="0"/>
              <a:t>[i, j] = I [i, j] + c; </a:t>
            </a:r>
          </a:p>
          <a:p>
            <a:pPr lvl="1">
              <a:defRPr/>
            </a:pPr>
            <a:r>
              <a:rPr lang="vi-VN" dirty="0" smtClean="0"/>
              <a:t>Nếu </a:t>
            </a:r>
            <a:r>
              <a:rPr lang="vi-VN" dirty="0"/>
              <a:t>c &gt; 0: ảnh sáng lên  </a:t>
            </a:r>
          </a:p>
          <a:p>
            <a:pPr lvl="1">
              <a:defRPr/>
            </a:pPr>
            <a:r>
              <a:rPr lang="vi-VN" dirty="0" smtClean="0"/>
              <a:t>Nếu </a:t>
            </a:r>
            <a:r>
              <a:rPr lang="vi-VN" dirty="0"/>
              <a:t>c &lt; 0: ảnh tối 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C713D-8244-4D3F-B51D-4490FA870A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2.1.3. Tách ngưỡng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Giả sử </a:t>
            </a:r>
            <a:r>
              <a:rPr lang="en-US"/>
              <a:t>ảnh </a:t>
            </a:r>
            <a:r>
              <a:rPr lang="vi-VN"/>
              <a:t>I</a:t>
            </a:r>
            <a:r>
              <a:rPr lang="en-US"/>
              <a:t> có</a:t>
            </a:r>
            <a:r>
              <a:rPr lang="vi-VN"/>
              <a:t> kích thước m × n</a:t>
            </a:r>
            <a:r>
              <a:rPr lang="vi-VN" smtClean="0"/>
              <a:t>, </a:t>
            </a:r>
            <a:r>
              <a:rPr lang="vi-VN"/>
              <a:t>hai số Min, Max và ngưỡng </a:t>
            </a:r>
            <a:r>
              <a:rPr lang="el-GR"/>
              <a:t>θ </a:t>
            </a:r>
            <a:r>
              <a:rPr lang="vi-VN" smtClean="0"/>
              <a:t>khi </a:t>
            </a:r>
            <a:r>
              <a:rPr lang="vi-VN"/>
              <a:t>đó: Kỹ thuật tách ngưỡng được thể hiện  </a:t>
            </a:r>
          </a:p>
          <a:p>
            <a:pPr marL="868363" lvl="3" indent="0">
              <a:buFont typeface="Wingdings" pitchFamily="2" charset="2"/>
              <a:buNone/>
              <a:defRPr/>
            </a:pPr>
            <a:r>
              <a:rPr lang="vi-VN" sz="2500" i="1"/>
              <a:t>for (i = 0; i &lt; m; i + +) </a:t>
            </a:r>
          </a:p>
          <a:p>
            <a:pPr marL="868363" lvl="3" indent="0">
              <a:buFont typeface="Wingdings" pitchFamily="2" charset="2"/>
              <a:buNone/>
              <a:defRPr/>
            </a:pPr>
            <a:r>
              <a:rPr lang="en-US" sz="2500" i="1" smtClean="0"/>
              <a:t>      </a:t>
            </a:r>
            <a:r>
              <a:rPr lang="vi-VN" sz="2500" i="1" smtClean="0"/>
              <a:t>for </a:t>
            </a:r>
            <a:r>
              <a:rPr lang="vi-VN" sz="2500" i="1"/>
              <a:t>(j = 0; j &lt; n; j + +) </a:t>
            </a:r>
          </a:p>
          <a:p>
            <a:pPr marL="868363" lvl="3" indent="0">
              <a:buFont typeface="Wingdings" pitchFamily="2" charset="2"/>
              <a:buNone/>
              <a:defRPr/>
            </a:pPr>
            <a:r>
              <a:rPr lang="en-US" sz="2500" i="1" smtClean="0"/>
              <a:t>             </a:t>
            </a:r>
            <a:r>
              <a:rPr lang="vi-VN" sz="2500" i="1" smtClean="0"/>
              <a:t>I </a:t>
            </a:r>
            <a:r>
              <a:rPr lang="vi-VN" sz="2500" i="1"/>
              <a:t>[i, j] = I [i, j] &gt; = </a:t>
            </a:r>
            <a:r>
              <a:rPr lang="el-GR" sz="2500" i="1"/>
              <a:t>θ? </a:t>
            </a:r>
            <a:r>
              <a:rPr lang="vi-VN" sz="2500" i="1"/>
              <a:t>Max : Min; </a:t>
            </a:r>
          </a:p>
          <a:p>
            <a:pPr>
              <a:defRPr/>
            </a:pPr>
            <a:r>
              <a:rPr lang="vi-VN" smtClean="0"/>
              <a:t>Ứng </a:t>
            </a:r>
            <a:r>
              <a:rPr lang="vi-VN"/>
              <a:t>dụng:  </a:t>
            </a:r>
          </a:p>
          <a:p>
            <a:pPr lvl="1">
              <a:defRPr/>
            </a:pPr>
            <a:r>
              <a:rPr lang="vi-VN"/>
              <a:t>Nếu Min = 0, Max = 1 kỹ thuật chuyển ảnh thành ảnh đen trắng được </a:t>
            </a:r>
            <a:r>
              <a:rPr lang="vi-VN" smtClean="0"/>
              <a:t>ứng </a:t>
            </a:r>
            <a:r>
              <a:rPr lang="vi-VN"/>
              <a:t>dụng khi quét và nhận dạng văn </a:t>
            </a:r>
            <a:r>
              <a:rPr lang="vi-VN" smtClean="0"/>
              <a:t>bản</a:t>
            </a:r>
            <a:r>
              <a:rPr lang="en-US" smtClean="0"/>
              <a:t>. </a:t>
            </a:r>
          </a:p>
          <a:p>
            <a:pPr lvl="1">
              <a:defRPr/>
            </a:pPr>
            <a:r>
              <a:rPr lang="en-US" smtClean="0"/>
              <a:t>C</a:t>
            </a:r>
            <a:r>
              <a:rPr lang="vi-VN" smtClean="0"/>
              <a:t>ó </a:t>
            </a:r>
            <a:r>
              <a:rPr lang="vi-VN"/>
              <a:t>thể xảy ra sai sót nền thành ảnh </a:t>
            </a:r>
            <a:r>
              <a:rPr lang="vi-VN" smtClean="0"/>
              <a:t>hoặc </a:t>
            </a:r>
            <a:r>
              <a:rPr lang="vi-VN"/>
              <a:t>ảnh thành nền dẫn đến ảnh bị đứt nét hoặc dính.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6CA00-0691-4E67-A6BC-C8C03CA45B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2.1.4. Bó cụm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Kỹ thuật nhằm giảm bớt số mức xám của ảnh bằng cách nhóm lại số </a:t>
            </a:r>
            <a:r>
              <a:rPr lang="vi-VN" smtClean="0"/>
              <a:t>mức </a:t>
            </a:r>
            <a:r>
              <a:rPr lang="vi-VN"/>
              <a:t>xám gần nhau thành 1 nhóm  </a:t>
            </a:r>
          </a:p>
          <a:p>
            <a:pPr>
              <a:defRPr/>
            </a:pPr>
            <a:r>
              <a:rPr lang="vi-VN"/>
              <a:t>Nếu chỉ có 2 nhóm thì chính là kỹ thuật tách ngưỡng. </a:t>
            </a:r>
            <a:endParaRPr lang="en-US" smtClean="0"/>
          </a:p>
          <a:p>
            <a:pPr>
              <a:defRPr/>
            </a:pPr>
            <a:r>
              <a:rPr lang="en-US" smtClean="0"/>
              <a:t>T</a:t>
            </a:r>
            <a:r>
              <a:rPr lang="vi-VN" smtClean="0"/>
              <a:t>hông </a:t>
            </a:r>
            <a:r>
              <a:rPr lang="vi-VN"/>
              <a:t>thường </a:t>
            </a:r>
            <a:r>
              <a:rPr lang="vi-VN" smtClean="0"/>
              <a:t>có </a:t>
            </a:r>
            <a:r>
              <a:rPr lang="vi-VN"/>
              <a:t>nhiều nhóm với kích thước khác nhau.  </a:t>
            </a:r>
          </a:p>
          <a:p>
            <a:pPr>
              <a:defRPr/>
            </a:pPr>
            <a:r>
              <a:rPr lang="vi-VN"/>
              <a:t>Để tổng quát khi biến  đổi người ta sẽ lấy cùng 1 kích thước </a:t>
            </a:r>
            <a:r>
              <a:rPr lang="vi-VN" smtClean="0"/>
              <a:t>bunch_size</a:t>
            </a:r>
            <a:endParaRPr lang="en-US" smtClean="0"/>
          </a:p>
          <a:p>
            <a:pPr lvl="1">
              <a:defRPr/>
            </a:pPr>
            <a:r>
              <a:rPr lang="en-US" i="1"/>
              <a:t>I [i,j] = </a:t>
            </a:r>
            <a:r>
              <a:rPr lang="en-US" i="1" smtClean="0"/>
              <a:t>(I </a:t>
            </a:r>
            <a:r>
              <a:rPr lang="en-US" i="1"/>
              <a:t>[i,j</a:t>
            </a:r>
            <a:r>
              <a:rPr lang="en-US" i="1" smtClean="0"/>
              <a:t>] </a:t>
            </a:r>
            <a:r>
              <a:rPr lang="en-US" b="1" i="1" smtClean="0"/>
              <a:t>div</a:t>
            </a:r>
            <a:r>
              <a:rPr lang="en-US" i="1" smtClean="0"/>
              <a:t> bunch_size) </a:t>
            </a:r>
            <a:r>
              <a:rPr lang="en-US" i="1"/>
              <a:t>* bunch_size </a:t>
            </a:r>
            <a:r>
              <a:rPr lang="en-US" i="1" smtClean="0"/>
              <a:t>            </a:t>
            </a:r>
            <a:r>
              <a:rPr lang="en-US" smtClean="0"/>
              <a:t>∀</a:t>
            </a:r>
            <a:r>
              <a:rPr lang="en-US"/>
              <a:t>(i,j</a:t>
            </a:r>
            <a:r>
              <a:rPr lang="en-US" smtClean="0"/>
              <a:t>)</a:t>
            </a:r>
          </a:p>
          <a:p>
            <a:pPr>
              <a:defRPr/>
            </a:pPr>
            <a:r>
              <a:rPr lang="en-US" smtClean="0"/>
              <a:t>Ví dụ: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6EAEF6-14BD-4AAF-AA4D-299046B70F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Ảnh ban đầu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Ảnh mới sau khi thực hiện bó cụm với </a:t>
            </a:r>
            <a:r>
              <a:rPr lang="vi-VN" smtClean="0"/>
              <a:t>bunch_size</a:t>
            </a:r>
            <a:r>
              <a:rPr lang="en-US" smtClean="0"/>
              <a:t>=3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0EF3-D43B-4A69-A3EE-5A1A18EDDB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190750"/>
            <a:ext cx="3714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38700"/>
            <a:ext cx="39147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vi-VN" smtClean="0"/>
              <a:t>2.1.</a:t>
            </a:r>
            <a:r>
              <a:rPr lang="en-US"/>
              <a:t>5</a:t>
            </a:r>
            <a:r>
              <a:rPr lang="vi-VN" smtClean="0"/>
              <a:t>. Kỹ thuật tách ngưỡng tự động</a:t>
            </a:r>
            <a:endParaRPr lang="en-US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651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</a:t>
                </a:r>
                <a:r>
                  <a:rPr lang="vi-VN" dirty="0" smtClean="0"/>
                  <a:t>ìm </a:t>
                </a:r>
                <a:r>
                  <a:rPr lang="vi-VN" dirty="0"/>
                  <a:t>ra ngưỡng </a:t>
                </a:r>
                <a:r>
                  <a:rPr lang="el-GR" dirty="0"/>
                  <a:t>θ </a:t>
                </a:r>
                <a:r>
                  <a:rPr lang="vi-VN" dirty="0"/>
                  <a:t>một cách tự </a:t>
                </a:r>
                <a:r>
                  <a:rPr lang="vi-VN" dirty="0" smtClean="0"/>
                  <a:t>động </a:t>
                </a:r>
                <a:r>
                  <a:rPr lang="vi-VN" dirty="0"/>
                  <a:t>dựa vào </a:t>
                </a:r>
                <a:r>
                  <a:rPr lang="vi-VN" dirty="0" smtClean="0"/>
                  <a:t>histogram</a:t>
                </a:r>
                <a:r>
                  <a:rPr lang="en-US" dirty="0" smtClean="0"/>
                  <a:t> </a:t>
                </a:r>
                <a:r>
                  <a:rPr lang="vi-VN" dirty="0"/>
                  <a:t>theo nguyên lý trong vật lý là vật thể tách làm 2 </a:t>
                </a:r>
                <a:r>
                  <a:rPr lang="vi-VN" dirty="0" smtClean="0"/>
                  <a:t>phần </a:t>
                </a:r>
                <a:r>
                  <a:rPr lang="vi-VN" dirty="0"/>
                  <a:t>nếu tổng độ lệnh trong từng phần là tối thiểu. </a:t>
                </a:r>
                <a:endParaRPr lang="en-US" dirty="0" smtClean="0"/>
              </a:p>
              <a:p>
                <a:r>
                  <a:rPr lang="en-US" dirty="0" err="1" smtClean="0"/>
                  <a:t>Mô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tả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Ả</a:t>
                </a:r>
                <a:r>
                  <a:rPr lang="vi-VN" dirty="0" smtClean="0"/>
                  <a:t>nh  </a:t>
                </a:r>
                <a:r>
                  <a:rPr lang="vi-VN" dirty="0"/>
                  <a:t>I </a:t>
                </a:r>
                <a:r>
                  <a:rPr lang="vi-VN" dirty="0" smtClean="0"/>
                  <a:t>kích </a:t>
                </a:r>
                <a:r>
                  <a:rPr lang="vi-VN" dirty="0"/>
                  <a:t>thước m × n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 </a:t>
                </a:r>
                <a:r>
                  <a:rPr lang="en-US" dirty="0" err="1" smtClean="0"/>
                  <a:t>là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mức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xám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của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ảnh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cả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khuyết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thiếu</a:t>
                </a:r>
                <a:endParaRPr lang="en-US" dirty="0" smtClean="0"/>
              </a:p>
              <a:p>
                <a:pPr lvl="1"/>
                <a:r>
                  <a:rPr lang="vi-VN" dirty="0" smtClean="0"/>
                  <a:t>t(g)</a:t>
                </a:r>
                <a:r>
                  <a:rPr lang="en-US" dirty="0"/>
                  <a:t> </a:t>
                </a:r>
                <a:r>
                  <a:rPr lang="en-US" dirty="0" err="1" smtClean="0"/>
                  <a:t>là</a:t>
                </a:r>
                <a:r>
                  <a:rPr lang="vi-VN" dirty="0" smtClean="0"/>
                  <a:t> </a:t>
                </a:r>
                <a:r>
                  <a:rPr lang="vi-VN" dirty="0"/>
                  <a:t>số điểm ảnh có mức xám ≤ g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mômen</a:t>
                </a:r>
                <a:r>
                  <a:rPr lang="en-US" dirty="0"/>
                  <a:t> </a:t>
                </a:r>
                <a:r>
                  <a:rPr lang="en-US" dirty="0" err="1"/>
                  <a:t>quán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TB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mức</a:t>
                </a:r>
                <a:r>
                  <a:rPr lang="en-US" dirty="0"/>
                  <a:t> </a:t>
                </a:r>
                <a:r>
                  <a:rPr lang="en-US" dirty="0" err="1"/>
                  <a:t>xám</a:t>
                </a:r>
                <a:r>
                  <a:rPr lang="en-US" dirty="0"/>
                  <a:t> ≤ g </a:t>
                </a:r>
                <a:endParaRPr lang="en-US" dirty="0" smtClean="0"/>
              </a:p>
            </p:txBody>
          </p:sp>
        </mc:Choice>
        <mc:Fallback>
          <p:sp>
            <p:nvSpPr>
              <p:cNvPr id="276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 cstate="print"/>
                <a:stretch>
                  <a:fillRect l="-828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F0F4F-5EE2-40E0-AA8A-E88644E04D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lvl="1"/>
                <a:r>
                  <a:rPr lang="en-US" smtClean="0"/>
                  <a:t>Xây dựng hàm f:g</a:t>
                </a:r>
                <a:r>
                  <a:rPr lang="en-US" smtClean="0">
                    <a:sym typeface="Wingdings" pitchFamily="2" charset="2"/>
                  </a:rPr>
                  <a:t> f(g) sao 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𝑚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𝑔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−1)]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mtClean="0"/>
              </a:p>
              <a:p>
                <a:pPr lvl="1"/>
                <a:r>
                  <a:rPr lang="en-US" smtClean="0"/>
                  <a:t>Tìm </a:t>
                </a:r>
                <a:r>
                  <a:rPr lang="el-GR"/>
                  <a:t>θ </a:t>
                </a:r>
                <a:r>
                  <a:rPr lang="en-US"/>
                  <a:t>sao cho: </a:t>
                </a:r>
                <a:r>
                  <a:rPr lang="en-US" smtClean="0"/>
                  <a:t>f(</a:t>
                </a:r>
                <a:r>
                  <a:rPr lang="el-GR"/>
                  <a:t>θ</a:t>
                </a:r>
                <a:r>
                  <a:rPr lang="en-US" smtClean="0"/>
                  <a:t>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)}</m:t>
                        </m:r>
                      </m:e>
                    </m:func>
                  </m:oMath>
                </a14:m>
                <a:endParaRPr lang="en-US" smtClean="0"/>
              </a:p>
              <a:p>
                <a:r>
                  <a:rPr lang="en-US" smtClean="0"/>
                  <a:t>Ví dụ:</a:t>
                </a:r>
              </a:p>
              <a:p>
                <a:pPr lvl="1"/>
                <a:r>
                  <a:rPr lang="en-US" smtClean="0"/>
                  <a:t>Ảnh ban đầu </a:t>
                </a: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828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021137"/>
            <a:ext cx="5775597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79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mtClean="0"/>
              <a:t>Lập bảng tính toán các giá trị</a:t>
            </a:r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r>
              <a:rPr lang="en-US" smtClean="0"/>
              <a:t>Ngưỡng cần tách là </a:t>
            </a:r>
            <a:r>
              <a:rPr lang="el-GR" smtClean="0"/>
              <a:t>θ</a:t>
            </a:r>
            <a:r>
              <a:rPr lang="en-US" smtClean="0"/>
              <a:t>=1 ứng với f(</a:t>
            </a:r>
            <a:r>
              <a:rPr lang="el-GR"/>
              <a:t>θ</a:t>
            </a:r>
            <a:r>
              <a:rPr lang="en-US" smtClean="0"/>
              <a:t>)=1.66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0" y="2086916"/>
            <a:ext cx="5486400" cy="3628084"/>
            <a:chOff x="2057400" y="2171700"/>
            <a:chExt cx="4591050" cy="30861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62" r="-1871"/>
            <a:stretch/>
          </p:blipFill>
          <p:spPr bwMode="auto">
            <a:xfrm>
              <a:off x="2057400" y="2171700"/>
              <a:ext cx="4591050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3648075"/>
              <a:ext cx="4505325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861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2.1.6. Cân bằng </a:t>
            </a:r>
            <a:r>
              <a:rPr lang="en-US"/>
              <a:t>histogram (Equalization)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953000" cy="5257800"/>
          </a:xfrm>
        </p:spPr>
        <p:txBody>
          <a:bodyPr/>
          <a:lstStyle/>
          <a:p>
            <a:pPr>
              <a:defRPr/>
            </a:pPr>
            <a:r>
              <a:rPr lang="en-US" smtClean="0"/>
              <a:t>Histogram là gì ?</a:t>
            </a:r>
          </a:p>
          <a:p>
            <a:pPr lvl="1">
              <a:defRPr/>
            </a:pPr>
            <a:r>
              <a:rPr lang="en-US" smtClean="0"/>
              <a:t>Cường độ sáng của ảnh xám tại một vị trí (x</a:t>
            </a:r>
            <a:r>
              <a:rPr lang="en-US"/>
              <a:t>, y) </a:t>
            </a:r>
            <a:r>
              <a:rPr lang="en-US" smtClean="0"/>
              <a:t>được gọi là mức xám </a:t>
            </a:r>
            <a:r>
              <a:rPr lang="en-US"/>
              <a:t>(brightness) </a:t>
            </a:r>
            <a:endParaRPr lang="en-US" smtClean="0"/>
          </a:p>
          <a:p>
            <a:pPr marL="593725" lvl="2" indent="0">
              <a:buFont typeface="Wingdings 2" pitchFamily="18" charset="2"/>
              <a:buNone/>
              <a:defRPr/>
            </a:pPr>
            <a:r>
              <a:rPr lang="en-US" sz="2700" i="1">
                <a:solidFill>
                  <a:prstClr val="black"/>
                </a:solidFill>
              </a:rPr>
              <a:t>a =  f(x, y</a:t>
            </a:r>
            <a:r>
              <a:rPr lang="en-US" sz="2700" i="1" smtClean="0">
                <a:solidFill>
                  <a:prstClr val="black"/>
                </a:solidFill>
              </a:rPr>
              <a:t>).</a:t>
            </a:r>
            <a:endParaRPr lang="en-US" smtClean="0"/>
          </a:p>
          <a:p>
            <a:pPr lvl="1">
              <a:defRPr/>
            </a:pPr>
            <a:r>
              <a:rPr lang="en-US" smtClean="0"/>
              <a:t>a</a:t>
            </a:r>
            <a:r>
              <a:rPr lang="en-US" baseline="-25000" smtClean="0"/>
              <a:t>min</a:t>
            </a:r>
            <a:r>
              <a:rPr lang="en-US" smtClean="0"/>
              <a:t>  </a:t>
            </a:r>
            <a:r>
              <a:rPr lang="en-US"/>
              <a:t>≤  a  ≤  a</a:t>
            </a:r>
            <a:r>
              <a:rPr lang="en-US" baseline="-25000"/>
              <a:t>max</a:t>
            </a:r>
            <a:r>
              <a:rPr lang="en-US"/>
              <a:t>,  </a:t>
            </a:r>
            <a:r>
              <a:rPr lang="en-US" smtClean="0"/>
              <a:t>khi đó khoảng [</a:t>
            </a:r>
            <a:r>
              <a:rPr lang="en-US"/>
              <a:t>a</a:t>
            </a:r>
            <a:r>
              <a:rPr lang="en-US" baseline="-25000"/>
              <a:t>min</a:t>
            </a:r>
            <a:r>
              <a:rPr lang="en-US"/>
              <a:t>, a</a:t>
            </a:r>
            <a:r>
              <a:rPr lang="en-US" sz="3000" baseline="-25000"/>
              <a:t>max</a:t>
            </a:r>
            <a:r>
              <a:rPr lang="en-US"/>
              <a:t>] </a:t>
            </a:r>
            <a:r>
              <a:rPr lang="en-US" smtClean="0"/>
              <a:t>được gọi là gray </a:t>
            </a:r>
            <a:r>
              <a:rPr lang="en-US"/>
              <a:t>scale. </a:t>
            </a:r>
            <a:endParaRPr lang="en-US" smtClean="0"/>
          </a:p>
          <a:p>
            <a:pPr lvl="1">
              <a:defRPr/>
            </a:pPr>
            <a:r>
              <a:rPr lang="en-US" smtClean="0"/>
              <a:t>Histogram</a:t>
            </a:r>
            <a:r>
              <a:rPr lang="en-US"/>
              <a:t>, h[a], </a:t>
            </a:r>
            <a:r>
              <a:rPr lang="en-US" smtClean="0"/>
              <a:t>là số điểm ảnh có mức xám là a trong ảnh. </a:t>
            </a:r>
            <a:endParaRPr lang="en-US"/>
          </a:p>
          <a:p>
            <a:pPr marL="593725" lvl="2" indent="0">
              <a:buFont typeface="Wingdings 2" pitchFamily="18" charset="2"/>
              <a:buNone/>
              <a:defRPr/>
            </a:pPr>
            <a:r>
              <a:rPr lang="en-US" sz="2700" i="1"/>
              <a:t>	</a:t>
            </a:r>
            <a:endParaRPr lang="en-US" sz="2700" i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317CDE-ADA3-45D6-9A04-2F7278496B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276600"/>
            <a:ext cx="33909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3BA9D-7A6E-4571-B7D8-1E5FA01EF9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867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/>
              <a:t>Cân bằng histogram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vi-VN" smtClean="0"/>
                  <a:t>Ảnh I được gọi là cân bằng "lý tưởng" nếu với mọi mức xám g, g’ </a:t>
                </a:r>
                <a:r>
                  <a:rPr lang="vi-VN"/>
                  <a:t>ta </a:t>
                </a:r>
                <a:r>
                  <a:rPr lang="vi-VN" smtClean="0"/>
                  <a:t>có </a:t>
                </a:r>
                <a:r>
                  <a:rPr lang="vi-VN"/>
                  <a:t>h(g) = h(g’) </a:t>
                </a:r>
                <a:endParaRPr lang="en-US" smtClean="0"/>
              </a:p>
              <a:p>
                <a:pPr lvl="1"/>
                <a:r>
                  <a:rPr lang="vi-VN" smtClean="0"/>
                  <a:t>Giả </a:t>
                </a:r>
                <a:r>
                  <a:rPr lang="vi-VN"/>
                  <a:t>sử, ta có ảnh  I  </a:t>
                </a:r>
                <a:r>
                  <a:rPr lang="en-US" smtClean="0"/>
                  <a:t>có</a:t>
                </a:r>
                <a:r>
                  <a:rPr lang="vi-VN" smtClean="0"/>
                  <a:t> </a:t>
                </a:r>
                <a:r>
                  <a:rPr lang="vi-VN"/>
                  <a:t>kích thước m × n </a:t>
                </a:r>
                <a:endParaRPr lang="en-US" smtClean="0"/>
              </a:p>
              <a:p>
                <a:pPr lvl="1"/>
                <a:r>
                  <a:rPr lang="en-US"/>
                  <a:t>new_level  ~  số mức xám của ảnh cân bằng </a:t>
                </a:r>
                <a:endParaRPr lang="en-US" smtClean="0"/>
              </a:p>
              <a:p>
                <a:pPr lvl="1"/>
                <a:r>
                  <a:rPr lang="en-US" smtClean="0"/>
                  <a:t>TB=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  <m:r>
                          <a:rPr lang="en-US" b="0" i="1" smtClean="0">
                            <a:latin typeface="Cambria Math"/>
                          </a:rPr>
                          <m:t>_</m:t>
                        </m:r>
                        <m:r>
                          <a:rPr lang="en-US" b="0" i="1" smtClean="0">
                            <a:latin typeface="Cambria Math"/>
                          </a:rPr>
                          <m:t>𝑙𝑒𝑣𝑒𝑙</m:t>
                        </m:r>
                      </m:den>
                    </m:f>
                  </m:oMath>
                </a14:m>
                <a:r>
                  <a:rPr lang="en-US" smtClean="0"/>
                  <a:t> là </a:t>
                </a:r>
                <a:r>
                  <a:rPr lang="vi-VN" smtClean="0"/>
                  <a:t>số </a:t>
                </a:r>
                <a:r>
                  <a:rPr lang="vi-VN"/>
                  <a:t>điểm ảnh trung bình của mỗi mức xám </a:t>
                </a:r>
                <a:r>
                  <a:rPr lang="en-US" smtClean="0"/>
                  <a:t>của ảnh cân bằng.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vi-VN" smtClean="0"/>
                  <a:t>số </a:t>
                </a:r>
                <a:r>
                  <a:rPr lang="vi-VN"/>
                  <a:t>điểm ảnh có mức xám ≤ g </a:t>
                </a:r>
                <a:endParaRPr lang="en-US" smtClean="0"/>
              </a:p>
              <a:p>
                <a:pPr lvl="1"/>
                <a:r>
                  <a:rPr lang="da-DK"/>
                  <a:t>Xác định hàm f: g </a:t>
                </a:r>
                <a:r>
                  <a:rPr lang="da-DK" smtClean="0">
                    <a:sym typeface="Wingdings" pitchFamily="2" charset="2"/>
                  </a:rPr>
                  <a:t></a:t>
                </a:r>
                <a:r>
                  <a:rPr lang="da-DK" smtClean="0"/>
                  <a:t>f(g)|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max</m:t>
                    </m:r>
                    <m:r>
                      <a:rPr lang="en-US" b="0" i="1" smtClean="0">
                        <a:latin typeface="Cambria Math"/>
                      </a:rPr>
                      <m:t>⁡{0,</m:t>
                    </m:r>
                    <m:r>
                      <a:rPr lang="en-US" b="0" i="1" smtClean="0">
                        <a:latin typeface="Cambria Math"/>
                      </a:rPr>
                      <m:t>𝑟𝑜𝑢𝑛𝑑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𝑇𝐵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−1}</m:t>
                    </m:r>
                  </m:oMath>
                </a14:m>
                <a:endParaRPr lang="en-US" smtClean="0"/>
              </a:p>
              <a:p>
                <a:pPr lvl="1"/>
                <a:r>
                  <a:rPr lang="en-US" smtClean="0"/>
                  <a:t>Ví dụ:</a:t>
                </a: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828" t="-1276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7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: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31010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" y="4038600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xám</a:t>
            </a:r>
            <a:endParaRPr lang="en-US" dirty="0" smtClean="0"/>
          </a:p>
          <a:p>
            <a:pPr algn="ctr"/>
            <a:r>
              <a:rPr lang="en-US" dirty="0" smtClean="0"/>
              <a:t>Gray scale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5492" y="403860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RGB</a:t>
            </a:r>
            <a:endParaRPr lang="en-US" dirty="0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0"/>
            <a:ext cx="31010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31010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858000" y="4038600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r>
              <a:rPr lang="en-US" dirty="0" smtClean="0"/>
              <a:t>/</a:t>
            </a:r>
            <a:r>
              <a:rPr lang="en-US" dirty="0" err="1" smtClean="0"/>
              <a:t>đen</a:t>
            </a:r>
            <a:endParaRPr lang="en-US" dirty="0" smtClean="0"/>
          </a:p>
          <a:p>
            <a:pPr algn="ctr"/>
            <a:r>
              <a:rPr lang="en-US" dirty="0" smtClean="0"/>
              <a:t>BW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4724400"/>
          <a:ext cx="8534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Đặc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điểm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Ảnh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mức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xám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Ảnh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Màu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Ảnh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trắng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đen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 </a:t>
                      </a:r>
                      <a:r>
                        <a:rPr lang="en-US" dirty="0" err="1" smtClean="0"/>
                        <a:t>trận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diễn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[512</a:t>
                      </a:r>
                      <a:r>
                        <a:rPr lang="en-US" baseline="0" dirty="0" smtClean="0"/>
                        <a:t> x 512]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[512</a:t>
                      </a:r>
                      <a:r>
                        <a:rPr lang="en-US" baseline="0" dirty="0" smtClean="0"/>
                        <a:t> x 512 x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[512</a:t>
                      </a:r>
                      <a:r>
                        <a:rPr lang="en-US" baseline="0" dirty="0" smtClean="0"/>
                        <a:t> x 512]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kênh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Giá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trị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diễn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[0</a:t>
                      </a:r>
                      <a:r>
                        <a:rPr lang="en-US" baseline="0" dirty="0" smtClean="0"/>
                        <a:t> .. 255]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[0</a:t>
                      </a:r>
                      <a:r>
                        <a:rPr lang="en-US" baseline="0" dirty="0" smtClean="0"/>
                        <a:t> .. 255, 0..255, 0..255]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[0</a:t>
                      </a:r>
                      <a:r>
                        <a:rPr lang="en-US" baseline="0" dirty="0" smtClean="0"/>
                        <a:t> , 255]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vi-VN" sz="2400" b="0" i="1" smtClean="0"/>
              <a:t>Ảnh sau khi thực hiện cân bằng chưa chắc đã là cân bằng "lý tưởng</a:t>
            </a:r>
            <a:r>
              <a:rPr lang="en-US" sz="2400" b="0" i="1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78D31-B566-4E77-A663-58E852FAC6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2738"/>
            <a:ext cx="421640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7178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1320800" y="3446463"/>
            <a:ext cx="165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Ảnh ban đầu</a:t>
            </a:r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7239000" y="6078538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Tính f(g)</a:t>
            </a:r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" y="4419600"/>
            <a:ext cx="42545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3" name="TextBox 6"/>
          <p:cNvSpPr txBox="1">
            <a:spLocks noChangeArrowheads="1"/>
          </p:cNvSpPr>
          <p:nvPr/>
        </p:nvSpPr>
        <p:spPr bwMode="auto">
          <a:xfrm>
            <a:off x="1704975" y="6259513"/>
            <a:ext cx="159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Ảnh kết quả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648200" y="21336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733925" y="5114925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30486" y="2667000"/>
            <a:ext cx="170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New_level=4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2.1.7 </a:t>
            </a:r>
            <a:r>
              <a:rPr lang="en-US"/>
              <a:t>Contrast stretching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Một ảnh có độ tương phản thấp</a:t>
            </a:r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376B6-4170-40A3-A6F8-23C89956D12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58437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800" smtClean="0"/>
                  <a:t>Gọi L  </a:t>
                </a:r>
                <a:r>
                  <a:rPr lang="en-US" sz="2800"/>
                  <a:t>=  </a:t>
                </a:r>
                <a:r>
                  <a:rPr lang="en-US" sz="2800" smtClean="0"/>
                  <a:t>2</a:t>
                </a:r>
                <a:r>
                  <a:rPr lang="en-US" sz="2800" baseline="30000" smtClean="0"/>
                  <a:t>B</a:t>
                </a:r>
                <a:r>
                  <a:rPr lang="en-US" sz="2800" smtClean="0"/>
                  <a:t> </a:t>
                </a:r>
                <a:r>
                  <a:rPr lang="en-US" sz="2800"/>
                  <a:t>-</a:t>
                </a:r>
                <a:r>
                  <a:rPr lang="en-US" sz="2800" smtClean="0"/>
                  <a:t>1: giá </a:t>
                </a:r>
                <a:r>
                  <a:rPr lang="en-US" sz="2800"/>
                  <a:t>trị lớn nhất của mức xám (brightness</a:t>
                </a:r>
                <a:r>
                  <a:rPr lang="en-US" sz="2800" smtClean="0"/>
                  <a:t>)</a:t>
                </a:r>
              </a:p>
              <a:p>
                <a:r>
                  <a:rPr lang="en-US" smtClean="0"/>
                  <a:t>Áp dụng công thức g(x,y)=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endParaRPr lang="en-US" b="0" smtClean="0"/>
              </a:p>
              <a:p>
                <a:r>
                  <a:rPr lang="en-US" smtClean="0"/>
                  <a:t>Ta có 0 </a:t>
                </a:r>
                <a:r>
                  <a:rPr lang="en-US" smtClean="0">
                    <a:sym typeface="Symbol"/>
                  </a:rPr>
                  <a:t> g(x,y)  L, thay vì ban đầu b</a:t>
                </a:r>
                <a:r>
                  <a:rPr lang="en-US" smtClean="0"/>
                  <a:t>an </a:t>
                </a:r>
                <a:r>
                  <a:rPr lang="en-US"/>
                  <a:t>đầu ta có </a:t>
                </a:r>
                <a:r>
                  <a:rPr lang="en-US" smtClean="0"/>
                  <a:t>a</a:t>
                </a:r>
                <a:r>
                  <a:rPr lang="en-US" baseline="-25000" smtClean="0"/>
                  <a:t>min</a:t>
                </a:r>
                <a:r>
                  <a:rPr lang="en-US" smtClean="0"/>
                  <a:t> </a:t>
                </a:r>
                <a:r>
                  <a:rPr lang="en-US">
                    <a:sym typeface="Symbol"/>
                  </a:rPr>
                  <a:t> </a:t>
                </a:r>
                <a:r>
                  <a:rPr lang="en-US"/>
                  <a:t>g(x,y) </a:t>
                </a:r>
                <a:r>
                  <a:rPr lang="en-US">
                    <a:sym typeface="Symbol"/>
                  </a:rPr>
                  <a:t></a:t>
                </a:r>
                <a:r>
                  <a:rPr lang="en-US"/>
                  <a:t> a</a:t>
                </a:r>
                <a:r>
                  <a:rPr lang="en-US" baseline="-25000"/>
                  <a:t>max</a:t>
                </a:r>
              </a:p>
              <a:p>
                <a:r>
                  <a:rPr lang="en-US" smtClean="0"/>
                  <a:t>Ta cũng có thể áp dụng quy tắc sau cho giải thuật</a:t>
                </a: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828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134" y="4343400"/>
            <a:ext cx="652986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65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Ảnh ban đầu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Ảnh sau khi áp dụng giải thuật </a:t>
            </a:r>
            <a:r>
              <a:rPr lang="en-US"/>
              <a:t>Contrast stretching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8" t="9921" r="65865" b="65873"/>
          <a:stretch/>
        </p:blipFill>
        <p:spPr bwMode="auto">
          <a:xfrm>
            <a:off x="2826657" y="1524000"/>
            <a:ext cx="425470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0" t="9871" r="68071" b="66121"/>
          <a:stretch/>
        </p:blipFill>
        <p:spPr bwMode="auto">
          <a:xfrm>
            <a:off x="2884713" y="4191000"/>
            <a:ext cx="414880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9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2.1.8. </a:t>
            </a:r>
            <a:r>
              <a:rPr lang="en-US"/>
              <a:t>Ảnh âm bản (Image Negatives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Âm bản của một ảnh với nức xám trong khoảng [</a:t>
            </a:r>
            <a:r>
              <a:rPr lang="en-US"/>
              <a:t>0, L</a:t>
            </a:r>
            <a:r>
              <a:rPr lang="en-US" smtClean="0"/>
              <a:t>] thu được bằng cách biến đổi âm bản như sau:</a:t>
            </a:r>
            <a:endParaRPr lang="en-US"/>
          </a:p>
          <a:p>
            <a:pPr lvl="1"/>
            <a:r>
              <a:rPr lang="en-US"/>
              <a:t>b = T(a),  </a:t>
            </a:r>
            <a:r>
              <a:rPr lang="en-US" smtClean="0"/>
              <a:t>where  </a:t>
            </a:r>
            <a:r>
              <a:rPr lang="en-US"/>
              <a:t>T(a) = L – a,  </a:t>
            </a:r>
          </a:p>
          <a:p>
            <a:pPr lvl="1"/>
            <a:r>
              <a:rPr lang="en-US" smtClean="0"/>
              <a:t>Hoặc  b </a:t>
            </a:r>
            <a:r>
              <a:rPr lang="en-US"/>
              <a:t>= L – a </a:t>
            </a:r>
          </a:p>
          <a:p>
            <a:pPr lvl="1"/>
            <a:r>
              <a:rPr lang="en-US" smtClean="0"/>
              <a:t>Hay g(x</a:t>
            </a:r>
            <a:r>
              <a:rPr lang="en-US"/>
              <a:t>, y)  =  L – f(x, y</a:t>
            </a:r>
            <a:r>
              <a:rPr lang="en-US" smtClean="0"/>
              <a:t>)</a:t>
            </a:r>
          </a:p>
          <a:p>
            <a:r>
              <a:rPr lang="en-US" smtClean="0"/>
              <a:t>Ví dụ: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1212" y="3886200"/>
            <a:ext cx="4642763" cy="276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9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2.1.9. Biến đổi cấp xám tổng thể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1219200"/>
          </a:xfrm>
        </p:spPr>
        <p:txBody>
          <a:bodyPr/>
          <a:lstStyle/>
          <a:p>
            <a:r>
              <a:rPr lang="en-US" smtClean="0"/>
              <a:t>Biết </a:t>
            </a:r>
            <a:r>
              <a:rPr lang="vi-VN" smtClean="0"/>
              <a:t>histogram </a:t>
            </a:r>
            <a:r>
              <a:rPr lang="vi-VN"/>
              <a:t>của  </a:t>
            </a:r>
            <a:r>
              <a:rPr lang="vi-VN" smtClean="0"/>
              <a:t>ảnh</a:t>
            </a:r>
            <a:r>
              <a:rPr lang="en-US" smtClean="0"/>
              <a:t> gốc</a:t>
            </a:r>
            <a:r>
              <a:rPr lang="vi-VN" smtClean="0"/>
              <a:t>, </a:t>
            </a:r>
            <a:r>
              <a:rPr lang="vi-VN"/>
              <a:t>biết hàm biến  đổi </a:t>
            </a:r>
            <a:endParaRPr lang="en-US" smtClean="0"/>
          </a:p>
          <a:p>
            <a:r>
              <a:rPr lang="en-US" smtClean="0"/>
              <a:t>Tính toán </a:t>
            </a:r>
            <a:r>
              <a:rPr lang="vi-VN" smtClean="0"/>
              <a:t>histogram </a:t>
            </a:r>
            <a:r>
              <a:rPr lang="vi-VN"/>
              <a:t>của ảnh mới.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2819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smtClean="0"/>
              <a:t>Đoc tài liệu</a:t>
            </a:r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xmlns="" val="41681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2.2. Các kỹ thuật phụ thuộc không gian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2.2.1. Phép nhân chập và mẫu</a:t>
            </a:r>
          </a:p>
          <a:p>
            <a:r>
              <a:rPr lang="en-US" smtClean="0"/>
              <a:t>2.2.2. Một số mẫu thông dụng</a:t>
            </a:r>
          </a:p>
          <a:p>
            <a:r>
              <a:rPr lang="en-US" smtClean="0"/>
              <a:t>2.2.3. Lọc trung vị</a:t>
            </a:r>
          </a:p>
          <a:p>
            <a:r>
              <a:rPr lang="en-US" smtClean="0"/>
              <a:t>2.2.4. Lọc trung bình</a:t>
            </a:r>
          </a:p>
          <a:p>
            <a:r>
              <a:rPr lang="en-US" smtClean="0"/>
              <a:t>2.2.5. Lọc trung bình theo k giá trị gần nhất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B7AF8-B3A5-4DC4-B10A-82D05DB6933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2.2.1. Phép nhân </a:t>
            </a:r>
            <a:r>
              <a:rPr lang="en-US" smtClean="0"/>
              <a:t>chập (cuộn) </a:t>
            </a:r>
            <a:r>
              <a:rPr lang="en-US"/>
              <a:t>và </a:t>
            </a:r>
            <a:r>
              <a:rPr lang="en-US" smtClean="0"/>
              <a:t>mẫu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vi-VN" smtClean="0"/>
                  <a:t>Giả sử ta có ảnh I kích thước M × N, mẫu T có kích thước m × n </a:t>
                </a:r>
                <a:r>
                  <a:rPr lang="vi-VN"/>
                  <a:t>khi </a:t>
                </a:r>
                <a:r>
                  <a:rPr lang="vi-VN" smtClean="0"/>
                  <a:t>đó</a:t>
                </a:r>
                <a:r>
                  <a:rPr lang="vi-VN"/>
                  <a:t>, ảnh I cuộn theo mẫu T được xác định bởi công thức. </a:t>
                </a:r>
                <a:endParaRPr lang="en-US" smtClean="0"/>
              </a:p>
              <a:p>
                <a:pPr marL="0" indent="0">
                  <a:buNone/>
                </a:pPr>
                <a:r>
                  <a:rPr lang="en-US" smtClean="0"/>
                  <a:t>	I</a:t>
                </a:r>
                <a:r>
                  <a:rPr lang="en-US" smtClean="0">
                    <a:sym typeface="Symbol"/>
                  </a:rPr>
                  <a:t>T(x,y)=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𝑗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mtClean="0"/>
                  <a:t>     (1)</a:t>
                </a:r>
              </a:p>
              <a:p>
                <a:pPr marL="274320" lvl="1" indent="0">
                  <a:buNone/>
                </a:pPr>
                <a:r>
                  <a:rPr lang="en-US" smtClean="0"/>
                  <a:t>Hoặc</a:t>
                </a:r>
              </a:p>
              <a:p>
                <a:pPr marL="274320" lvl="1" indent="0">
                  <a:buNone/>
                </a:pPr>
                <a:r>
                  <a:rPr lang="en-US"/>
                  <a:t>	 I</a:t>
                </a:r>
                <a:r>
                  <a:rPr lang="en-US">
                    <a:sym typeface="Symbol"/>
                  </a:rPr>
                  <a:t>T(x,y)=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Symbol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  <a:sym typeface="Symbol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−1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∗</m:t>
                            </m:r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𝑇</m:t>
                            </m:r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mtClean="0"/>
                  <a:t>          (2)</a:t>
                </a:r>
              </a:p>
              <a:p>
                <a:r>
                  <a:rPr lang="en-US" smtClean="0"/>
                  <a:t>Ví dụ: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828" t="-1276" r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mtClean="0"/>
              <a:t>Ảnh gốc:                                               Mẫu</a:t>
            </a:r>
            <a:r>
              <a:rPr lang="en-US"/>
              <a:t>:</a:t>
            </a:r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pPr lvl="1"/>
            <a:r>
              <a:rPr lang="en-US" smtClean="0"/>
              <a:t>Ảnh kết quả theo công thức (1)</a:t>
            </a:r>
            <a:endParaRPr lang="en-US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381381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69838"/>
            <a:ext cx="1905000" cy="93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47198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21405" y="4343400"/>
            <a:ext cx="838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9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/>
              <a:t>Ảnh kết quả theo công thức </a:t>
            </a:r>
            <a:r>
              <a:rPr lang="en-US" smtClean="0"/>
              <a:t>(2)</a:t>
            </a:r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4738" y="2057400"/>
            <a:ext cx="46994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51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867400" y="5562600"/>
            <a:ext cx="2630848" cy="120032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vi-VN" dirty="0" smtClean="0"/>
              <a:t>[182  114  112  112</a:t>
            </a:r>
          </a:p>
          <a:p>
            <a:r>
              <a:rPr lang="vi-VN" dirty="0" smtClean="0"/>
              <a:t>   92   92   93   98</a:t>
            </a:r>
          </a:p>
          <a:p>
            <a:r>
              <a:rPr lang="vi-VN" dirty="0" smtClean="0"/>
              <a:t>   85  108   82   97</a:t>
            </a:r>
          </a:p>
          <a:p>
            <a:r>
              <a:rPr lang="vi-VN" dirty="0" smtClean="0"/>
              <a:t>   90   98  101   89]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486400" y="5352871"/>
            <a:ext cx="2630848" cy="120032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vi-VN" dirty="0" smtClean="0"/>
              <a:t>[</a:t>
            </a:r>
            <a:r>
              <a:rPr lang="en-US" dirty="0" smtClean="0"/>
              <a:t>163  108  100  100</a:t>
            </a:r>
          </a:p>
          <a:p>
            <a:r>
              <a:rPr lang="en-US" dirty="0" smtClean="0"/>
              <a:t>   85   86   84   89</a:t>
            </a:r>
          </a:p>
          <a:p>
            <a:r>
              <a:rPr lang="en-US" dirty="0" smtClean="0"/>
              <a:t>   77   95   79   90</a:t>
            </a:r>
          </a:p>
          <a:p>
            <a:r>
              <a:rPr lang="en-US" dirty="0" smtClean="0"/>
              <a:t>   85   92   87   76</a:t>
            </a:r>
            <a:r>
              <a:rPr lang="vi-VN" dirty="0" smtClean="0"/>
              <a:t>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: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,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31010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744071" y="2505635"/>
            <a:ext cx="3039035" cy="13447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" y="2514600"/>
            <a:ext cx="0" cy="281940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21336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Tọa độ Cột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23417" y="4652447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Tọa độ hàng</a:t>
            </a:r>
            <a:endParaRPr lang="en-US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73708" y="2769108"/>
            <a:ext cx="100584" cy="1005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6"/>
          </p:cNvCxnSpPr>
          <p:nvPr/>
        </p:nvCxnSpPr>
        <p:spPr>
          <a:xfrm>
            <a:off x="1574292" y="2819400"/>
            <a:ext cx="315010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2325469"/>
            <a:ext cx="405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I = [1:512 ,1:512, 1:3]</a:t>
            </a:r>
          </a:p>
          <a:p>
            <a:r>
              <a:rPr lang="vi-VN" dirty="0" smtClean="0"/>
              <a:t>p(64,160,1:3) = [205, 163, 182]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533525" y="2557463"/>
            <a:ext cx="0" cy="254508"/>
          </a:xfrm>
          <a:prstGeom prst="straightConnector1">
            <a:avLst/>
          </a:prstGeom>
          <a:ln w="63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52475" y="2811971"/>
            <a:ext cx="781050" cy="2667"/>
          </a:xfrm>
          <a:prstGeom prst="straightConnector1">
            <a:avLst/>
          </a:prstGeom>
          <a:ln w="63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14438" y="212407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160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25908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64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381625" y="2905125"/>
            <a:ext cx="0" cy="609600"/>
          </a:xfrm>
          <a:prstGeom prst="straightConnector1">
            <a:avLst/>
          </a:prstGeom>
          <a:ln w="63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48200" y="350520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Số hàng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838825" y="2895601"/>
            <a:ext cx="0" cy="990599"/>
          </a:xfrm>
          <a:prstGeom prst="straightConnector1">
            <a:avLst/>
          </a:prstGeom>
          <a:ln w="63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81600" y="3886200"/>
            <a:ext cx="113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Số cột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324600" y="2971800"/>
            <a:ext cx="0" cy="1076325"/>
          </a:xfrm>
          <a:prstGeom prst="straightConnector1">
            <a:avLst/>
          </a:prstGeom>
          <a:ln w="63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86400" y="419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Số kênh màu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4000" y="2819400"/>
            <a:ext cx="152400" cy="15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2" idx="2"/>
          </p:cNvCxnSpPr>
          <p:nvPr/>
        </p:nvCxnSpPr>
        <p:spPr>
          <a:xfrm>
            <a:off x="1600200" y="2971800"/>
            <a:ext cx="2286000" cy="1752600"/>
          </a:xfrm>
          <a:prstGeom prst="straightConnector1">
            <a:avLst/>
          </a:prstGeom>
          <a:ln w="63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2400" y="4724400"/>
            <a:ext cx="441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R(64:95,160:191,:) : 32 x 32 pixels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91000"/>
            <a:ext cx="50387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4876800" y="5181600"/>
            <a:ext cx="2816797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vi-VN" dirty="0" smtClean="0"/>
              <a:t>[</a:t>
            </a:r>
            <a:r>
              <a:rPr lang="en-US" dirty="0" smtClean="0"/>
              <a:t>205  203  188  181</a:t>
            </a:r>
          </a:p>
          <a:p>
            <a:r>
              <a:rPr lang="en-US" dirty="0" smtClean="0"/>
              <a:t>  186  194  182  188</a:t>
            </a:r>
          </a:p>
          <a:p>
            <a:r>
              <a:rPr lang="en-US" dirty="0" smtClean="0"/>
              <a:t>  181  187  191  194</a:t>
            </a:r>
          </a:p>
          <a:p>
            <a:r>
              <a:rPr lang="en-US" dirty="0" smtClean="0"/>
              <a:t>  195  192  189  183</a:t>
            </a:r>
            <a:r>
              <a:rPr lang="vi-VN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: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chập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chập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t="36565" b="39058"/>
          <a:stretch>
            <a:fillRect/>
          </a:stretch>
        </p:blipFill>
        <p:spPr bwMode="auto">
          <a:xfrm>
            <a:off x="228600" y="2133600"/>
            <a:ext cx="8420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662353" cy="32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67866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 t="34141" b="36332"/>
          <a:stretch>
            <a:fillRect/>
          </a:stretch>
        </p:blipFill>
        <p:spPr bwMode="auto">
          <a:xfrm>
            <a:off x="-381000" y="3962400"/>
            <a:ext cx="9734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41332"/>
            <a:ext cx="662353" cy="32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5800" y="487680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: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chập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28600"/>
            <a:ext cx="10058400" cy="505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286000"/>
            <a:ext cx="99257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[5  0</a:t>
            </a:r>
          </a:p>
          <a:p>
            <a:r>
              <a:rPr lang="en-US" dirty="0" smtClean="0"/>
              <a:t> 0   5]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43840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34141" b="36332"/>
          <a:stretch>
            <a:fillRect/>
          </a:stretch>
        </p:blipFill>
        <p:spPr bwMode="auto">
          <a:xfrm>
            <a:off x="19050" y="3962400"/>
            <a:ext cx="9734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941332"/>
            <a:ext cx="662353" cy="32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95850" y="487680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2.2.2.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Mẫu dùng để khử nhiễu (tần số cao)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Mẫu phát hiện các điểm có tần số cao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23041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239207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14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24896" r="17083" b="26971"/>
          <a:stretch>
            <a:fillRect/>
          </a:stretch>
        </p:blipFill>
        <p:spPr bwMode="auto">
          <a:xfrm>
            <a:off x="0" y="304800"/>
            <a:ext cx="8839200" cy="298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35536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137160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11250" t="24896" r="17500" b="26141"/>
          <a:stretch>
            <a:fillRect/>
          </a:stretch>
        </p:blipFill>
        <p:spPr bwMode="auto">
          <a:xfrm>
            <a:off x="0" y="3352800"/>
            <a:ext cx="9067800" cy="312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81400" y="4114800"/>
            <a:ext cx="17844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/>
              <a:t>[</a:t>
            </a:r>
            <a:r>
              <a:rPr lang="da-DK" sz="500" dirty="0" smtClean="0"/>
              <a:t>kernel =</a:t>
            </a:r>
          </a:p>
          <a:p>
            <a:endParaRPr lang="da-DK" sz="500" dirty="0" smtClean="0"/>
          </a:p>
          <a:p>
            <a:r>
              <a:rPr lang="da-DK" sz="500" dirty="0" smtClean="0"/>
              <a:t>    0.0285    0.0363    0.0393    0.0363    0.0285</a:t>
            </a:r>
          </a:p>
          <a:p>
            <a:r>
              <a:rPr lang="da-DK" sz="500" dirty="0" smtClean="0"/>
              <a:t>    0.0363    0.0461    0.0500    0.0461    0.0363</a:t>
            </a:r>
          </a:p>
          <a:p>
            <a:r>
              <a:rPr lang="da-DK" sz="500" dirty="0" smtClean="0"/>
              <a:t>    0.0393    0.0500    0.0541    0.0500    0.0393</a:t>
            </a:r>
          </a:p>
          <a:p>
            <a:r>
              <a:rPr lang="da-DK" sz="500" dirty="0" smtClean="0"/>
              <a:t>    0.0363    0.0461    0.0500    0.0461    0.0363</a:t>
            </a:r>
          </a:p>
          <a:p>
            <a:r>
              <a:rPr lang="da-DK" sz="500" dirty="0" smtClean="0"/>
              <a:t>    0.0285    0.0363    0.0393    0.0363    0.0285]</a:t>
            </a:r>
            <a:endParaRPr lang="en-US" sz="5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4800600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Gaussian (0, 2.5)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11667" t="22407" r="16667" b="26141"/>
          <a:stretch>
            <a:fillRect/>
          </a:stretch>
        </p:blipFill>
        <p:spPr bwMode="auto">
          <a:xfrm>
            <a:off x="228600" y="1371599"/>
            <a:ext cx="8763000" cy="315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159471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biên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ngang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đứng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5085473"/>
              </p:ext>
            </p:extLst>
          </p:nvPr>
        </p:nvGraphicFramePr>
        <p:xfrm>
          <a:off x="2743199" y="2057400"/>
          <a:ext cx="4417647" cy="1295400"/>
        </p:xfrm>
        <a:graphic>
          <a:graphicData uri="http://schemas.openxmlformats.org/presentationml/2006/ole">
            <p:oleObj spid="_x0000_s60418" r:id="rId3" imgW="2527300" imgH="749300" progId="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9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505200" y="2133600"/>
          <a:ext cx="4406900" cy="1295400"/>
        </p:xfrm>
        <a:graphic>
          <a:graphicData uri="http://schemas.openxmlformats.org/presentationml/2006/ole">
            <p:oleObj spid="_x0000_s57347" r:id="rId3" imgW="2527300" imgH="7493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 l="11667" t="25726" r="17917" b="27801"/>
          <a:stretch>
            <a:fillRect/>
          </a:stretch>
        </p:blipFill>
        <p:spPr bwMode="auto">
          <a:xfrm>
            <a:off x="0" y="1371600"/>
            <a:ext cx="8915400" cy="295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219200" y="2590800"/>
          <a:ext cx="4406900" cy="1295400"/>
        </p:xfrm>
        <a:graphic>
          <a:graphicData uri="http://schemas.openxmlformats.org/presentationml/2006/ole">
            <p:oleObj spid="_x0000_s58371" r:id="rId3" imgW="2527300" imgH="749300" progId="">
              <p:embed/>
            </p:oleObj>
          </a:graphicData>
        </a:graphic>
      </p:graphicFrame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 l="10833" t="24274" r="16667" b="27593"/>
          <a:stretch>
            <a:fillRect/>
          </a:stretch>
        </p:blipFill>
        <p:spPr bwMode="auto">
          <a:xfrm>
            <a:off x="0" y="16002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chéo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7980506"/>
              </p:ext>
            </p:extLst>
          </p:nvPr>
        </p:nvGraphicFramePr>
        <p:xfrm>
          <a:off x="2133600" y="2057400"/>
          <a:ext cx="4220308" cy="1219200"/>
        </p:xfrm>
        <a:graphic>
          <a:graphicData uri="http://schemas.openxmlformats.org/presentationml/2006/ole">
            <p:oleObj spid="_x0000_s61443" r:id="rId3" imgW="2565400" imgH="749300" progId="">
              <p:embed/>
            </p:oleObj>
          </a:graphicData>
        </a:graphic>
      </p:graphicFrame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 l="10833" t="24896" r="15833" b="26141"/>
          <a:stretch>
            <a:fillRect/>
          </a:stretch>
        </p:blipFill>
        <p:spPr bwMode="auto">
          <a:xfrm>
            <a:off x="278969" y="3505200"/>
            <a:ext cx="886503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69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2.2.3. Lọc trung vị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mtClean="0"/>
                  <a:t>Trung vị?</a:t>
                </a:r>
              </a:p>
              <a:p>
                <a:pPr lvl="1"/>
                <a:r>
                  <a:rPr lang="vi-VN"/>
                  <a:t>Cho dãy x</a:t>
                </a:r>
                <a:r>
                  <a:rPr lang="vi-VN" baseline="-25000"/>
                  <a:t>1</a:t>
                </a:r>
                <a:r>
                  <a:rPr lang="vi-VN"/>
                  <a:t>; x</a:t>
                </a:r>
                <a:r>
                  <a:rPr lang="vi-VN" baseline="-25000"/>
                  <a:t>2</a:t>
                </a:r>
                <a:r>
                  <a:rPr lang="vi-VN"/>
                  <a:t>...; </a:t>
                </a:r>
                <a:r>
                  <a:rPr lang="vi-VN" smtClean="0"/>
                  <a:t>x</a:t>
                </a:r>
                <a:r>
                  <a:rPr lang="en-US" sz="2400" baseline="-25000" smtClean="0"/>
                  <a:t>2m+1</a:t>
                </a:r>
                <a:r>
                  <a:rPr lang="en-US" smtClean="0"/>
                  <a:t>. </a:t>
                </a:r>
                <a:r>
                  <a:rPr lang="vi-VN" smtClean="0"/>
                  <a:t>Khi </a:t>
                </a:r>
                <a:r>
                  <a:rPr lang="vi-VN"/>
                  <a:t>đó trung </a:t>
                </a:r>
                <a:r>
                  <a:rPr lang="vi-VN" smtClean="0"/>
                  <a:t>vị</a:t>
                </a:r>
                <a:r>
                  <a:rPr lang="en-US" smtClean="0"/>
                  <a:t> x</a:t>
                </a:r>
                <a:r>
                  <a:rPr lang="en-US" baseline="-25000" smtClean="0"/>
                  <a:t>k</a:t>
                </a:r>
                <a:r>
                  <a:rPr lang="vi-VN" smtClean="0"/>
                  <a:t> </a:t>
                </a:r>
                <a:r>
                  <a:rPr lang="vi-VN"/>
                  <a:t>của dãy ký </a:t>
                </a:r>
                <a:r>
                  <a:rPr lang="vi-VN" smtClean="0"/>
                  <a:t>hiệu </a:t>
                </a:r>
                <a:r>
                  <a:rPr lang="vi-VN"/>
                  <a:t>là Med({x</a:t>
                </a:r>
                <a:r>
                  <a:rPr lang="vi-VN" baseline="-25000"/>
                  <a:t>n</a:t>
                </a:r>
                <a:r>
                  <a:rPr lang="vi-VN" smtClean="0"/>
                  <a:t>}) </a:t>
                </a:r>
                <a:r>
                  <a:rPr lang="en-US" smtClean="0"/>
                  <a:t>nếu</a:t>
                </a:r>
                <a:r>
                  <a:rPr lang="vi-VN" smtClean="0"/>
                  <a:t>: </a:t>
                </a:r>
                <a:endParaRPr lang="en-US" smtClean="0"/>
              </a:p>
              <a:p>
                <a:pPr lvl="2"/>
                <a:r>
                  <a:rPr lang="en-US" smtClean="0"/>
                  <a:t>Tồn tại m phần tử có giá không lớn hơn x</a:t>
                </a:r>
                <a:r>
                  <a:rPr lang="en-US" baseline="-25000" smtClean="0"/>
                  <a:t>k </a:t>
                </a:r>
                <a:r>
                  <a:rPr lang="en-US" smtClean="0"/>
                  <a:t>và m phần tử không nhỏ hơn x</a:t>
                </a:r>
                <a:r>
                  <a:rPr lang="en-US" baseline="-25000" smtClean="0"/>
                  <a:t>k</a:t>
                </a:r>
                <a:r>
                  <a:rPr lang="en-US" smtClean="0"/>
                  <a:t>.</a:t>
                </a:r>
                <a:endParaRPr lang="en-US" smtClean="0">
                  <a:sym typeface="Wingdings" pitchFamily="2" charset="2"/>
                </a:endParaRPr>
              </a:p>
              <a:p>
                <a:pPr lvl="1"/>
                <a:r>
                  <a:rPr lang="en-US" smtClean="0">
                    <a:sym typeface="Wingdings" pitchFamily="2" charset="2"/>
                  </a:rPr>
                  <a:t>Khi đó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|</m:t>
                    </m:r>
                  </m:oMath>
                </a14:m>
                <a:r>
                  <a:rPr lang="en-US" smtClean="0"/>
                  <a:t> </a:t>
                </a:r>
                <a:r>
                  <a:rPr lang="en-US" smtClean="0">
                    <a:sym typeface="Wingdings" pitchFamily="2" charset="2"/>
                  </a:rPr>
                  <a:t> min tại x= Med({x</a:t>
                </a:r>
                <a:r>
                  <a:rPr lang="en-US" baseline="-25000" smtClean="0">
                    <a:sym typeface="Wingdings" pitchFamily="2" charset="2"/>
                  </a:rPr>
                  <a:t>n</a:t>
                </a:r>
                <a:r>
                  <a:rPr lang="en-US" smtClean="0">
                    <a:sym typeface="Wingdings" pitchFamily="2" charset="2"/>
                  </a:rPr>
                  <a:t>})</a:t>
                </a:r>
              </a:p>
              <a:p>
                <a:pPr lvl="1"/>
                <a:r>
                  <a:rPr lang="en-US">
                    <a:sym typeface="Wingdings" pitchFamily="2" charset="2"/>
                  </a:rPr>
                  <a:t>Ví dụ: Dãy 15, 17, 18, 16, 78, 17, 17, 15, 20 </a:t>
                </a:r>
                <a:r>
                  <a:rPr lang="en-US" smtClean="0">
                    <a:sym typeface="Wingdings" pitchFamily="2" charset="2"/>
                  </a:rPr>
                  <a:t> có trung vị bằng 17.</a:t>
                </a:r>
              </a:p>
              <a:p>
                <a:pPr lvl="2"/>
                <a:r>
                  <a:rPr lang="en-US" smtClean="0">
                    <a:sym typeface="Wingdings" pitchFamily="2" charset="2"/>
                  </a:rPr>
                  <a:t>Sắp xếp: </a:t>
                </a:r>
              </a:p>
              <a:p>
                <a:pPr lvl="2"/>
                <a:endParaRPr lang="en-US">
                  <a:sym typeface="Wingdings" pitchFamily="2" charset="2"/>
                </a:endParaRPr>
              </a:p>
              <a:p>
                <a:pPr lvl="2"/>
                <a:r>
                  <a:rPr lang="en-US" smtClean="0">
                    <a:sym typeface="Wingdings" pitchFamily="2" charset="2"/>
                  </a:rPr>
                  <a:t>Lấy phần tử giữa</a:t>
                </a:r>
                <a:endParaRPr lang="en-US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 cstate="print"/>
                <a:stretch>
                  <a:fillRect l="-828" t="-1276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05400"/>
            <a:ext cx="607231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98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: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  <a:p>
            <a:pPr lvl="1"/>
            <a:r>
              <a:rPr lang="en-US" dirty="0" smtClean="0"/>
              <a:t>Sampling (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0"/>
            <a:ext cx="3265595" cy="28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048000"/>
            <a:ext cx="2648171" cy="22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438400"/>
            <a:ext cx="2030747" cy="16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905000"/>
            <a:ext cx="1413322" cy="103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071552" y="365760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[512 x 512]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9952" y="289560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[384 x 384]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4952" y="228600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[256 x 256]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0353" y="175260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[128 x 128]</a:t>
            </a: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1378" y="1318653"/>
            <a:ext cx="102057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772195" y="1143000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[64 x 64]</a:t>
            </a:r>
          </a:p>
        </p:txBody>
      </p:sp>
      <p:sp>
        <p:nvSpPr>
          <p:cNvPr id="23" name="Curved Up Arrow 22"/>
          <p:cNvSpPr/>
          <p:nvPr/>
        </p:nvSpPr>
        <p:spPr>
          <a:xfrm rot="19800000">
            <a:off x="3345962" y="5537079"/>
            <a:ext cx="15240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800000">
            <a:off x="3634071" y="5425589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X 0.25</a:t>
            </a:r>
          </a:p>
        </p:txBody>
      </p:sp>
      <p:sp>
        <p:nvSpPr>
          <p:cNvPr id="25" name="Curved Up Arrow 24"/>
          <p:cNvSpPr/>
          <p:nvPr/>
        </p:nvSpPr>
        <p:spPr>
          <a:xfrm rot="19800000">
            <a:off x="5250961" y="4241678"/>
            <a:ext cx="15240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800000">
            <a:off x="5539070" y="4130188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X 0.25</a:t>
            </a:r>
          </a:p>
        </p:txBody>
      </p:sp>
      <p:sp>
        <p:nvSpPr>
          <p:cNvPr id="27" name="Curved Up Arrow 26"/>
          <p:cNvSpPr/>
          <p:nvPr/>
        </p:nvSpPr>
        <p:spPr>
          <a:xfrm rot="18900000">
            <a:off x="6645345" y="3153682"/>
            <a:ext cx="1368427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900000">
            <a:off x="7807803" y="2126296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X 0.25</a:t>
            </a:r>
          </a:p>
        </p:txBody>
      </p:sp>
      <p:sp>
        <p:nvSpPr>
          <p:cNvPr id="29" name="Curved Up Arrow 28"/>
          <p:cNvSpPr/>
          <p:nvPr/>
        </p:nvSpPr>
        <p:spPr>
          <a:xfrm rot="18900000">
            <a:off x="7784024" y="2166421"/>
            <a:ext cx="1061383" cy="2569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8900000">
            <a:off x="6851351" y="3151043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X 0.25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72988" y="4616824"/>
            <a:ext cx="5851898" cy="1905896"/>
            <a:chOff x="1272988" y="4616824"/>
            <a:chExt cx="5851898" cy="1905896"/>
          </a:xfrm>
        </p:grpSpPr>
        <p:pic>
          <p:nvPicPr>
            <p:cNvPr id="50187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 l="12130" t="4515" r="11156" b="8371"/>
            <a:stretch>
              <a:fillRect/>
            </a:stretch>
          </p:blipFill>
          <p:spPr bwMode="auto">
            <a:xfrm>
              <a:off x="5486400" y="4876800"/>
              <a:ext cx="1638486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9" name="Group 38"/>
            <p:cNvGrpSpPr/>
            <p:nvPr/>
          </p:nvGrpSpPr>
          <p:grpSpPr>
            <a:xfrm>
              <a:off x="1272988" y="4616824"/>
              <a:ext cx="4137212" cy="941294"/>
              <a:chOff x="1272988" y="4616824"/>
              <a:chExt cx="4137212" cy="94129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272988" y="4616824"/>
                <a:ext cx="905436" cy="94129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286000" y="5486400"/>
                <a:ext cx="31242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7315200" y="1559859"/>
            <a:ext cx="1664893" cy="4962861"/>
            <a:chOff x="7315200" y="1559859"/>
            <a:chExt cx="1664893" cy="4962861"/>
          </a:xfrm>
        </p:grpSpPr>
        <p:pic>
          <p:nvPicPr>
            <p:cNvPr id="50186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 l="30340" t="16831" r="30002" b="30493"/>
            <a:stretch>
              <a:fillRect/>
            </a:stretch>
          </p:blipFill>
          <p:spPr bwMode="auto">
            <a:xfrm>
              <a:off x="7315200" y="4876800"/>
              <a:ext cx="1664893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0" name="Group 39"/>
            <p:cNvGrpSpPr/>
            <p:nvPr/>
          </p:nvGrpSpPr>
          <p:grpSpPr>
            <a:xfrm>
              <a:off x="8337476" y="1559859"/>
              <a:ext cx="120724" cy="3164541"/>
              <a:chOff x="8337476" y="1559859"/>
              <a:chExt cx="120724" cy="3164541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337476" y="1559859"/>
                <a:ext cx="120724" cy="125505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8458200" y="1752600"/>
                <a:ext cx="0" cy="29718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mtClean="0">
                    <a:sym typeface="Wingdings" pitchFamily="2" charset="2"/>
                  </a:rPr>
                  <a:t>Lọc trung vị dùng cửa sổ 3 x 3 và ngưỡng </a:t>
                </a:r>
                <a:r>
                  <a:rPr lang="el-GR" smtClean="0">
                    <a:sym typeface="Wingdings" pitchFamily="2" charset="2"/>
                  </a:rPr>
                  <a:t>θ</a:t>
                </a:r>
                <a:r>
                  <a:rPr lang="en-US" smtClean="0">
                    <a:sym typeface="Wingdings" pitchFamily="2" charset="2"/>
                  </a:rPr>
                  <a:t>. </a:t>
                </a:r>
                <a:endParaRPr lang="en-US">
                  <a:sym typeface="Wingdings" pitchFamily="2" charset="2"/>
                </a:endParaRPr>
              </a:p>
              <a:p>
                <a:pPr lvl="1"/>
                <a:r>
                  <a:rPr lang="en-US">
                    <a:sym typeface="Wingdings" pitchFamily="2" charset="2"/>
                  </a:rPr>
                  <a:t>Dịch cửa </a:t>
                </a:r>
                <a:r>
                  <a:rPr lang="en-US" smtClean="0">
                    <a:sym typeface="Wingdings" pitchFamily="2" charset="2"/>
                  </a:rPr>
                  <a:t>sổ P (lưới m x m) đi lần lượt các vị trí trên ảnh. Ứng với mỗi vị trí tâm của cửa sổ tại điểm ảnh </a:t>
                </a:r>
                <a:r>
                  <a:rPr lang="en-US" smtClean="0"/>
                  <a:t>(x,y):</a:t>
                </a:r>
                <a:endParaRPr lang="en-US"/>
              </a:p>
              <a:p>
                <a:pPr lvl="2"/>
                <a:r>
                  <a:rPr lang="en-US"/>
                  <a:t>Nhặt các phần tử thuộc cửa sổ theo hàng, cột </a:t>
                </a:r>
                <a:r>
                  <a:rPr lang="en-US">
                    <a:sym typeface="Wingdings" pitchFamily="2" charset="2"/>
                  </a:rPr>
                  <a:t> tạo ra một dãy. </a:t>
                </a:r>
                <a:r>
                  <a:rPr lang="en-US" smtClean="0">
                    <a:sym typeface="Wingdings" pitchFamily="2" charset="2"/>
                  </a:rPr>
                  <a:t>(I(P) điểm ảnh trùng với tâm cửa sổ)</a:t>
                </a:r>
                <a:endParaRPr lang="en-US">
                  <a:sym typeface="Wingdings" pitchFamily="2" charset="2"/>
                </a:endParaRPr>
              </a:p>
              <a:p>
                <a:pPr lvl="2"/>
                <a:r>
                  <a:rPr lang="en-US" smtClean="0">
                    <a:sym typeface="Wingdings" pitchFamily="2" charset="2"/>
                  </a:rPr>
                  <a:t>Tính trung vị của dãy</a:t>
                </a:r>
              </a:p>
              <a:p>
                <a:pPr marL="593725" lvl="2" indent="0">
                  <a:buNone/>
                </a:pPr>
                <a:r>
                  <a:rPr lang="en-US" smtClean="0">
                    <a:sym typeface="Wingdings" pitchFamily="2" charset="2"/>
                  </a:rPr>
                  <a:t>		{I(q) | </a:t>
                </a:r>
                <a:r>
                  <a:rPr lang="en-US">
                    <a:sym typeface="Wingdings" pitchFamily="2" charset="2"/>
                  </a:rPr>
                  <a:t>q ∈ W(P)} → Med (P)</a:t>
                </a:r>
              </a:p>
              <a:p>
                <a:pPr lvl="2"/>
                <a:r>
                  <a:rPr lang="en-US" smtClean="0">
                    <a:sym typeface="Wingdings" pitchFamily="2" charset="2"/>
                  </a:rPr>
                  <a:t>Thay </a:t>
                </a:r>
                <a:r>
                  <a:rPr lang="en-US">
                    <a:sym typeface="Wingdings" pitchFamily="2" charset="2"/>
                  </a:rPr>
                  <a:t>thế điểm </a:t>
                </a:r>
                <a:r>
                  <a:rPr lang="en-US" smtClean="0">
                    <a:sym typeface="Wingdings" pitchFamily="2" charset="2"/>
                  </a:rPr>
                  <a:t>P(x,y) theo quy tắc</a:t>
                </a:r>
              </a:p>
              <a:p>
                <a:pPr marL="593725" lvl="2" indent="0">
                  <a:buNone/>
                </a:pPr>
                <a:r>
                  <a:rPr lang="en-US" b="0" smtClean="0">
                    <a:sym typeface="Wingdings" pitchFamily="2" charset="2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         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ế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 |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𝑀𝑒𝑑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)|≤</m:t>
                            </m:r>
                            <m:r>
                              <m:rPr>
                                <m:nor/>
                              </m:rPr>
                              <a:rPr lang="el-GR">
                                <a:sym typeface="Wingdings" pitchFamily="2" charset="2"/>
                              </a:rPr>
                              <m:t>θ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𝑀𝑒𝑑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ế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𝑛𝑔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ượ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ạ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mtClean="0">
                  <a:sym typeface="Wingdings" pitchFamily="2" charset="2"/>
                </a:endParaRPr>
              </a:p>
              <a:p>
                <a:r>
                  <a:rPr lang="en-US" smtClean="0">
                    <a:sym typeface="Wingdings" pitchFamily="2" charset="2"/>
                  </a:rPr>
                  <a:t>Ví dụ 1:</a:t>
                </a: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828" t="-1276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1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mtClean="0"/>
              <a:t>Vị trí cửa sổ hiện tại </a:t>
            </a:r>
          </a:p>
          <a:p>
            <a:pPr lvl="1"/>
            <a:r>
              <a:rPr lang="en-US" smtClean="0"/>
              <a:t>(x,y) là điểm ảnh đang xét</a:t>
            </a:r>
          </a:p>
          <a:p>
            <a:pPr lvl="1"/>
            <a:r>
              <a:rPr lang="el-GR" smtClean="0">
                <a:sym typeface="Wingdings" pitchFamily="2" charset="2"/>
              </a:rPr>
              <a:t>θ</a:t>
            </a:r>
            <a:r>
              <a:rPr lang="en-US" smtClean="0">
                <a:sym typeface="Wingdings" pitchFamily="2" charset="2"/>
              </a:rPr>
              <a:t>=2</a:t>
            </a:r>
            <a:endParaRPr lang="en-US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r>
              <a:rPr lang="en-US" smtClean="0"/>
              <a:t>Ta </a:t>
            </a:r>
            <a:r>
              <a:rPr lang="en-US"/>
              <a:t>được một dãy: 15, 17, 18, 16, 78, 17, 17, 15, 20 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trung vị là 17.  </a:t>
            </a:r>
          </a:p>
          <a:p>
            <a:pPr lvl="1"/>
            <a:r>
              <a:rPr lang="en-US" smtClean="0">
                <a:sym typeface="Wingdings" pitchFamily="2" charset="2"/>
              </a:rPr>
              <a:t>Vì 78-17&gt;2 </a:t>
            </a:r>
          </a:p>
          <a:p>
            <a:pPr marL="593725" lvl="2" indent="0">
              <a:buNone/>
            </a:pPr>
            <a:r>
              <a:rPr lang="en-US" smtClean="0">
                <a:sym typeface="Wingdings" pitchFamily="2" charset="2"/>
              </a:rPr>
              <a:t>Thay thế f(x,y)=17</a:t>
            </a:r>
            <a:endParaRPr lang="en-US">
              <a:sym typeface="Wingdings" pitchFamily="2" charset="2"/>
            </a:endParaRPr>
          </a:p>
          <a:p>
            <a:pPr lvl="1"/>
            <a:r>
              <a:rPr lang="en-US" smtClean="0">
                <a:sym typeface="Wingdings" pitchFamily="2" charset="2"/>
              </a:rPr>
              <a:t>Kết quả là:</a:t>
            </a:r>
          </a:p>
          <a:p>
            <a:pPr lvl="1"/>
            <a:endParaRPr lang="en-US" smtClean="0">
              <a:sym typeface="Wingdings" pitchFamily="2" charset="2"/>
            </a:endParaRP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029" y="1524000"/>
            <a:ext cx="306977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2815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54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5791200" cy="5257800"/>
          </a:xfrm>
        </p:spPr>
        <p:txBody>
          <a:bodyPr/>
          <a:lstStyle/>
          <a:p>
            <a:r>
              <a:rPr lang="en-US" smtClean="0"/>
              <a:t>Ví dụ 2:</a:t>
            </a:r>
          </a:p>
          <a:p>
            <a:pPr lvl="1"/>
            <a:r>
              <a:rPr lang="en-US" smtClean="0"/>
              <a:t>Dùng cửa sổ 3 x 3 và </a:t>
            </a:r>
            <a:r>
              <a:rPr lang="en-US">
                <a:sym typeface="Wingdings" pitchFamily="2" charset="2"/>
              </a:rPr>
              <a:t>ngưỡng </a:t>
            </a:r>
            <a:r>
              <a:rPr lang="el-GR" smtClean="0">
                <a:sym typeface="Wingdings" pitchFamily="2" charset="2"/>
              </a:rPr>
              <a:t>θ</a:t>
            </a:r>
            <a:r>
              <a:rPr lang="en-US" smtClean="0">
                <a:sym typeface="Wingdings" pitchFamily="2" charset="2"/>
              </a:rPr>
              <a:t>=2</a:t>
            </a:r>
          </a:p>
          <a:p>
            <a:pPr lvl="1"/>
            <a:r>
              <a:rPr lang="en-US" smtClean="0">
                <a:sym typeface="Wingdings" pitchFamily="2" charset="2"/>
              </a:rPr>
              <a:t>Dãy: 1, 2, 3, 4, 16, 2, 4, 2, 1 </a:t>
            </a:r>
          </a:p>
          <a:p>
            <a:pPr lvl="1"/>
            <a:r>
              <a:rPr lang="en-US" smtClean="0">
                <a:sym typeface="Wingdings" pitchFamily="2" charset="2"/>
              </a:rPr>
              <a:t>Sắp xếp: 1,1,2,2,2,3,4,4,16</a:t>
            </a:r>
          </a:p>
          <a:p>
            <a:pPr lvl="1"/>
            <a:r>
              <a:rPr lang="en-US" smtClean="0">
                <a:sym typeface="Wingdings" pitchFamily="2" charset="2"/>
              </a:rPr>
              <a:t>Trung vị là: 2</a:t>
            </a:r>
          </a:p>
          <a:p>
            <a:pPr lvl="1"/>
            <a:r>
              <a:rPr lang="en-US" smtClean="0">
                <a:sym typeface="Wingdings" pitchFamily="2" charset="2"/>
              </a:rPr>
              <a:t>Vị trí đang xét có giá trị 16</a:t>
            </a:r>
          </a:p>
          <a:p>
            <a:pPr lvl="1"/>
            <a:r>
              <a:rPr lang="en-US" smtClean="0">
                <a:sym typeface="Wingdings" pitchFamily="2" charset="2"/>
              </a:rPr>
              <a:t>|16 -2|&gt;</a:t>
            </a:r>
            <a:r>
              <a:rPr lang="el-GR">
                <a:sym typeface="Wingdings" pitchFamily="2" charset="2"/>
              </a:rPr>
              <a:t> </a:t>
            </a:r>
            <a:r>
              <a:rPr lang="el-GR" smtClean="0">
                <a:sym typeface="Wingdings" pitchFamily="2" charset="2"/>
              </a:rPr>
              <a:t>θ</a:t>
            </a:r>
            <a:r>
              <a:rPr lang="en-US" smtClean="0">
                <a:sym typeface="Wingdings" pitchFamily="2" charset="2"/>
              </a:rPr>
              <a:t>  Thay thế giá trị này bằng giá trị trung vị</a:t>
            </a:r>
          </a:p>
          <a:p>
            <a:pPr lvl="1"/>
            <a:endParaRPr lang="en-US" smtClean="0">
              <a:sym typeface="Wingdings" pitchFamily="2" charset="2"/>
            </a:endParaRP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771650"/>
            <a:ext cx="26479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0" y="4360182"/>
            <a:ext cx="27813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315200" y="35052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19686" y="1905000"/>
            <a:ext cx="1219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59601" y="4437744"/>
            <a:ext cx="1219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3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2.2.4. </a:t>
            </a:r>
            <a:r>
              <a:rPr lang="en-US"/>
              <a:t>Lọc trung </a:t>
            </a:r>
            <a:r>
              <a:rPr lang="en-US" smtClean="0"/>
              <a:t>bình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mtClean="0"/>
                  <a:t>Trung bình?</a:t>
                </a:r>
              </a:p>
              <a:p>
                <a:pPr lvl="1"/>
                <a:r>
                  <a:rPr lang="vi-VN"/>
                  <a:t>Cho dãy x</a:t>
                </a:r>
                <a:r>
                  <a:rPr lang="vi-VN" baseline="-25000"/>
                  <a:t>1</a:t>
                </a:r>
                <a:r>
                  <a:rPr lang="vi-VN"/>
                  <a:t>, x</a:t>
                </a:r>
                <a:r>
                  <a:rPr lang="vi-VN" baseline="-25000"/>
                  <a:t>2</a:t>
                </a:r>
                <a:r>
                  <a:rPr lang="vi-VN"/>
                  <a:t>…, x</a:t>
                </a:r>
                <a:r>
                  <a:rPr lang="vi-VN" baseline="-25000"/>
                  <a:t>n</a:t>
                </a:r>
                <a:r>
                  <a:rPr lang="vi-VN"/>
                  <a:t> khi  đó trung bình của dãy ký hiệu AV({x</a:t>
                </a:r>
                <a:r>
                  <a:rPr lang="vi-VN" baseline="-25000"/>
                  <a:t>n</a:t>
                </a:r>
                <a:r>
                  <a:rPr lang="vi-VN"/>
                  <a:t>}) </a:t>
                </a:r>
                <a:r>
                  <a:rPr lang="en-US"/>
                  <a:t>đ</a:t>
                </a:r>
                <a:r>
                  <a:rPr lang="vi-VN" smtClean="0"/>
                  <a:t>ược </a:t>
                </a:r>
                <a:r>
                  <a:rPr lang="vi-VN"/>
                  <a:t>định nghĩa: </a:t>
                </a:r>
                <a:endParaRPr lang="en-US" smtClean="0"/>
              </a:p>
              <a:p>
                <a:pPr marL="274320" lvl="1" indent="0">
                  <a:buNone/>
                </a:pPr>
                <a:r>
                  <a:rPr lang="en-US" smtClean="0"/>
                  <a:t>	AV({x</a:t>
                </a:r>
                <a:r>
                  <a:rPr lang="en-US" baseline="-25000" smtClean="0"/>
                  <a:t>n</a:t>
                </a:r>
                <a:r>
                  <a:rPr lang="en-US" smtClean="0"/>
                  <a:t>})=round(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mtClean="0"/>
                  <a:t> </a:t>
                </a:r>
                <a:r>
                  <a:rPr lang="en-US" smtClean="0">
                    <a:sym typeface="Wingdings" pitchFamily="2" charset="2"/>
                  </a:rPr>
                  <a:t> min tại AV({x</a:t>
                </a:r>
                <a:r>
                  <a:rPr lang="en-US" baseline="-25000" smtClean="0">
                    <a:sym typeface="Wingdings" pitchFamily="2" charset="2"/>
                  </a:rPr>
                  <a:t>n</a:t>
                </a:r>
                <a:r>
                  <a:rPr lang="en-US" smtClean="0">
                    <a:sym typeface="Wingdings" pitchFamily="2" charset="2"/>
                  </a:rPr>
                  <a:t>}) </a:t>
                </a:r>
              </a:p>
              <a:p>
                <a:pPr lvl="2"/>
                <a:r>
                  <a:rPr lang="en-US" smtClean="0"/>
                  <a:t>Tổng bình phương độ lệch trung bình của các điểm trong cửa sổ so với giá trị trung bình là nhỏ nhất</a:t>
                </a:r>
              </a:p>
              <a:p>
                <a:pPr lvl="1"/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828" t="-1276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6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mtClean="0">
                    <a:sym typeface="Wingdings" pitchFamily="2" charset="2"/>
                  </a:rPr>
                  <a:t>Lọc trung bình</a:t>
                </a:r>
              </a:p>
              <a:p>
                <a:pPr lvl="1"/>
                <a:r>
                  <a:rPr lang="en-US" smtClean="0">
                    <a:sym typeface="Wingdings" pitchFamily="2" charset="2"/>
                  </a:rPr>
                  <a:t>Dịch </a:t>
                </a:r>
                <a:r>
                  <a:rPr lang="en-US">
                    <a:sym typeface="Wingdings" pitchFamily="2" charset="2"/>
                  </a:rPr>
                  <a:t>cửa sổ </a:t>
                </a:r>
                <a:r>
                  <a:rPr lang="en-US" smtClean="0">
                    <a:sym typeface="Wingdings" pitchFamily="2" charset="2"/>
                  </a:rPr>
                  <a:t>P (lưới m x m) </a:t>
                </a:r>
                <a:r>
                  <a:rPr lang="en-US">
                    <a:sym typeface="Wingdings" pitchFamily="2" charset="2"/>
                  </a:rPr>
                  <a:t>đi lần lượt các vị trí trên ảnh. Ứng với mỗi vị trí tâm của cửa sổ tại điểm ảnh </a:t>
                </a:r>
                <a:r>
                  <a:rPr lang="en-US" smtClean="0"/>
                  <a:t>(</a:t>
                </a:r>
                <a:r>
                  <a:rPr lang="en-US"/>
                  <a:t>x,y):</a:t>
                </a:r>
              </a:p>
              <a:p>
                <a:pPr lvl="2"/>
                <a:r>
                  <a:rPr lang="en-US"/>
                  <a:t>Nhặt các phần tử thuộc cửa sổ theo hàng, cột </a:t>
                </a:r>
                <a:r>
                  <a:rPr lang="en-US">
                    <a:sym typeface="Wingdings" pitchFamily="2" charset="2"/>
                  </a:rPr>
                  <a:t> tạo ra một dãy. </a:t>
                </a:r>
              </a:p>
              <a:p>
                <a:pPr lvl="2"/>
                <a:r>
                  <a:rPr lang="en-US">
                    <a:sym typeface="Wingdings" pitchFamily="2" charset="2"/>
                  </a:rPr>
                  <a:t>Tính trung </a:t>
                </a:r>
                <a:r>
                  <a:rPr lang="en-US" smtClean="0">
                    <a:sym typeface="Wingdings" pitchFamily="2" charset="2"/>
                  </a:rPr>
                  <a:t>bình của dãy đó</a:t>
                </a:r>
                <a:endParaRPr lang="en-US">
                  <a:sym typeface="Wingdings" pitchFamily="2" charset="2"/>
                </a:endParaRPr>
              </a:p>
              <a:p>
                <a:pPr marL="593725" lvl="2" indent="0">
                  <a:buNone/>
                </a:pPr>
                <a:r>
                  <a:rPr lang="en-US">
                    <a:sym typeface="Wingdings" pitchFamily="2" charset="2"/>
                  </a:rPr>
                  <a:t>		{I(q) | q ∈ W(P)} → </a:t>
                </a:r>
                <a:r>
                  <a:rPr lang="en-US" smtClean="0">
                    <a:sym typeface="Wingdings" pitchFamily="2" charset="2"/>
                  </a:rPr>
                  <a:t>AV </a:t>
                </a:r>
                <a:r>
                  <a:rPr lang="en-US">
                    <a:sym typeface="Wingdings" pitchFamily="2" charset="2"/>
                  </a:rPr>
                  <a:t>(P)</a:t>
                </a:r>
              </a:p>
              <a:p>
                <a:pPr lvl="2"/>
                <a:r>
                  <a:rPr lang="en-US">
                    <a:sym typeface="Wingdings" pitchFamily="2" charset="2"/>
                  </a:rPr>
                  <a:t>Thay thế điểm P(x,y) theo quy tắc</a:t>
                </a:r>
              </a:p>
              <a:p>
                <a:pPr marL="593725" lvl="2" indent="0">
                  <a:buNone/>
                </a:pPr>
                <a:r>
                  <a:rPr lang="en-US">
                    <a:sym typeface="Wingdings" pitchFamily="2" charset="2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      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ế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|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𝐴𝑉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𝑃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)|≤</m:t>
                            </m:r>
                            <m:r>
                              <m:rPr>
                                <m:nor/>
                              </m:rPr>
                              <a:rPr lang="el-GR">
                                <a:sym typeface="Wingdings" pitchFamily="2" charset="2"/>
                              </a:rPr>
                              <m:t>θ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ym typeface="Wingdings" pitchFamily="2" charset="2"/>
                              </a:rPr>
                              <m:t> 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𝐴𝑉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  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ế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𝑛𝑔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ượ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𝑙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ạ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>
                  <a:sym typeface="Wingdings" pitchFamily="2" charset="2"/>
                </a:endParaRPr>
              </a:p>
              <a:p>
                <a:r>
                  <a:rPr lang="en-US">
                    <a:sym typeface="Wingdings" pitchFamily="2" charset="2"/>
                  </a:rPr>
                  <a:t>Ví dụ:</a:t>
                </a:r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828" t="-1276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6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5715000" cy="5257800"/>
          </a:xfrm>
        </p:spPr>
        <p:txBody>
          <a:bodyPr/>
          <a:lstStyle/>
          <a:p>
            <a:r>
              <a:rPr lang="en-US" smtClean="0"/>
              <a:t>Dùng </a:t>
            </a:r>
            <a:r>
              <a:rPr lang="en-US"/>
              <a:t>cửa sổ 3 x 3 và </a:t>
            </a:r>
            <a:r>
              <a:rPr lang="en-US">
                <a:sym typeface="Wingdings" pitchFamily="2" charset="2"/>
              </a:rPr>
              <a:t>ngưỡng </a:t>
            </a:r>
            <a:r>
              <a:rPr lang="el-GR">
                <a:sym typeface="Wingdings" pitchFamily="2" charset="2"/>
              </a:rPr>
              <a:t>θ</a:t>
            </a:r>
            <a:r>
              <a:rPr lang="en-US">
                <a:sym typeface="Wingdings" pitchFamily="2" charset="2"/>
              </a:rPr>
              <a:t>=2</a:t>
            </a:r>
          </a:p>
          <a:p>
            <a:r>
              <a:rPr lang="en-US">
                <a:sym typeface="Wingdings" pitchFamily="2" charset="2"/>
              </a:rPr>
              <a:t>Dãy: 1, 2, 3, 4, 16, 2, 4, 2, 1 </a:t>
            </a:r>
          </a:p>
          <a:p>
            <a:r>
              <a:rPr lang="en-US" smtClean="0">
                <a:sym typeface="Wingdings" pitchFamily="2" charset="2"/>
              </a:rPr>
              <a:t>Trung bình là (1+2+3+4+16+2+4+ 2+1)/9=3. (Làm tròn có thể lấy giá trị 4)</a:t>
            </a:r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Vị trí đang xét có giá trị 16</a:t>
            </a:r>
          </a:p>
          <a:p>
            <a:r>
              <a:rPr lang="en-US">
                <a:sym typeface="Wingdings" pitchFamily="2" charset="2"/>
              </a:rPr>
              <a:t>|16 </a:t>
            </a:r>
            <a:r>
              <a:rPr lang="en-US" smtClean="0">
                <a:sym typeface="Wingdings" pitchFamily="2" charset="2"/>
              </a:rPr>
              <a:t>-3|&gt;</a:t>
            </a:r>
            <a:r>
              <a:rPr lang="el-GR" smtClean="0">
                <a:sym typeface="Wingdings" pitchFamily="2" charset="2"/>
              </a:rPr>
              <a:t> </a:t>
            </a:r>
            <a:r>
              <a:rPr lang="el-GR">
                <a:sym typeface="Wingdings" pitchFamily="2" charset="2"/>
              </a:rPr>
              <a:t>θ</a:t>
            </a:r>
            <a:r>
              <a:rPr lang="en-US">
                <a:sym typeface="Wingdings" pitchFamily="2" charset="2"/>
              </a:rPr>
              <a:t>  Thay thế giá trị này bằng giá trị </a:t>
            </a:r>
            <a:r>
              <a:rPr lang="en-US" smtClean="0">
                <a:sym typeface="Wingdings" pitchFamily="2" charset="2"/>
              </a:rPr>
              <a:t>trung bình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580" y="1905000"/>
            <a:ext cx="2933820" cy="17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1222" y="4724400"/>
            <a:ext cx="294417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239000" y="3810000"/>
            <a:ext cx="20949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1948542"/>
            <a:ext cx="1400628" cy="1175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99944" y="4753428"/>
            <a:ext cx="1400628" cy="1175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0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2.2.5. Lọc trung bình theo k giá trị gần </a:t>
            </a:r>
            <a:r>
              <a:rPr lang="en-US" smtClean="0"/>
              <a:t>nhất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mtClean="0">
                    <a:sym typeface="Wingdings" pitchFamily="2" charset="2"/>
                  </a:rPr>
                  <a:t>Dịch </a:t>
                </a:r>
                <a:r>
                  <a:rPr lang="en-US">
                    <a:sym typeface="Wingdings" pitchFamily="2" charset="2"/>
                  </a:rPr>
                  <a:t>cửa sổ </a:t>
                </a:r>
                <a:r>
                  <a:rPr lang="en-US" smtClean="0">
                    <a:sym typeface="Wingdings" pitchFamily="2" charset="2"/>
                  </a:rPr>
                  <a:t>P (lưới </a:t>
                </a:r>
                <a:r>
                  <a:rPr lang="en-US">
                    <a:sym typeface="Wingdings" pitchFamily="2" charset="2"/>
                  </a:rPr>
                  <a:t>m</a:t>
                </a:r>
                <a:r>
                  <a:rPr lang="en-US" smtClean="0">
                    <a:sym typeface="Wingdings" pitchFamily="2" charset="2"/>
                  </a:rPr>
                  <a:t> </a:t>
                </a:r>
                <a:r>
                  <a:rPr lang="en-US">
                    <a:sym typeface="Wingdings" pitchFamily="2" charset="2"/>
                  </a:rPr>
                  <a:t>x </a:t>
                </a:r>
                <a:r>
                  <a:rPr lang="en-US" smtClean="0">
                    <a:sym typeface="Wingdings" pitchFamily="2" charset="2"/>
                  </a:rPr>
                  <a:t>m) </a:t>
                </a:r>
                <a:r>
                  <a:rPr lang="en-US">
                    <a:sym typeface="Wingdings" pitchFamily="2" charset="2"/>
                  </a:rPr>
                  <a:t>đi lần lượt các vị trí trên ảnh. Ứng với mỗi vị trí tâm của cửa sổ tại điểm ảnh </a:t>
                </a:r>
                <a:r>
                  <a:rPr lang="en-US"/>
                  <a:t>(x,y):</a:t>
                </a:r>
              </a:p>
              <a:p>
                <a:pPr lvl="2"/>
                <a:r>
                  <a:rPr lang="en-US"/>
                  <a:t>Nhặt </a:t>
                </a:r>
                <a:r>
                  <a:rPr lang="en-US" smtClean="0"/>
                  <a:t>k phần </a:t>
                </a:r>
                <a:r>
                  <a:rPr lang="en-US"/>
                  <a:t>tử </a:t>
                </a:r>
                <a:r>
                  <a:rPr lang="en-US" smtClean="0"/>
                  <a:t>gần với I(P) nhất thuộc </a:t>
                </a:r>
                <a:r>
                  <a:rPr lang="en-US"/>
                  <a:t>cửa sổ theo hàng, cột </a:t>
                </a:r>
                <a:r>
                  <a:rPr lang="en-US">
                    <a:sym typeface="Wingdings" pitchFamily="2" charset="2"/>
                  </a:rPr>
                  <a:t> tạo ra một dãy. </a:t>
                </a:r>
                <a:endParaRPr lang="en-US" smtClean="0">
                  <a:sym typeface="Wingdings" pitchFamily="2" charset="2"/>
                </a:endParaRPr>
              </a:p>
              <a:p>
                <a:pPr marL="868363" lvl="3" indent="0">
                  <a:buNone/>
                </a:pPr>
                <a:r>
                  <a:rPr lang="en-US" sz="2400" smtClean="0">
                    <a:sym typeface="Wingdings" pitchFamily="2" charset="2"/>
                  </a:rPr>
                  <a:t>{</a:t>
                </a:r>
                <a:r>
                  <a:rPr lang="en-US" sz="2400">
                    <a:sym typeface="Wingdings" pitchFamily="2" charset="2"/>
                  </a:rPr>
                  <a:t>I(q</a:t>
                </a:r>
                <a:r>
                  <a:rPr lang="en-US" sz="2400" smtClean="0">
                    <a:sym typeface="Wingdings" pitchFamily="2" charset="2"/>
                  </a:rPr>
                  <a:t>)|q </a:t>
                </a:r>
                <a:r>
                  <a:rPr lang="en-US" sz="2400">
                    <a:sym typeface="Wingdings" pitchFamily="2" charset="2"/>
                  </a:rPr>
                  <a:t>∈ W(p)} → {k </a:t>
                </a:r>
                <a:r>
                  <a:rPr lang="en-US" sz="2400" smtClean="0">
                    <a:sym typeface="Wingdings" pitchFamily="2" charset="2"/>
                  </a:rPr>
                  <a:t>giá </a:t>
                </a:r>
                <a:r>
                  <a:rPr lang="en-US" sz="2400">
                    <a:sym typeface="Wingdings" pitchFamily="2" charset="2"/>
                  </a:rPr>
                  <a:t>trị gần I(P) nhất} </a:t>
                </a:r>
                <a:endParaRPr lang="en-US">
                  <a:sym typeface="Wingdings" pitchFamily="2" charset="2"/>
                </a:endParaRPr>
              </a:p>
              <a:p>
                <a:pPr lvl="2"/>
                <a:r>
                  <a:rPr lang="en-US">
                    <a:sym typeface="Wingdings" pitchFamily="2" charset="2"/>
                  </a:rPr>
                  <a:t>Tính trung bình của dãy đó</a:t>
                </a:r>
              </a:p>
              <a:p>
                <a:pPr marL="593725" lvl="2" indent="0">
                  <a:buNone/>
                </a:pPr>
                <a:r>
                  <a:rPr lang="en-US">
                    <a:sym typeface="Wingdings" pitchFamily="2" charset="2"/>
                  </a:rPr>
                  <a:t>		 {k </a:t>
                </a:r>
                <a:r>
                  <a:rPr lang="en-US" smtClean="0">
                    <a:sym typeface="Wingdings" pitchFamily="2" charset="2"/>
                  </a:rPr>
                  <a:t>giá </a:t>
                </a:r>
                <a:r>
                  <a:rPr lang="en-US">
                    <a:sym typeface="Wingdings" pitchFamily="2" charset="2"/>
                  </a:rPr>
                  <a:t>trị gần I(P) nhất} → AV</a:t>
                </a:r>
                <a:r>
                  <a:rPr lang="en-US" baseline="-25000" smtClean="0">
                    <a:sym typeface="Wingdings" pitchFamily="2" charset="2"/>
                  </a:rPr>
                  <a:t>k</a:t>
                </a:r>
                <a:r>
                  <a:rPr lang="en-US" smtClean="0">
                    <a:sym typeface="Wingdings" pitchFamily="2" charset="2"/>
                  </a:rPr>
                  <a:t>(P</a:t>
                </a:r>
                <a:r>
                  <a:rPr lang="en-US">
                    <a:sym typeface="Wingdings" pitchFamily="2" charset="2"/>
                  </a:rPr>
                  <a:t>)</a:t>
                </a:r>
              </a:p>
              <a:p>
                <a:pPr lvl="2"/>
                <a:r>
                  <a:rPr lang="en-US">
                    <a:sym typeface="Wingdings" pitchFamily="2" charset="2"/>
                  </a:rPr>
                  <a:t>Thay thế điểm P(x,y) theo quy tắc</a:t>
                </a:r>
              </a:p>
              <a:p>
                <a:pPr marL="593725" lvl="2" indent="0">
                  <a:buNone/>
                </a:pPr>
                <a:r>
                  <a:rPr lang="en-US">
                    <a:sym typeface="Wingdings" pitchFamily="2" charset="2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/>
                        <a:sym typeface="Wingdings" pitchFamily="2" charset="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      </m:t>
                            </m:r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     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ế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|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𝐴𝑉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𝑃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)|≤</m:t>
                            </m:r>
                            <m:r>
                              <m:rPr>
                                <m:nor/>
                              </m:rPr>
                              <a:rPr lang="el-GR">
                                <a:sym typeface="Wingdings" pitchFamily="2" charset="2"/>
                              </a:rPr>
                              <m:t>θ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ym typeface="Wingdings" pitchFamily="2" charset="2"/>
                              </a:rPr>
                              <m:t>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𝐴𝑉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Wingdings" pitchFamily="2" charset="2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    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ế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𝑛𝑔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ượ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𝑐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𝑙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ạ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  <m:t>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mtClean="0">
                  <a:sym typeface="Wingdings" pitchFamily="2" charset="2"/>
                </a:endParaRPr>
              </a:p>
              <a:p>
                <a:r>
                  <a:rPr lang="en-US" smtClean="0"/>
                  <a:t>Ví dụ:</a:t>
                </a: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828" t="-1276" r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1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5562600" cy="5257800"/>
          </a:xfrm>
        </p:spPr>
        <p:txBody>
          <a:bodyPr/>
          <a:lstStyle/>
          <a:p>
            <a:r>
              <a:rPr lang="en-US"/>
              <a:t>Dùng cửa sổ 3 x 3 và </a:t>
            </a:r>
            <a:r>
              <a:rPr lang="en-US">
                <a:sym typeface="Wingdings" pitchFamily="2" charset="2"/>
              </a:rPr>
              <a:t>ngưỡng </a:t>
            </a:r>
            <a:r>
              <a:rPr lang="el-GR">
                <a:sym typeface="Wingdings" pitchFamily="2" charset="2"/>
              </a:rPr>
              <a:t>θ</a:t>
            </a:r>
            <a:r>
              <a:rPr lang="en-US" smtClean="0">
                <a:sym typeface="Wingdings" pitchFamily="2" charset="2"/>
              </a:rPr>
              <a:t>=2, k=3.</a:t>
            </a:r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Dãy: </a:t>
            </a:r>
            <a:r>
              <a:rPr lang="en-US" smtClean="0">
                <a:sym typeface="Wingdings" pitchFamily="2" charset="2"/>
              </a:rPr>
              <a:t>16, 4, 4 </a:t>
            </a:r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Trung bình là </a:t>
            </a:r>
            <a:r>
              <a:rPr lang="en-US" smtClean="0">
                <a:sym typeface="Wingdings" pitchFamily="2" charset="2"/>
              </a:rPr>
              <a:t>(4+16+4)/3=8. </a:t>
            </a:r>
          </a:p>
          <a:p>
            <a:r>
              <a:rPr lang="en-US" smtClean="0">
                <a:sym typeface="Wingdings" pitchFamily="2" charset="2"/>
              </a:rPr>
              <a:t>Vị trí đang xét có giá trị 16</a:t>
            </a:r>
          </a:p>
          <a:p>
            <a:r>
              <a:rPr lang="en-US" smtClean="0">
                <a:sym typeface="Wingdings" pitchFamily="2" charset="2"/>
              </a:rPr>
              <a:t>|</a:t>
            </a:r>
            <a:r>
              <a:rPr lang="en-US">
                <a:sym typeface="Wingdings" pitchFamily="2" charset="2"/>
              </a:rPr>
              <a:t>16 </a:t>
            </a:r>
            <a:r>
              <a:rPr lang="en-US" smtClean="0">
                <a:sym typeface="Wingdings" pitchFamily="2" charset="2"/>
              </a:rPr>
              <a:t>-8|&gt;</a:t>
            </a:r>
            <a:r>
              <a:rPr lang="el-GR" smtClean="0">
                <a:sym typeface="Wingdings" pitchFamily="2" charset="2"/>
              </a:rPr>
              <a:t> </a:t>
            </a:r>
            <a:r>
              <a:rPr lang="el-GR">
                <a:sym typeface="Wingdings" pitchFamily="2" charset="2"/>
              </a:rPr>
              <a:t>θ</a:t>
            </a:r>
            <a:r>
              <a:rPr lang="en-US">
                <a:sym typeface="Wingdings" pitchFamily="2" charset="2"/>
              </a:rPr>
              <a:t>  Thay thế giá trị này bằng giá trị trung </a:t>
            </a:r>
            <a:r>
              <a:rPr lang="en-US" smtClean="0">
                <a:sym typeface="Wingdings" pitchFamily="2" charset="2"/>
              </a:rPr>
              <a:t>bình 8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5908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572000"/>
            <a:ext cx="29241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453312" y="3505200"/>
            <a:ext cx="319088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680028"/>
            <a:ext cx="1309914" cy="1063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4648200"/>
            <a:ext cx="1309914" cy="1063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2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2.3. Các phép toán hình thái học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2.3.1. Các phép toán hình thái cơ bản</a:t>
            </a:r>
          </a:p>
          <a:p>
            <a:r>
              <a:rPr lang="en-US" smtClean="0"/>
              <a:t>2.3.2. Một số tính chất của phép toán hình thái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CA5E3-4A1A-4A5D-A6AB-56311116336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42029" y="3200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Tự đọc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: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69ED2-C9E6-4E4E-BE03-280831117B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49859" t="-3605"/>
          <a:stretch>
            <a:fillRect/>
          </a:stretch>
        </p:blipFill>
        <p:spPr bwMode="auto">
          <a:xfrm>
            <a:off x="6858000" y="1828800"/>
            <a:ext cx="2373696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 l="49921" t="2233"/>
          <a:stretch>
            <a:fillRect/>
          </a:stretch>
        </p:blipFill>
        <p:spPr bwMode="auto">
          <a:xfrm>
            <a:off x="2590800" y="1999130"/>
            <a:ext cx="2362200" cy="232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1898" r="50141"/>
          <a:stretch>
            <a:fillRect/>
          </a:stretch>
        </p:blipFill>
        <p:spPr bwMode="auto">
          <a:xfrm>
            <a:off x="0" y="1999130"/>
            <a:ext cx="2339788" cy="231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 l="49921" t="2233"/>
          <a:stretch>
            <a:fillRect/>
          </a:stretch>
        </p:blipFill>
        <p:spPr bwMode="auto">
          <a:xfrm>
            <a:off x="4735613" y="1981200"/>
            <a:ext cx="2372777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79929" y="4092389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12141" y="4078942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6794" y="405653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69891" y="405653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 </a:t>
            </a:r>
            <a:r>
              <a:rPr lang="en-US" dirty="0" err="1" smtClean="0"/>
              <a:t>mức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04800" y="4572000"/>
          <a:ext cx="85344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Đặc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điểm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Ảnh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gốc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16 </a:t>
                      </a:r>
                      <a:r>
                        <a:rPr lang="en-US" baseline="0" dirty="0" err="1" smtClean="0"/>
                        <a:t>mức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dirty="0" err="1" smtClean="0"/>
                        <a:t>mức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</a:t>
                      </a:r>
                      <a:r>
                        <a:rPr lang="en-US" dirty="0" err="1" smtClean="0"/>
                        <a:t>mức</a:t>
                      </a:r>
                      <a:endParaRPr lang="en-US" dirty="0" smtClean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giải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[512</a:t>
                      </a:r>
                      <a:r>
                        <a:rPr lang="en-US" baseline="0" dirty="0" smtClean="0"/>
                        <a:t> x 512 x 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[512</a:t>
                      </a:r>
                      <a:r>
                        <a:rPr lang="en-US" baseline="0" dirty="0" smtClean="0"/>
                        <a:t> x 512 x 3]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[512</a:t>
                      </a:r>
                      <a:r>
                        <a:rPr lang="en-US" baseline="0" dirty="0" smtClean="0"/>
                        <a:t> x 512 x 3]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[512</a:t>
                      </a:r>
                      <a:r>
                        <a:rPr lang="en-US" baseline="0" dirty="0" smtClean="0"/>
                        <a:t> x 512 x 3]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diễn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</a:t>
                      </a:r>
                      <a:r>
                        <a:rPr lang="en-US" baseline="0" dirty="0" smtClean="0"/>
                        <a:t> bits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</a:t>
                      </a:r>
                      <a:r>
                        <a:rPr lang="en-US" baseline="0" dirty="0" smtClean="0"/>
                        <a:t> bits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bits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768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775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769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760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Số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màu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148279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Nội dung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2.1. Các kỹ thuật không phụ thuộc không gian</a:t>
            </a:r>
          </a:p>
          <a:p>
            <a:r>
              <a:rPr lang="en-US" smtClean="0"/>
              <a:t>2.2. Các kỹ thuật phụ thuộc không gian</a:t>
            </a:r>
          </a:p>
          <a:p>
            <a:r>
              <a:rPr lang="en-US" smtClean="0"/>
              <a:t>2.3. Các phép toán hình thái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666EBE-CC73-4D0E-BE39-E5AA218A5E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2.1. Các kỹ thuật không phụ thuộc không gian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2.1.1 Giới thiệu</a:t>
            </a:r>
          </a:p>
          <a:p>
            <a:r>
              <a:rPr lang="en-US" smtClean="0"/>
              <a:t>2.1.2. Tăng giảm độ sáng</a:t>
            </a:r>
          </a:p>
          <a:p>
            <a:r>
              <a:rPr lang="en-US" smtClean="0"/>
              <a:t>2.1.3. Tách ngưỡng</a:t>
            </a:r>
          </a:p>
          <a:p>
            <a:r>
              <a:rPr lang="en-US" smtClean="0"/>
              <a:t>2.1.4. Bó cụm</a:t>
            </a:r>
          </a:p>
          <a:p>
            <a:r>
              <a:rPr lang="en-US" smtClean="0"/>
              <a:t>2.1.5. Kỹ thuật tách ngưỡng tự động </a:t>
            </a:r>
          </a:p>
          <a:p>
            <a:r>
              <a:rPr lang="en-US" smtClean="0"/>
              <a:t>2.1.6. Cân bằng Histogram</a:t>
            </a:r>
          </a:p>
          <a:p>
            <a:r>
              <a:rPr lang="en-US"/>
              <a:t>2.1.7. </a:t>
            </a:r>
            <a:r>
              <a:rPr lang="en-US" smtClean="0"/>
              <a:t>Tăng độ tương phản - Contrast </a:t>
            </a:r>
            <a:r>
              <a:rPr lang="en-US"/>
              <a:t>stretching</a:t>
            </a:r>
            <a:endParaRPr lang="en-US" smtClean="0"/>
          </a:p>
          <a:p>
            <a:r>
              <a:rPr lang="en-US" smtClean="0"/>
              <a:t>2.1.8. Ảnh âm bản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8672DE-421B-4206-9BDB-DDF29666B4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2.1.1 Giới thiệu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Các kỹ thuật không phụ thuộc không gian là các phép biến đổi ảnh không phục thuộc vị trí của điểm ảnh. </a:t>
            </a:r>
          </a:p>
          <a:p>
            <a:r>
              <a:rPr lang="en-US" smtClean="0"/>
              <a:t>Ví dụ: Phép tăng giảm độ sáng , phép thống kê tần suất, biến đổi tần suất v.v.. </a:t>
            </a:r>
          </a:p>
          <a:p>
            <a:r>
              <a:rPr lang="en-US" smtClean="0"/>
              <a:t>Một khái niệm quan trọng trong xử lý ảnh là biểu đồ tần suất (Histogram). Biểu đồ tần suất của mức xám g của ảnh I là số điểm ảnh có giá trị g của ảnh I. Ký hiệu là h(g):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94E57-F0B4-45C7-87F3-08A21F1A2B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Ví dụ </a:t>
            </a:r>
          </a:p>
          <a:p>
            <a:pPr lvl="1">
              <a:defRPr/>
            </a:pPr>
            <a:r>
              <a:rPr lang="en-US" smtClean="0"/>
              <a:t>Ta có ảnh I</a:t>
            </a:r>
          </a:p>
          <a:p>
            <a:pPr lvl="1">
              <a:defRPr/>
            </a:pPr>
            <a:endParaRPr lang="en-US"/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endParaRPr lang="en-US"/>
          </a:p>
          <a:p>
            <a:pPr lvl="1">
              <a:defRPr/>
            </a:pPr>
            <a:r>
              <a:rPr lang="en-US" smtClean="0"/>
              <a:t>Biểu đồ tần xuất mức xám</a:t>
            </a:r>
          </a:p>
          <a:p>
            <a:pPr lvl="2">
              <a:defRPr/>
            </a:pPr>
            <a:endParaRPr lang="en-US" smtClean="0"/>
          </a:p>
          <a:p>
            <a:pPr lvl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996F9-EE02-4B71-BC2D-9D9FFF57AE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33550"/>
            <a:ext cx="31908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5105400"/>
            <a:ext cx="39147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5" name="Group 28"/>
          <p:cNvGrpSpPr>
            <a:grpSpLocks/>
          </p:cNvGrpSpPr>
          <p:nvPr/>
        </p:nvGrpSpPr>
        <p:grpSpPr bwMode="auto">
          <a:xfrm>
            <a:off x="5715000" y="4038600"/>
            <a:ext cx="2971800" cy="2527300"/>
            <a:chOff x="5715000" y="4038600"/>
            <a:chExt cx="2971800" cy="252674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878513" y="6171735"/>
              <a:ext cx="2808287" cy="0"/>
            </a:xfrm>
            <a:prstGeom prst="line">
              <a:avLst/>
            </a:prstGeom>
            <a:ln w="63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78513" y="4038600"/>
              <a:ext cx="0" cy="2126786"/>
            </a:xfrm>
            <a:prstGeom prst="line">
              <a:avLst/>
            </a:prstGeom>
            <a:ln w="6350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95975" y="5271819"/>
              <a:ext cx="0" cy="914201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9" name="TextBox 15"/>
            <p:cNvSpPr txBox="1">
              <a:spLocks noChangeArrowheads="1"/>
            </p:cNvSpPr>
            <p:nvPr/>
          </p:nvSpPr>
          <p:spPr bwMode="auto">
            <a:xfrm>
              <a:off x="5715000" y="6198127"/>
              <a:ext cx="228600" cy="30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223000" y="4906774"/>
              <a:ext cx="0" cy="127924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19863" y="5257534"/>
              <a:ext cx="0" cy="914201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129463" y="5816212"/>
              <a:ext cx="0" cy="36663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924800" y="6009845"/>
              <a:ext cx="0" cy="18252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4" name="TextBox 23"/>
            <p:cNvSpPr txBox="1">
              <a:spLocks noChangeArrowheads="1"/>
            </p:cNvSpPr>
            <p:nvPr/>
          </p:nvSpPr>
          <p:spPr bwMode="auto">
            <a:xfrm>
              <a:off x="6081486" y="6186714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425" name="TextBox 24"/>
            <p:cNvSpPr txBox="1">
              <a:spLocks noChangeArrowheads="1"/>
            </p:cNvSpPr>
            <p:nvPr/>
          </p:nvSpPr>
          <p:spPr bwMode="auto">
            <a:xfrm>
              <a:off x="6389916" y="6189815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426" name="TextBox 25"/>
            <p:cNvSpPr txBox="1">
              <a:spLocks noChangeArrowheads="1"/>
            </p:cNvSpPr>
            <p:nvPr/>
          </p:nvSpPr>
          <p:spPr bwMode="auto">
            <a:xfrm>
              <a:off x="6974112" y="6192916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7427" name="TextBox 26"/>
            <p:cNvSpPr txBox="1">
              <a:spLocks noChangeArrowheads="1"/>
            </p:cNvSpPr>
            <p:nvPr/>
          </p:nvSpPr>
          <p:spPr bwMode="auto">
            <a:xfrm>
              <a:off x="7790532" y="6196017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6350"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9260</TotalTime>
  <Words>1680</Words>
  <Application>Microsoft Office PowerPoint</Application>
  <PresentationFormat>On-screen Show (4:3)</PresentationFormat>
  <Paragraphs>321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Civic</vt:lpstr>
      <vt:lpstr>Chương 2: CÁC KỸ THUẬT NÂNG CAO CHẤT LƯỢNG ẢNH</vt:lpstr>
      <vt:lpstr>Ôn tập: Biểu diễn Ảnh</vt:lpstr>
      <vt:lpstr>Ôn tập: Biểu diễn Ảnh</vt:lpstr>
      <vt:lpstr>Ôn tập: Biểu diễn Ảnh</vt:lpstr>
      <vt:lpstr>Ôn tập: Biểu diễn ảnh</vt:lpstr>
      <vt:lpstr>Nội dung</vt:lpstr>
      <vt:lpstr>2.1. Các kỹ thuật không phụ thuộc không gian</vt:lpstr>
      <vt:lpstr>2.1.1 Giới thiệu</vt:lpstr>
      <vt:lpstr>Slide 9</vt:lpstr>
      <vt:lpstr>2.1.2. Tăng giảm độ sáng</vt:lpstr>
      <vt:lpstr>2.1.3. Tách ngưỡng</vt:lpstr>
      <vt:lpstr>2.1.4. Bó cụm</vt:lpstr>
      <vt:lpstr>Slide 13</vt:lpstr>
      <vt:lpstr>2.1.5. Kỹ thuật tách ngưỡng tự động</vt:lpstr>
      <vt:lpstr>Slide 15</vt:lpstr>
      <vt:lpstr>Slide 16</vt:lpstr>
      <vt:lpstr>2.1.6. Cân bằng histogram (Equalization)</vt:lpstr>
      <vt:lpstr>Slide 18</vt:lpstr>
      <vt:lpstr>Cân bằng histogram</vt:lpstr>
      <vt:lpstr>Ảnh sau khi thực hiện cân bằng chưa chắc đã là cân bằng "lý tưởng”</vt:lpstr>
      <vt:lpstr>2.1.7 Contrast stretching</vt:lpstr>
      <vt:lpstr>Slide 22</vt:lpstr>
      <vt:lpstr>Slide 23</vt:lpstr>
      <vt:lpstr>2.1.8. Ảnh âm bản (Image Negatives )</vt:lpstr>
      <vt:lpstr>2.1.9. Biến đổi cấp xám tổng thể</vt:lpstr>
      <vt:lpstr>2.2. Các kỹ thuật phụ thuộc không gian</vt:lpstr>
      <vt:lpstr>2.2.1. Phép nhân chập (cuộn) và mẫu</vt:lpstr>
      <vt:lpstr>Slide 28</vt:lpstr>
      <vt:lpstr>Slide 29</vt:lpstr>
      <vt:lpstr>Ôn tập: Phép nhân chập trong ảnh</vt:lpstr>
      <vt:lpstr>Ôn tập: Phép Nhân chập</vt:lpstr>
      <vt:lpstr>2.2.2. Một số mẫu thông dụng </vt:lpstr>
      <vt:lpstr>Slide 33</vt:lpstr>
      <vt:lpstr>Slide 34</vt:lpstr>
      <vt:lpstr>Slide 35</vt:lpstr>
      <vt:lpstr>Slide 36</vt:lpstr>
      <vt:lpstr>Slide 37</vt:lpstr>
      <vt:lpstr>Slide 38</vt:lpstr>
      <vt:lpstr>2.2.3. Lọc trung vị</vt:lpstr>
      <vt:lpstr>Slide 40</vt:lpstr>
      <vt:lpstr>Slide 41</vt:lpstr>
      <vt:lpstr>Slide 42</vt:lpstr>
      <vt:lpstr>2.2.4. Lọc trung bình</vt:lpstr>
      <vt:lpstr>Slide 44</vt:lpstr>
      <vt:lpstr>Slide 45</vt:lpstr>
      <vt:lpstr>2.2.5. Lọc trung bình theo k giá trị gần nhất</vt:lpstr>
      <vt:lpstr>Slide 47</vt:lpstr>
      <vt:lpstr>2.3. Các phép toán hình thái học</vt:lpstr>
    </vt:vector>
  </TitlesOfParts>
  <Company>MyQuan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</dc:creator>
  <cp:lastModifiedBy>Vu Hai</cp:lastModifiedBy>
  <cp:revision>823</cp:revision>
  <dcterms:created xsi:type="dcterms:W3CDTF">2006-01-29T09:57:04Z</dcterms:created>
  <dcterms:modified xsi:type="dcterms:W3CDTF">2018-10-12T04:38:10Z</dcterms:modified>
</cp:coreProperties>
</file>