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8" r:id="rId3"/>
    <p:sldId id="299" r:id="rId4"/>
    <p:sldId id="300" r:id="rId5"/>
    <p:sldId id="291" r:id="rId6"/>
    <p:sldId id="301" r:id="rId7"/>
    <p:sldId id="302" r:id="rId8"/>
    <p:sldId id="303" r:id="rId9"/>
    <p:sldId id="295" r:id="rId10"/>
    <p:sldId id="296" r:id="rId11"/>
    <p:sldId id="304" r:id="rId12"/>
    <p:sldId id="297" r:id="rId13"/>
    <p:sldId id="29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50" autoAdjust="0"/>
    <p:restoredTop sz="94660"/>
  </p:normalViewPr>
  <p:slideViewPr>
    <p:cSldViewPr>
      <p:cViewPr varScale="1">
        <p:scale>
          <a:sx n="81" d="100"/>
          <a:sy n="81" d="100"/>
        </p:scale>
        <p:origin x="116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992689F-623B-46D7-A34F-A9878B66F15D}" type="datetimeFigureOut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0C5FD05-6D7C-40F8-B5DA-F83C5A0121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40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C562FC0-57DF-4B45-A66E-D96D3BA2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966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524000" y="152400"/>
            <a:ext cx="7454900" cy="1981200"/>
          </a:xfrm>
        </p:spPr>
        <p:txBody>
          <a:bodyPr/>
          <a:lstStyle>
            <a:lvl1pPr>
              <a:defRPr sz="40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53E22-9E54-4869-B9BB-7114FCFAC843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Hệ điều hành</a:t>
            </a:r>
          </a:p>
        </p:txBody>
      </p:sp>
      <p:sp>
        <p:nvSpPr>
          <p:cNvPr id="1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F502247-0237-4B30-8342-323E24A3A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9" name="Picture 2" descr="Káº¿t quáº£ hÃ¬nh áº£nh cho logo Äáº¡i há»c bÃ¡ch khoa hÃ  ná»i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152400"/>
            <a:ext cx="749300" cy="93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Káº¿t quáº£ hÃ¬nh áº£nh cho logo mica institut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561" y="241354"/>
            <a:ext cx="801303" cy="753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5920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52727-1C7A-4559-89F6-F85C0DCD1BB5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Hệ điều hành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DAA38-1830-43EF-959A-372D47AAD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767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1C6A6-B4D3-48EF-A57E-DA6299052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02CF0-B632-47D5-8C12-FDA46EC2C76B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Hệ điều hành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50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152"/>
          </a:xfrm>
        </p:spPr>
        <p:txBody>
          <a:bodyPr>
            <a:normAutofit/>
          </a:bodyPr>
          <a:lstStyle>
            <a:lvl1pPr algn="l">
              <a:defRPr sz="3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839200" cy="5257800"/>
          </a:xfrm>
        </p:spPr>
        <p:txBody>
          <a:bodyPr/>
          <a:lstStyle>
            <a:lvl1pPr>
              <a:defRPr sz="2900">
                <a:latin typeface="Times New Roman" pitchFamily="18" charset="0"/>
                <a:cs typeface="Times New Roman" pitchFamily="18" charset="0"/>
              </a:defRPr>
            </a:lvl1pPr>
            <a:lvl2pPr marL="548640" indent="-274320">
              <a:buClr>
                <a:schemeClr val="accent1">
                  <a:lumMod val="75000"/>
                </a:schemeClr>
              </a:buClr>
              <a:buSzPct val="73000"/>
              <a:buFont typeface="Wingdings" pitchFamily="2" charset="2"/>
              <a:buChar char="§"/>
              <a:defRPr sz="27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2500">
                <a:latin typeface="Times New Roman" pitchFamily="18" charset="0"/>
                <a:cs typeface="Times New Roman" pitchFamily="18" charset="0"/>
              </a:defRPr>
            </a:lvl3pPr>
            <a:lvl4pPr>
              <a:defRPr sz="23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 sz="21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43400" y="10541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6DCDD-5C52-4389-85E6-8B985C520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469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Hệ điều hành</a:t>
            </a: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D9AAD-F9CD-4D40-890B-BE4FFC22DD20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7A0BE6D-32AE-4425-A0A3-0E1DDD567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74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3E873-C5D0-4C58-9DB4-BDC50D42C9DE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Hệ điều hành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8E22F-8CDA-4457-8CF9-E793A35E10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329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C1E20-B749-4E26-AE38-DA09B4504B02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Hệ điều hành</a:t>
            </a: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8D250DC-D413-4990-9FD6-82F73A2A0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7691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AF102-A91D-43F1-BDDC-367F05719FC5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Hệ điều hành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24E53-273D-4F00-AAA2-6A6D7EE02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0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9899A-5846-4A5C-984A-88F0F52B4A68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Hệ điều hành</a:t>
            </a: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8754C86-7AA6-4040-AB7C-732E9B84F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72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7C50BAD-58CA-4EE8-BAEC-3896E8A96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FEEE8-58C5-4483-AEB8-86567C58EDE4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Hệ điều hành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11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514F1-0BD3-43B6-8814-4C260C5652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96E04-9F62-42AD-AEE9-0AF759A0C505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Hệ điều hành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62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5098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85F0EE9-E2A8-4BF7-8EA2-7FAF233CFA6F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vi-VN"/>
              <a:t>Hệ điều hành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32F7331-EF2C-4708-B04A-A936B37CD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7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4" r:id="rId1"/>
    <p:sldLayoutId id="2147484345" r:id="rId2"/>
    <p:sldLayoutId id="2147484346" r:id="rId3"/>
    <p:sldLayoutId id="2147484347" r:id="rId4"/>
    <p:sldLayoutId id="2147484348" r:id="rId5"/>
    <p:sldLayoutId id="2147484349" r:id="rId6"/>
    <p:sldLayoutId id="2147484350" r:id="rId7"/>
    <p:sldLayoutId id="2147484351" r:id="rId8"/>
    <p:sldLayoutId id="2147484352" r:id="rId9"/>
    <p:sldLayoutId id="2147484353" r:id="rId10"/>
    <p:sldLayoutId id="214748435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BgrSub.p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../Demo2017/ImageProcessing.sl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782A86E-347D-4AF5-A8AB-00EE8CD9104D}" type="datetime1">
              <a:rPr lang="en-US" smtClean="0">
                <a:solidFill>
                  <a:srgbClr val="FFFFFF"/>
                </a:solidFill>
              </a:rPr>
              <a:pPr/>
              <a:t>9/18/2018</a:t>
            </a:fld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228600"/>
            <a:ext cx="7315200" cy="18288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Chương 3. Phân đoạn ảnh</a:t>
            </a:r>
          </a:p>
        </p:txBody>
      </p:sp>
      <p:sp>
        <p:nvSpPr>
          <p:cNvPr id="13317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</a:rPr>
              <a:t>Xử lý ảnh – Image </a:t>
            </a:r>
            <a:r>
              <a:rPr lang="en-US" dirty="0" err="1" smtClean="0">
                <a:solidFill>
                  <a:srgbClr val="FFFFFF"/>
                </a:solidFill>
              </a:rPr>
              <a:t>proccessing</a:t>
            </a:r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F0399-1C09-47E7-866D-AE868DD677B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2286000" y="4191000"/>
            <a:ext cx="4876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defRPr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200" i="1" smtClean="0"/>
              <a:t>Ts. Vũ Hải</a:t>
            </a:r>
            <a:endParaRPr lang="en-US" sz="22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Isodata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(1) The </a:t>
            </a:r>
            <a:r>
              <a:rPr lang="en-US" dirty="0"/>
              <a:t>histogram is initially segmented into two parts using a starting threshold value </a:t>
            </a:r>
            <a:r>
              <a:rPr lang="en-US" dirty="0" smtClean="0"/>
              <a:t>such </a:t>
            </a:r>
            <a:r>
              <a:rPr lang="en-US" dirty="0"/>
              <a:t>as </a:t>
            </a:r>
            <a:r>
              <a:rPr lang="en-US" dirty="0" smtClean="0">
                <a:sym typeface="Symbol"/>
              </a:rPr>
              <a:t>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L/2 (half </a:t>
            </a:r>
            <a:r>
              <a:rPr lang="en-US" dirty="0"/>
              <a:t>the maximum dynamic </a:t>
            </a:r>
            <a:r>
              <a:rPr lang="en-US" dirty="0" smtClean="0"/>
              <a:t>range). </a:t>
            </a:r>
            <a:r>
              <a:rPr lang="en-US" dirty="0"/>
              <a:t>Set  k = 0. </a:t>
            </a:r>
          </a:p>
          <a:p>
            <a:r>
              <a:rPr lang="en-US" dirty="0" smtClean="0"/>
              <a:t>(2) Compute </a:t>
            </a:r>
            <a:r>
              <a:rPr lang="en-US" dirty="0"/>
              <a:t>the sample mean </a:t>
            </a:r>
            <a:r>
              <a:rPr lang="en-US" dirty="0" err="1"/>
              <a:t>m</a:t>
            </a:r>
            <a:r>
              <a:rPr lang="en-US" baseline="-25000" dirty="0" err="1"/>
              <a:t>f,k</a:t>
            </a:r>
            <a:r>
              <a:rPr lang="en-US" dirty="0"/>
              <a:t> of the gray values associated with the </a:t>
            </a:r>
            <a:r>
              <a:rPr lang="en-US" dirty="0" smtClean="0"/>
              <a:t>foreground pixels </a:t>
            </a:r>
            <a:r>
              <a:rPr lang="en-US" dirty="0"/>
              <a:t>and the sample mean </a:t>
            </a:r>
            <a:r>
              <a:rPr lang="en-US" dirty="0" err="1"/>
              <a:t>m</a:t>
            </a:r>
            <a:r>
              <a:rPr lang="en-US" baseline="-25000" dirty="0" err="1"/>
              <a:t>b,k</a:t>
            </a:r>
            <a:r>
              <a:rPr lang="en-US" dirty="0"/>
              <a:t>  of the gray values associated with the background.  </a:t>
            </a:r>
          </a:p>
          <a:p>
            <a:r>
              <a:rPr lang="en-US" dirty="0" smtClean="0"/>
              <a:t>(3) </a:t>
            </a:r>
            <a:r>
              <a:rPr lang="en-US" dirty="0"/>
              <a:t>Compute a new threshold value </a:t>
            </a:r>
            <a:r>
              <a:rPr lang="en-US" dirty="0" smtClean="0">
                <a:sym typeface="Symbol"/>
              </a:rPr>
              <a:t></a:t>
            </a:r>
            <a:r>
              <a:rPr lang="en-US" baseline="-25000" dirty="0" smtClean="0"/>
              <a:t>k</a:t>
            </a:r>
            <a:r>
              <a:rPr lang="en-US" dirty="0"/>
              <a:t>:  </a:t>
            </a:r>
          </a:p>
          <a:p>
            <a:pPr marL="274320" lvl="1" indent="0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θ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 </a:t>
            </a:r>
            <a:r>
              <a:rPr lang="en-US" i="1" dirty="0"/>
              <a:t>=  ( </a:t>
            </a:r>
            <a:r>
              <a:rPr lang="en-US" i="1" dirty="0" smtClean="0"/>
              <a:t>m</a:t>
            </a:r>
            <a:r>
              <a:rPr lang="en-US" i="1" baseline="-25000" dirty="0" smtClean="0"/>
              <a:t>f</a:t>
            </a:r>
            <a:r>
              <a:rPr lang="en-US" i="1" baseline="-25000" dirty="0"/>
              <a:t>, k-1</a:t>
            </a:r>
            <a:r>
              <a:rPr lang="en-US" i="1" dirty="0"/>
              <a:t>  +  </a:t>
            </a:r>
            <a:r>
              <a:rPr lang="en-US" i="1" dirty="0" smtClean="0"/>
              <a:t>m</a:t>
            </a:r>
            <a:r>
              <a:rPr lang="en-US" i="1" baseline="-25000" dirty="0" smtClean="0"/>
              <a:t>b,k-1</a:t>
            </a:r>
            <a:r>
              <a:rPr lang="en-US" i="1" dirty="0" smtClean="0"/>
              <a:t> </a:t>
            </a:r>
            <a:r>
              <a:rPr lang="en-US" i="1" dirty="0"/>
              <a:t>) / 2 </a:t>
            </a:r>
          </a:p>
          <a:p>
            <a:r>
              <a:rPr lang="en-US" dirty="0" smtClean="0"/>
              <a:t>(4) </a:t>
            </a:r>
            <a:r>
              <a:rPr lang="en-US" dirty="0" err="1"/>
              <a:t>θ</a:t>
            </a:r>
            <a:r>
              <a:rPr lang="en-US" baseline="-25000" dirty="0" err="1"/>
              <a:t>k</a:t>
            </a:r>
            <a:r>
              <a:rPr lang="en-US" dirty="0"/>
              <a:t> ≈ θ</a:t>
            </a:r>
            <a:r>
              <a:rPr lang="en-US" baseline="-25000" dirty="0"/>
              <a:t>k-1</a:t>
            </a:r>
            <a:r>
              <a:rPr lang="en-US" dirty="0"/>
              <a:t>?  If not, set k = k +1, </a:t>
            </a:r>
            <a:r>
              <a:rPr lang="en-US" dirty="0" err="1"/>
              <a:t>goto</a:t>
            </a:r>
            <a:r>
              <a:rPr lang="en-US" dirty="0"/>
              <a:t> step 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6DCDD-5C52-4389-85E6-8B985C520CE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45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Isodata</a:t>
            </a:r>
            <a:r>
              <a:rPr lang="en-US" dirty="0"/>
              <a:t> algorithm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8600" y="1561973"/>
            <a:ext cx="8686800" cy="506742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6DCDD-5C52-4389-85E6-8B985C520CE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51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Background-symmetry </a:t>
            </a:r>
            <a:r>
              <a:rPr lang="en-US" dirty="0"/>
              <a:t>algorithm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Assumes a distinct and dominant peak for the </a:t>
            </a:r>
            <a:r>
              <a:rPr lang="en-US" smtClean="0"/>
              <a:t>background </a:t>
            </a:r>
            <a:r>
              <a:rPr lang="en-US"/>
              <a:t>that is symmetric about its </a:t>
            </a:r>
            <a:r>
              <a:rPr lang="en-US" smtClean="0"/>
              <a:t>maximum</a:t>
            </a:r>
            <a:r>
              <a:rPr lang="en-US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6DCDD-5C52-4389-85E6-8B985C520CE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775" y="2590800"/>
            <a:ext cx="6343650" cy="380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519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Themaximum</a:t>
            </a:r>
            <a:r>
              <a:rPr lang="en-US" dirty="0"/>
              <a:t> peak(</a:t>
            </a:r>
            <a:r>
              <a:rPr lang="en-US" dirty="0" err="1"/>
              <a:t>maxp</a:t>
            </a:r>
            <a:r>
              <a:rPr lang="en-US" dirty="0"/>
              <a:t>) is found by searching </a:t>
            </a:r>
          </a:p>
          <a:p>
            <a:r>
              <a:rPr lang="en-US" dirty="0"/>
              <a:t>for the </a:t>
            </a:r>
            <a:r>
              <a:rPr lang="en-US" dirty="0" err="1"/>
              <a:t>maximumvalue</a:t>
            </a:r>
            <a:r>
              <a:rPr lang="en-US" dirty="0"/>
              <a:t> in the histogram. </a:t>
            </a:r>
          </a:p>
          <a:p>
            <a:r>
              <a:rPr lang="en-US" dirty="0" smtClean="0"/>
              <a:t>Searching </a:t>
            </a:r>
            <a:r>
              <a:rPr lang="en-US" dirty="0"/>
              <a:t>on the non-object pixel </a:t>
            </a:r>
            <a:r>
              <a:rPr lang="en-US" dirty="0" err="1"/>
              <a:t>sideof</a:t>
            </a:r>
            <a:r>
              <a:rPr lang="en-US" dirty="0"/>
              <a:t> that </a:t>
            </a:r>
          </a:p>
          <a:p>
            <a:r>
              <a:rPr lang="en-US" dirty="0" err="1"/>
              <a:t>maximumto</a:t>
            </a:r>
            <a:r>
              <a:rPr lang="en-US" dirty="0"/>
              <a:t> find a </a:t>
            </a:r>
            <a:r>
              <a:rPr lang="en-US" dirty="0" err="1"/>
              <a:t>p%point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6DCDD-5C52-4389-85E6-8B985C520CE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264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025"/>
          </a:xfrm>
        </p:spPr>
        <p:txBody>
          <a:bodyPr/>
          <a:lstStyle/>
          <a:p>
            <a:r>
              <a:rPr lang="en-US" smtClean="0"/>
              <a:t>Nội dung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vi-VN" dirty="0"/>
              <a:t>3.1. </a:t>
            </a:r>
            <a:r>
              <a:rPr lang="en-US" dirty="0" smtClean="0"/>
              <a:t>Vấn đề phân đoạn ảnh</a:t>
            </a:r>
            <a:r>
              <a:rPr lang="vi-VN" dirty="0" smtClean="0"/>
              <a:t> </a:t>
            </a:r>
          </a:p>
          <a:p>
            <a:r>
              <a:rPr lang="en-US" dirty="0"/>
              <a:t>3.2. Image Segmentation </a:t>
            </a:r>
            <a:r>
              <a:rPr lang="en-US" dirty="0" smtClean="0"/>
              <a:t>Algorithm</a:t>
            </a:r>
          </a:p>
          <a:p>
            <a:r>
              <a:rPr lang="en-US" dirty="0" smtClean="0"/>
              <a:t>3.3. Threshold</a:t>
            </a:r>
          </a:p>
          <a:p>
            <a:r>
              <a:rPr lang="en-US" dirty="0" smtClean="0"/>
              <a:t>3.4. Edge detection (</a:t>
            </a:r>
            <a:r>
              <a:rPr lang="en-US" dirty="0" smtClean="0">
                <a:solidFill>
                  <a:srgbClr val="C00000"/>
                </a:solidFill>
              </a:rPr>
              <a:t>See the next section</a:t>
            </a:r>
            <a:r>
              <a:rPr lang="en-US" dirty="0" smtClean="0"/>
              <a:t>)</a:t>
            </a:r>
            <a:endParaRPr lang="vi-VN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620D21-291D-4EDA-9F2F-DF40CBFD817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3.1. Vấn đề phân đoạn ảnh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Nhiều trường hợp cần phân biệt đâu là vùng chứa vật và đâu là nền. Ví dụ:</a:t>
            </a:r>
          </a:p>
          <a:p>
            <a:pPr lvl="1"/>
            <a:r>
              <a:rPr lang="en-US" dirty="0" smtClean="0"/>
              <a:t>Để giảm nhiễu của nền vào quá trình nhận dạng người ta đánh dấu vùng nền bằng màu đen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6DCDD-5C52-4389-85E6-8B985C520CE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9" t="21042" r="7688" b="23550"/>
          <a:stretch/>
        </p:blipFill>
        <p:spPr>
          <a:xfrm>
            <a:off x="2209800" y="3581400"/>
            <a:ext cx="4842935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412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3.1. Vấn đề phân đoạn ảnh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Đối với ảnh, h</a:t>
            </a:r>
            <a:r>
              <a:rPr lang="vi-VN" dirty="0" smtClean="0"/>
              <a:t>ai </a:t>
            </a:r>
            <a:r>
              <a:rPr lang="vi-VN" dirty="0"/>
              <a:t>kỹ thuật được sử dụng </a:t>
            </a:r>
            <a:r>
              <a:rPr lang="vi-VN" dirty="0" smtClean="0"/>
              <a:t>nhiều </a:t>
            </a:r>
            <a:r>
              <a:rPr lang="vi-VN" dirty="0"/>
              <a:t>là: </a:t>
            </a:r>
            <a:endParaRPr lang="en-US" dirty="0" smtClean="0"/>
          </a:p>
          <a:p>
            <a:pPr lvl="1"/>
            <a:r>
              <a:rPr lang="vi-VN" dirty="0" smtClean="0"/>
              <a:t>Tìm </a:t>
            </a:r>
            <a:r>
              <a:rPr lang="vi-VN" dirty="0"/>
              <a:t>ngưỡng (thresholding</a:t>
            </a:r>
            <a:r>
              <a:rPr lang="vi-VN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T</a:t>
            </a:r>
            <a:r>
              <a:rPr lang="vi-VN" dirty="0" smtClean="0"/>
              <a:t>ìm </a:t>
            </a:r>
            <a:r>
              <a:rPr lang="vi-VN" dirty="0"/>
              <a:t>biên (edge). </a:t>
            </a:r>
            <a:endParaRPr lang="en-US" dirty="0" smtClean="0"/>
          </a:p>
          <a:p>
            <a:r>
              <a:rPr lang="en-US" dirty="0" smtClean="0"/>
              <a:t>Đối với video, kỹ thuật khá nổi tiếng làn trừ nền</a:t>
            </a:r>
          </a:p>
          <a:p>
            <a:pPr lvl="1"/>
            <a:r>
              <a:rPr lang="en-US" dirty="0" smtClean="0">
                <a:hlinkClick r:id="rId2" action="ppaction://hlinkfile"/>
              </a:rPr>
              <a:t>Demo</a:t>
            </a:r>
            <a:endParaRPr lang="en-US" dirty="0" smtClean="0"/>
          </a:p>
          <a:p>
            <a:r>
              <a:rPr lang="en-US" dirty="0"/>
              <a:t>Các kỹ thuật phân </a:t>
            </a:r>
            <a:r>
              <a:rPr lang="en-US" dirty="0" smtClean="0"/>
              <a:t>đoạn dựa </a:t>
            </a:r>
            <a:r>
              <a:rPr lang="en-US" dirty="0"/>
              <a:t>trên hai thuộc tính cơ bản là: Tính không liên tục và tính tương đồng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Phát hiện các miền không liên </a:t>
            </a:r>
            <a:r>
              <a:rPr lang="en-US" dirty="0" smtClean="0"/>
              <a:t>tục</a:t>
            </a:r>
          </a:p>
          <a:p>
            <a:pPr lvl="1"/>
            <a:r>
              <a:rPr lang="en-US" dirty="0"/>
              <a:t>Phát hiện các miền tương đồng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6DCDD-5C52-4389-85E6-8B985C520CE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892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3.1. Vấn đề phân đoạn ảnh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Chú ý.</a:t>
            </a:r>
          </a:p>
          <a:p>
            <a:pPr lvl="1"/>
            <a:r>
              <a:rPr lang="en-US" dirty="0" smtClean="0"/>
              <a:t>Không có kỹ thuật phân đoạn ảnh thích hợp để áp dụng cho tất cả các ảnh</a:t>
            </a:r>
          </a:p>
          <a:p>
            <a:pPr lvl="1"/>
            <a:r>
              <a:rPr lang="en-US" dirty="0" smtClean="0"/>
              <a:t>Không có kỹ thuật phân đoạn ảnh nào là hoàn hảo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6DCDD-5C52-4389-85E6-8B985C520CE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50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3.2. Phân đoạn ảnh dựa vào ngưỡng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Một ảnh I với f(</a:t>
            </a:r>
            <a:r>
              <a:rPr lang="en-US" dirty="0" err="1"/>
              <a:t>x,y</a:t>
            </a:r>
            <a:r>
              <a:rPr lang="en-US" dirty="0"/>
              <a:t>) là mức xám tại </a:t>
            </a:r>
            <a:r>
              <a:rPr lang="en-US" dirty="0" err="1"/>
              <a:t>tọa</a:t>
            </a:r>
            <a:r>
              <a:rPr lang="en-US" dirty="0"/>
              <a:t> độ (</a:t>
            </a:r>
            <a:r>
              <a:rPr lang="en-US" dirty="0" err="1"/>
              <a:t>x,y</a:t>
            </a:r>
            <a:r>
              <a:rPr lang="en-US" dirty="0"/>
              <a:t>) khi đó</a:t>
            </a:r>
          </a:p>
          <a:p>
            <a:pPr lvl="1"/>
            <a:r>
              <a:rPr lang="en-US" dirty="0"/>
              <a:t>(x, y) ∈ </a:t>
            </a:r>
            <a:r>
              <a:rPr lang="en-US" dirty="0" smtClean="0"/>
              <a:t>Vật ⇔  </a:t>
            </a:r>
            <a:r>
              <a:rPr lang="en-US" dirty="0"/>
              <a:t>f(x, y) ≥  θ  ( hoặc f(x, y) ≤ θ) </a:t>
            </a:r>
          </a:p>
          <a:p>
            <a:pPr lvl="1"/>
            <a:r>
              <a:rPr lang="en-US" dirty="0"/>
              <a:t>Tương tự  (x, y) ∈ </a:t>
            </a:r>
            <a:r>
              <a:rPr lang="en-US" dirty="0" smtClean="0"/>
              <a:t>Nền ⇔  </a:t>
            </a:r>
            <a:r>
              <a:rPr lang="en-US" dirty="0"/>
              <a:t>f(x, y) &lt; θ   (hoặc f(x, y) &gt; θ) </a:t>
            </a:r>
          </a:p>
          <a:p>
            <a:r>
              <a:rPr lang="en-US" dirty="0" smtClean="0"/>
              <a:t>Thông thường ảnh kế quả ở dạng nhị phân (0 ứng với nền, 1 ứng với vật hoặc ngược lại) </a:t>
            </a:r>
          </a:p>
          <a:p>
            <a:r>
              <a:rPr lang="en-US" dirty="0" smtClean="0"/>
              <a:t>Vấn </a:t>
            </a:r>
            <a:r>
              <a:rPr lang="en-US" dirty="0"/>
              <a:t>đề là: </a:t>
            </a:r>
            <a:r>
              <a:rPr lang="en-US" b="1" i="1" dirty="0"/>
              <a:t>Làm thể nào để tìm được ngưỡng θ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smtClean="0"/>
              <a:t>Có </a:t>
            </a:r>
            <a:r>
              <a:rPr lang="en-US" dirty="0"/>
              <a:t>hai cách cơ bải là:</a:t>
            </a:r>
          </a:p>
          <a:p>
            <a:pPr lvl="1"/>
            <a:r>
              <a:rPr lang="en-US" dirty="0"/>
              <a:t>Ngưỡng cố định</a:t>
            </a:r>
          </a:p>
          <a:p>
            <a:pPr lvl="1"/>
            <a:r>
              <a:rPr lang="en-US" dirty="0"/>
              <a:t>Tìm ngưỡng dựa vào </a:t>
            </a:r>
            <a:r>
              <a:rPr lang="en-US" dirty="0" smtClean="0"/>
              <a:t>histogram (Hầu </a:t>
            </a:r>
            <a:r>
              <a:rPr lang="en-US" dirty="0"/>
              <a:t>hết các trường </a:t>
            </a:r>
            <a:r>
              <a:rPr lang="en-US" dirty="0" smtClean="0"/>
              <a:t>hợp)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6DCDD-5C52-4389-85E6-8B985C520CE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078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3.2. Phân đoạn ảnh dựa vào ngưỡng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Ngưỡng cố </a:t>
            </a:r>
            <a:r>
              <a:rPr lang="en-US" dirty="0" smtClean="0"/>
              <a:t>định</a:t>
            </a:r>
          </a:p>
          <a:p>
            <a:pPr lvl="1"/>
            <a:r>
              <a:rPr lang="en-US" dirty="0" smtClean="0"/>
              <a:t>Tìm được do thống kê </a:t>
            </a:r>
          </a:p>
          <a:p>
            <a:pPr lvl="1"/>
            <a:r>
              <a:rPr lang="en-US" dirty="0" smtClean="0"/>
              <a:t>Do người dùng cung cấp</a:t>
            </a:r>
          </a:p>
          <a:p>
            <a:pPr lvl="1"/>
            <a:r>
              <a:rPr lang="en-US" dirty="0" smtClean="0"/>
              <a:t>Ví dụ: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hlinkClick r:id="rId2" action="ppaction://hlinkfile"/>
              </a:rPr>
              <a:t>Demo</a:t>
            </a:r>
            <a:r>
              <a:rPr lang="en-US" dirty="0" smtClean="0"/>
              <a:t> (Thẻ cào, </a:t>
            </a:r>
            <a:r>
              <a:rPr lang="en-US" dirty="0" err="1" smtClean="0"/>
              <a:t>bulong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6DCDD-5C52-4389-85E6-8B985C520CE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1" y="3429001"/>
            <a:ext cx="5257800" cy="838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-2674" t="-5787" r="9090" b="5787"/>
          <a:stretch/>
        </p:blipFill>
        <p:spPr>
          <a:xfrm>
            <a:off x="2514600" y="4343400"/>
            <a:ext cx="2667000" cy="131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977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3.2. Phân đoạn ảnh dựa vào ngưỡng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Ngưỡng động</a:t>
            </a:r>
          </a:p>
          <a:p>
            <a:pPr lvl="1"/>
            <a:r>
              <a:rPr lang="en-US" dirty="0" smtClean="0"/>
              <a:t>Phụ thuộc vào ảnh hoặc vùng cần tách ngưỡng</a:t>
            </a:r>
          </a:p>
          <a:p>
            <a:pPr lvl="1"/>
            <a:r>
              <a:rPr lang="en-US" dirty="0" smtClean="0"/>
              <a:t>Một số giải thuật</a:t>
            </a:r>
            <a:endParaRPr lang="en-US" dirty="0"/>
          </a:p>
          <a:p>
            <a:pPr lvl="2"/>
            <a:r>
              <a:rPr lang="en-US" dirty="0" err="1"/>
              <a:t>Isodata</a:t>
            </a:r>
            <a:r>
              <a:rPr lang="en-US" dirty="0"/>
              <a:t> algorithm</a:t>
            </a:r>
          </a:p>
          <a:p>
            <a:pPr lvl="2"/>
            <a:r>
              <a:rPr lang="en-US" dirty="0"/>
              <a:t>Background-symmetry algorithm </a:t>
            </a:r>
          </a:p>
          <a:p>
            <a:pPr lvl="2"/>
            <a:r>
              <a:rPr lang="en-US" dirty="0"/>
              <a:t>Triangle algorithm 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6DCDD-5C52-4389-85E6-8B985C520CE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88506"/>
            <a:ext cx="3733800" cy="134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326130"/>
            <a:ext cx="2629064" cy="1282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6308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sementation</a:t>
            </a:r>
            <a:r>
              <a:rPr lang="en-US" dirty="0" smtClean="0"/>
              <a:t> algorithms:</a:t>
            </a:r>
          </a:p>
          <a:p>
            <a:pPr lvl="1"/>
            <a:r>
              <a:rPr lang="en-US" dirty="0" err="1" smtClean="0"/>
              <a:t>Isodata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/>
              <a:t>Background-symmetry algorithm </a:t>
            </a:r>
            <a:endParaRPr lang="en-US" dirty="0" smtClean="0"/>
          </a:p>
          <a:p>
            <a:pPr lvl="1"/>
            <a:r>
              <a:rPr lang="en-US" dirty="0"/>
              <a:t>Triangle algorithm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6DCDD-5C52-4389-85E6-8B985C520CE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19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 w="19050">
          <a:headEnd type="none" w="med" len="med"/>
          <a:tailEnd type="triangle" w="med" len="med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7885</TotalTime>
  <Words>546</Words>
  <Application>Microsoft Office PowerPoint</Application>
  <PresentationFormat>On-screen Show (4:3)</PresentationFormat>
  <Paragraphs>87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Georgia</vt:lpstr>
      <vt:lpstr>Symbol</vt:lpstr>
      <vt:lpstr>Times New Roman</vt:lpstr>
      <vt:lpstr>Verdana</vt:lpstr>
      <vt:lpstr>Wingdings</vt:lpstr>
      <vt:lpstr>Wingdings 2</vt:lpstr>
      <vt:lpstr>Civic</vt:lpstr>
      <vt:lpstr>Chương 3. Phân đoạn ảnh</vt:lpstr>
      <vt:lpstr>Nội dung</vt:lpstr>
      <vt:lpstr>3.1. Vấn đề phân đoạn ảnh</vt:lpstr>
      <vt:lpstr>3.1. Vấn đề phân đoạn ảnh</vt:lpstr>
      <vt:lpstr>3.1. Vấn đề phân đoạn ảnh</vt:lpstr>
      <vt:lpstr>3.2. Phân đoạn ảnh dựa vào ngưỡng</vt:lpstr>
      <vt:lpstr>3.2. Phân đoạn ảnh dựa vào ngưỡng</vt:lpstr>
      <vt:lpstr>3.2. Phân đoạn ảnh dựa vào ngưỡng</vt:lpstr>
      <vt:lpstr>PowerPoint Presentation</vt:lpstr>
      <vt:lpstr>Isodata algorithm</vt:lpstr>
      <vt:lpstr>Isodata algorithm</vt:lpstr>
      <vt:lpstr>Background-symmetry algorithm </vt:lpstr>
      <vt:lpstr>PowerPoint Presentation</vt:lpstr>
    </vt:vector>
  </TitlesOfParts>
  <Company>MyQuan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Quan</dc:creator>
  <cp:lastModifiedBy>LEHUNG</cp:lastModifiedBy>
  <cp:revision>848</cp:revision>
  <dcterms:created xsi:type="dcterms:W3CDTF">2006-01-29T09:57:04Z</dcterms:created>
  <dcterms:modified xsi:type="dcterms:W3CDTF">2018-09-18T08:45:16Z</dcterms:modified>
</cp:coreProperties>
</file>