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1" r:id="rId1"/>
  </p:sldMasterIdLst>
  <p:notesMasterIdLst>
    <p:notesMasterId r:id="rId20"/>
  </p:notesMasterIdLst>
  <p:handoutMasterIdLst>
    <p:handoutMasterId r:id="rId21"/>
  </p:handoutMasterIdLst>
  <p:sldIdLst>
    <p:sldId id="256" r:id="rId2"/>
    <p:sldId id="288" r:id="rId3"/>
    <p:sldId id="289" r:id="rId4"/>
    <p:sldId id="298" r:id="rId5"/>
    <p:sldId id="302" r:id="rId6"/>
    <p:sldId id="290" r:id="rId7"/>
    <p:sldId id="292" r:id="rId8"/>
    <p:sldId id="299" r:id="rId9"/>
    <p:sldId id="296" r:id="rId10"/>
    <p:sldId id="303" r:id="rId11"/>
    <p:sldId id="304" r:id="rId12"/>
    <p:sldId id="291" r:id="rId13"/>
    <p:sldId id="301" r:id="rId14"/>
    <p:sldId id="300" r:id="rId15"/>
    <p:sldId id="293" r:id="rId16"/>
    <p:sldId id="294" r:id="rId17"/>
    <p:sldId id="295" r:id="rId18"/>
    <p:sldId id="297" r:id="rId1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250" autoAdjust="0"/>
    <p:restoredTop sz="94660"/>
  </p:normalViewPr>
  <p:slideViewPr>
    <p:cSldViewPr>
      <p:cViewPr varScale="1">
        <p:scale>
          <a:sx n="81" d="100"/>
          <a:sy n="81" d="100"/>
        </p:scale>
        <p:origin x="1166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838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E992689F-623B-46D7-A34F-A9878B66F15D}" type="datetimeFigureOut">
              <a:rPr lang="en-US"/>
              <a:pPr>
                <a:defRPr/>
              </a:pPr>
              <a:t>9/18/2018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F0C5FD05-6D7C-40F8-B5DA-F83C5A0121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7402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43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3C562FC0-57DF-4B45-A66E-D96D3BA25B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89666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9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Rectangle 20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Rectangle 23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Rectangle 24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524000" y="152400"/>
            <a:ext cx="7454900" cy="1981200"/>
          </a:xfrm>
        </p:spPr>
        <p:txBody>
          <a:bodyPr/>
          <a:lstStyle>
            <a:lvl1pPr>
              <a:defRPr sz="4000" b="1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6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B53E22-9E54-4869-B9BB-7114FCFAC843}" type="datetime1">
              <a:rPr lang="en-US"/>
              <a:pPr>
                <a:defRPr/>
              </a:pPr>
              <a:t>9/18/2018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Hệ điều hành</a:t>
            </a:r>
          </a:p>
        </p:txBody>
      </p:sp>
      <p:sp>
        <p:nvSpPr>
          <p:cNvPr id="18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7F502247-0237-4B30-8342-323E24A3AB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9" name="Picture 2" descr="Káº¿t quáº£ hÃ¬nh áº£nh cho logo Äáº¡i há»c bÃ¡ch khoa hÃ  ná»i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100" y="152400"/>
            <a:ext cx="749300" cy="931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4" descr="Káº¿t quáº£ hÃ¬nh áº£nh cho logo mica institute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5561" y="241354"/>
            <a:ext cx="801303" cy="7539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3159203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B52727-1C7A-4559-89F6-F85C0DCD1BB5}" type="datetime1">
              <a:rPr lang="en-US"/>
              <a:pPr>
                <a:defRPr/>
              </a:pPr>
              <a:t>9/18/2018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vi-VN"/>
              <a:t>Hệ điều hành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DDAA38-1830-43EF-959A-372D47AAD6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17678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9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Rectangle 20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Rectangle 23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Rectangle 2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4021137" y="3278188"/>
            <a:ext cx="6245225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6838950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6934200" y="3021013"/>
            <a:ext cx="420688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915150" y="3009900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F1C6A6-B4D3-48EF-A57E-DA62990528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902CF0-B632-47D5-8C12-FDA46EC2C76B}" type="datetime1">
              <a:rPr lang="en-US"/>
              <a:pPr>
                <a:defRPr/>
              </a:pPr>
              <a:t>9/18/2018</a:t>
            </a:fld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vi-VN"/>
              <a:t>Hệ điều hành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1509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835152"/>
          </a:xfrm>
        </p:spPr>
        <p:txBody>
          <a:bodyPr>
            <a:normAutofit/>
          </a:bodyPr>
          <a:lstStyle>
            <a:lvl1pPr algn="l">
              <a:defRPr sz="3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152400" y="1447800"/>
            <a:ext cx="8839200" cy="5257800"/>
          </a:xfrm>
        </p:spPr>
        <p:txBody>
          <a:bodyPr/>
          <a:lstStyle>
            <a:lvl1pPr>
              <a:defRPr sz="2900">
                <a:latin typeface="Times New Roman" pitchFamily="18" charset="0"/>
                <a:cs typeface="Times New Roman" pitchFamily="18" charset="0"/>
              </a:defRPr>
            </a:lvl1pPr>
            <a:lvl2pPr marL="548640" indent="-274320">
              <a:buClr>
                <a:schemeClr val="accent1">
                  <a:lumMod val="75000"/>
                </a:schemeClr>
              </a:buClr>
              <a:buSzPct val="73000"/>
              <a:buFont typeface="Wingdings" pitchFamily="2" charset="2"/>
              <a:buChar char="§"/>
              <a:defRPr sz="27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>
              <a:defRPr sz="2500">
                <a:latin typeface="Times New Roman" pitchFamily="18" charset="0"/>
                <a:cs typeface="Times New Roman" pitchFamily="18" charset="0"/>
              </a:defRPr>
            </a:lvl3pPr>
            <a:lvl4pPr>
              <a:defRPr sz="23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>
              <a:defRPr sz="2100">
                <a:latin typeface="Times New Roman" pitchFamily="18" charset="0"/>
                <a:cs typeface="Times New Roman" pitchFamily="18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4343400" y="1054100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D6DCDD-5C52-4389-85E6-8B985C520C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6469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Rectangle 20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Rectangle 23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Rectangle 24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25"/>
          <p:cNvSpPr>
            <a:spLocks noChangeArrowheads="1"/>
          </p:cNvSpPr>
          <p:nvPr/>
        </p:nvSpPr>
        <p:spPr bwMode="white">
          <a:xfrm>
            <a:off x="152400" y="2286000"/>
            <a:ext cx="8832850" cy="3048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Rectangle 26"/>
          <p:cNvSpPr>
            <a:spLocks noChangeArrowheads="1"/>
          </p:cNvSpPr>
          <p:nvPr/>
        </p:nvSpPr>
        <p:spPr bwMode="auto">
          <a:xfrm>
            <a:off x="155575" y="142875"/>
            <a:ext cx="8832850" cy="213995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52400" y="2438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vi-VN"/>
              <a:t>Hệ điều hành</a:t>
            </a:r>
            <a:endParaRPr lang="en-US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6D9AAD-F9CD-4D40-890B-BE4FFC22DD20}" type="datetime1">
              <a:rPr lang="en-US"/>
              <a:pPr>
                <a:defRPr/>
              </a:pPr>
              <a:t>9/18/2018</a:t>
            </a:fld>
            <a:endParaRPr lang="en-US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F7A0BE6D-32AE-4425-A0A3-0E1DDD567E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77407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19"/>
          <p:cNvSpPr>
            <a:spLocks noChangeShapeType="1"/>
          </p:cNvSpPr>
          <p:nvPr/>
        </p:nvSpPr>
        <p:spPr bwMode="auto">
          <a:xfrm flipV="1">
            <a:off x="4562475" y="1576388"/>
            <a:ext cx="9525" cy="4818062"/>
          </a:xfrm>
          <a:prstGeom prst="line">
            <a:avLst/>
          </a:prstGeom>
          <a:noFill/>
          <a:ln w="9525" algn="ctr">
            <a:solidFill>
              <a:schemeClr val="tx2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10325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93E873-C5D0-4C58-9DB4-BDC50D42C9DE}" type="datetime1">
              <a:rPr lang="en-US"/>
              <a:pPr>
                <a:defRPr/>
              </a:pPr>
              <a:t>9/18/2018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vi-VN"/>
              <a:t>Hệ điều hành</a:t>
            </a: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D8E22F-8CDA-4457-8CF9-E793A35E10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73290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19"/>
          <p:cNvSpPr>
            <a:spLocks noChangeShapeType="1"/>
          </p:cNvSpPr>
          <p:nvPr/>
        </p:nvSpPr>
        <p:spPr bwMode="auto">
          <a:xfrm flipV="1">
            <a:off x="4572000" y="2200275"/>
            <a:ext cx="0" cy="4187825"/>
          </a:xfrm>
          <a:prstGeom prst="line">
            <a:avLst/>
          </a:prstGeom>
          <a:noFill/>
          <a:ln w="9525" algn="ctr">
            <a:solidFill>
              <a:schemeClr val="tx2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20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Rectangle 23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Rectangle 2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2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52400" y="1371600"/>
            <a:ext cx="8832850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050" y="6391275"/>
            <a:ext cx="8832850" cy="31115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152400" y="1279525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6" name="Oval 15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1C1E20-B749-4E26-AE38-DA09B4504B02}" type="datetime1">
              <a:rPr lang="en-US"/>
              <a:pPr>
                <a:defRPr/>
              </a:pPr>
              <a:t>9/18/2018</a:t>
            </a:fld>
            <a:endParaRPr lang="en-US"/>
          </a:p>
        </p:txBody>
      </p:sp>
      <p:sp>
        <p:nvSpPr>
          <p:cNvPr id="19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10325"/>
            <a:ext cx="3581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vi-VN"/>
              <a:t>Hệ điều hành</a:t>
            </a:r>
            <a:endParaRPr lang="en-US"/>
          </a:p>
        </p:txBody>
      </p:sp>
      <p:sp>
        <p:nvSpPr>
          <p:cNvPr id="20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988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E8D250DC-D413-4990-9FD6-82F73A2A02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76917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3AF102-A91D-43F1-BDDC-367F05719FC5}" type="datetime1">
              <a:rPr lang="en-US"/>
              <a:pPr>
                <a:defRPr/>
              </a:pPr>
              <a:t>9/18/2018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vi-VN"/>
              <a:t>Hệ điều hành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124E53-273D-4F00-AAA2-6A6D7EE02E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5087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9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" name="Rectangle 20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" name="Rectangle 23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Rectangle 2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152400" y="15875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8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49899A-5846-4A5C-984A-88F0F52B4A68}" type="datetime1">
              <a:rPr lang="en-US"/>
              <a:pPr>
                <a:defRPr/>
              </a:pPr>
              <a:t>9/18/2018</a:t>
            </a:fld>
            <a:endParaRPr lang="en-US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vi-VN"/>
              <a:t>Hệ điều hành</a:t>
            </a:r>
            <a:endParaRPr lang="en-US"/>
          </a:p>
        </p:txBody>
      </p:sp>
      <p:sp>
        <p:nvSpPr>
          <p:cNvPr id="10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5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38754C86-7AA6-4040-AB7C-732E9B84F1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172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52400" y="152400"/>
            <a:ext cx="8832850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Rectangle 20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Rectangle 23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24"/>
          <p:cNvSpPr>
            <a:spLocks noChangeArrowheads="1"/>
          </p:cNvSpPr>
          <p:nvPr/>
        </p:nvSpPr>
        <p:spPr bwMode="white">
          <a:xfrm>
            <a:off x="0" y="0"/>
            <a:ext cx="9144000" cy="11906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Rectangle 25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07C50BAD-58CA-4EE8-BAEC-3896E8A96B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7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3FEEE8-58C5-4483-AEB8-86567C58EDE4}" type="datetime1">
              <a:rPr lang="en-US"/>
              <a:pPr>
                <a:defRPr/>
              </a:pPr>
              <a:t>9/18/2018</a:t>
            </a:fld>
            <a:endParaRPr lang="en-US"/>
          </a:p>
        </p:txBody>
      </p:sp>
      <p:sp>
        <p:nvSpPr>
          <p:cNvPr id="18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382963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vi-VN"/>
              <a:t>Hệ điều hành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41121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Rectangle 20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Rectangle 23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24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Rectangle 25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3" name="Oval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0514F1-0BD3-43B6-8814-4C260C5652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7" name="Date Placeholder 4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D96E04-9F62-42AD-AEE9-0AF759A0C505}" type="datetime1">
              <a:rPr lang="en-US"/>
              <a:pPr>
                <a:defRPr/>
              </a:pPr>
              <a:t>9/18/2018</a:t>
            </a:fld>
            <a:endParaRPr lang="en-US"/>
          </a:p>
        </p:txBody>
      </p:sp>
      <p:sp>
        <p:nvSpPr>
          <p:cNvPr id="18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vi-VN"/>
              <a:t>Hệ điều hành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3621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5098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7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F85F0EE9-E2A8-4BF7-8EA2-7FAF233CFA6F}" type="datetime1">
              <a:rPr lang="en-US"/>
              <a:pPr>
                <a:defRPr/>
              </a:pPr>
              <a:t>9/18/2018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vi-VN"/>
              <a:t>Hệ điều hành</a:t>
            </a:r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F32F7331-EF2C-4708-B04A-A936B37CD5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7" name="Title Placeholder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8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44" r:id="rId1"/>
    <p:sldLayoutId id="2147484345" r:id="rId2"/>
    <p:sldLayoutId id="2147484346" r:id="rId3"/>
    <p:sldLayoutId id="2147484347" r:id="rId4"/>
    <p:sldLayoutId id="2147484348" r:id="rId5"/>
    <p:sldLayoutId id="2147484349" r:id="rId6"/>
    <p:sldLayoutId id="2147484350" r:id="rId7"/>
    <p:sldLayoutId id="2147484351" r:id="rId8"/>
    <p:sldLayoutId id="2147484352" r:id="rId9"/>
    <p:sldLayoutId id="2147484353" r:id="rId10"/>
    <p:sldLayoutId id="2147484354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kern="1200">
          <a:solidFill>
            <a:srgbClr val="7B98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8FB08C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4"/>
          <p:cNvSpPr>
            <a:spLocks noGrp="1" noChangeArrowheads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7782A86E-347D-4AF5-A8AB-00EE8CD9104D}" type="datetime1">
              <a:rPr lang="en-US" smtClean="0">
                <a:solidFill>
                  <a:srgbClr val="FFFFFF"/>
                </a:solidFill>
              </a:rPr>
              <a:pPr/>
              <a:t>9/18/2018</a:t>
            </a:fld>
            <a:endParaRPr lang="en-US" smtClean="0">
              <a:solidFill>
                <a:srgbClr val="FFFFFF"/>
              </a:solidFill>
            </a:endParaRPr>
          </a:p>
        </p:txBody>
      </p:sp>
      <p:sp>
        <p:nvSpPr>
          <p:cNvPr id="1331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00200" y="228600"/>
            <a:ext cx="7315200" cy="1828800"/>
          </a:xfrm>
        </p:spPr>
        <p:txBody>
          <a:bodyPr/>
          <a:lstStyle/>
          <a:p>
            <a:pPr eaLnBrk="1" hangingPunct="1"/>
            <a:r>
              <a:rPr lang="en-US" smtClean="0"/>
              <a:t>Chương 4. </a:t>
            </a:r>
            <a:r>
              <a:rPr lang="vi-VN"/>
              <a:t>Xương và các kỹ thuật tìm </a:t>
            </a:r>
            <a:r>
              <a:rPr lang="vi-VN" smtClean="0"/>
              <a:t>xương</a:t>
            </a:r>
            <a:endParaRPr lang="en-US" smtClean="0"/>
          </a:p>
        </p:txBody>
      </p:sp>
      <p:sp>
        <p:nvSpPr>
          <p:cNvPr id="13317" name="Footer Placeholder 1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smtClean="0">
                <a:solidFill>
                  <a:srgbClr val="FFFFFF"/>
                </a:solidFill>
              </a:rPr>
              <a:t>Xử lý ảnh – Image proccessing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8F0399-1C09-47E7-866D-AE868DD677BF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Rectangle 5"/>
          <p:cNvSpPr txBox="1">
            <a:spLocks noChangeArrowheads="1"/>
          </p:cNvSpPr>
          <p:nvPr/>
        </p:nvSpPr>
        <p:spPr bwMode="auto">
          <a:xfrm>
            <a:off x="2286000" y="4191000"/>
            <a:ext cx="48768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None/>
              <a:defRPr sz="1600" b="1" kern="1200" cap="all" spc="25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None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CADAE"/>
              </a:buClr>
              <a:buSzPct val="75000"/>
              <a:buFont typeface="Wingdings 2" pitchFamily="18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C7B70"/>
              </a:buClr>
              <a:buSzPct val="70000"/>
              <a:buFont typeface="Wingdings" pitchFamily="2" charset="2"/>
              <a:buNone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None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None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2200" i="1" smtClean="0"/>
              <a:t>Ts. Vũ Hải</a:t>
            </a:r>
            <a:endParaRPr lang="en-US" sz="2200" i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i="1" smtClean="0"/>
              <a:t>Thuật toán làm mảnh đơn giản</a:t>
            </a:r>
            <a:endParaRPr lang="en-US" sz="3200" i="1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447800"/>
            <a:ext cx="8686800" cy="5257800"/>
          </a:xfrm>
        </p:spPr>
        <p:txBody>
          <a:bodyPr/>
          <a:lstStyle/>
          <a:p>
            <a:r>
              <a:rPr lang="en-US" smtClean="0"/>
              <a:t>R Là vùng nhị phân có giá trị 1 và nền có giá trị </a:t>
            </a:r>
            <a:r>
              <a:rPr lang="en-US"/>
              <a:t>0. </a:t>
            </a:r>
            <a:endParaRPr lang="en-US" smtClean="0"/>
          </a:p>
          <a:p>
            <a:r>
              <a:rPr lang="en-US" smtClean="0"/>
              <a:t>p1 có 8 lân cận. p1 sẽ bị xóa nếu: </a:t>
            </a:r>
            <a:endParaRPr lang="en-US"/>
          </a:p>
          <a:p>
            <a:pPr lvl="1"/>
            <a:r>
              <a:rPr lang="en-US"/>
              <a:t>a)  2 ≤  N(p1)  ≤  6 </a:t>
            </a:r>
          </a:p>
          <a:p>
            <a:pPr lvl="1"/>
            <a:r>
              <a:rPr lang="en-US"/>
              <a:t>b)  T(p1)  = 1 </a:t>
            </a:r>
          </a:p>
          <a:p>
            <a:pPr lvl="1"/>
            <a:r>
              <a:rPr lang="en-US"/>
              <a:t>c)  p2.p4.p6  = 0 </a:t>
            </a:r>
          </a:p>
          <a:p>
            <a:pPr lvl="1"/>
            <a:r>
              <a:rPr lang="en-US"/>
              <a:t>d)  p4.p6.p8  = </a:t>
            </a:r>
            <a:r>
              <a:rPr lang="en-US" smtClean="0"/>
              <a:t>0</a:t>
            </a:r>
          </a:p>
          <a:p>
            <a:r>
              <a:rPr lang="en-US" smtClean="0"/>
              <a:t>Trong đó </a:t>
            </a:r>
          </a:p>
          <a:p>
            <a:pPr lvl="1"/>
            <a:r>
              <a:rPr lang="en-US" smtClean="0"/>
              <a:t>N(p1</a:t>
            </a:r>
            <a:r>
              <a:rPr lang="en-US"/>
              <a:t>) = p2 + p3 + ...+</a:t>
            </a:r>
            <a:r>
              <a:rPr lang="en-US" smtClean="0"/>
              <a:t>p8+p9 (số lân cận khác 0)</a:t>
            </a:r>
          </a:p>
          <a:p>
            <a:pPr lvl="1"/>
            <a:r>
              <a:rPr lang="en-US" smtClean="0"/>
              <a:t>T(p1</a:t>
            </a:r>
            <a:r>
              <a:rPr lang="en-US"/>
              <a:t>) </a:t>
            </a:r>
            <a:r>
              <a:rPr lang="en-US" smtClean="0"/>
              <a:t>số lần chuyển từ 0 sang1 theo thứ tự p2</a:t>
            </a:r>
            <a:r>
              <a:rPr lang="en-US"/>
              <a:t>, </a:t>
            </a:r>
            <a:r>
              <a:rPr lang="en-US" smtClean="0"/>
              <a:t>p3</a:t>
            </a:r>
            <a:r>
              <a:rPr lang="en-US"/>
              <a:t>,..,p8,p9, p2.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2D6DCDD-5C52-4389-85E6-8B985C520CE2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7608069"/>
              </p:ext>
            </p:extLst>
          </p:nvPr>
        </p:nvGraphicFramePr>
        <p:xfrm>
          <a:off x="6019800" y="2133600"/>
          <a:ext cx="2667000" cy="2286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89000"/>
                <a:gridCol w="889000"/>
                <a:gridCol w="889000"/>
              </a:tblGrid>
              <a:tr h="762000"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>
                          <a:latin typeface="Times New Roman" pitchFamily="18" charset="0"/>
                          <a:cs typeface="Times New Roman" pitchFamily="18" charset="0"/>
                        </a:rPr>
                        <a:t>p</a:t>
                      </a:r>
                      <a:r>
                        <a:rPr lang="en-US" sz="2400" baseline="-2500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en-US" sz="2400" baseline="-25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>
                          <a:latin typeface="Times New Roman" pitchFamily="18" charset="0"/>
                          <a:cs typeface="Times New Roman" pitchFamily="18" charset="0"/>
                        </a:rPr>
                        <a:t>p</a:t>
                      </a:r>
                      <a:r>
                        <a:rPr lang="en-US" sz="2400" baseline="-2500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2400" baseline="-25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>
                          <a:latin typeface="Times New Roman" pitchFamily="18" charset="0"/>
                          <a:cs typeface="Times New Roman" pitchFamily="18" charset="0"/>
                        </a:rPr>
                        <a:t>p</a:t>
                      </a:r>
                      <a:r>
                        <a:rPr lang="en-US" sz="2400" baseline="-2500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2400" baseline="-25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762000"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>
                          <a:latin typeface="Times New Roman" pitchFamily="18" charset="0"/>
                          <a:cs typeface="Times New Roman" pitchFamily="18" charset="0"/>
                        </a:rPr>
                        <a:t>p</a:t>
                      </a:r>
                      <a:r>
                        <a:rPr lang="en-US" sz="2400" baseline="-2500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en-US" sz="2400" baseline="-25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>
                          <a:latin typeface="Times New Roman" pitchFamily="18" charset="0"/>
                          <a:cs typeface="Times New Roman" pitchFamily="18" charset="0"/>
                        </a:rPr>
                        <a:t>p</a:t>
                      </a:r>
                      <a:r>
                        <a:rPr lang="en-US" sz="2400" baseline="-2500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2400" baseline="-25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>
                          <a:latin typeface="Times New Roman" pitchFamily="18" charset="0"/>
                          <a:cs typeface="Times New Roman" pitchFamily="18" charset="0"/>
                        </a:rPr>
                        <a:t>p</a:t>
                      </a:r>
                      <a:r>
                        <a:rPr lang="en-US" sz="2400" baseline="-2500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2400" baseline="-25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762000"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>
                          <a:latin typeface="Times New Roman" pitchFamily="18" charset="0"/>
                          <a:cs typeface="Times New Roman" pitchFamily="18" charset="0"/>
                        </a:rPr>
                        <a:t>p</a:t>
                      </a:r>
                      <a:r>
                        <a:rPr lang="en-US" sz="2400" baseline="-2500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en-US" sz="2400" baseline="-25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>
                          <a:latin typeface="Times New Roman" pitchFamily="18" charset="0"/>
                          <a:cs typeface="Times New Roman" pitchFamily="18" charset="0"/>
                        </a:rPr>
                        <a:t>p</a:t>
                      </a:r>
                      <a:r>
                        <a:rPr lang="en-US" sz="2400" baseline="-2500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en-US" sz="2400" baseline="-25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>
                          <a:latin typeface="Times New Roman" pitchFamily="18" charset="0"/>
                          <a:cs typeface="Times New Roman" pitchFamily="18" charset="0"/>
                        </a:rPr>
                        <a:t>p</a:t>
                      </a:r>
                      <a:r>
                        <a:rPr lang="en-US" sz="2400" baseline="-2500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en-US" sz="2400" baseline="-25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437167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Ví dụ</a:t>
            </a:r>
          </a:p>
          <a:p>
            <a:pPr lvl="1"/>
            <a:r>
              <a:rPr lang="en-US"/>
              <a:t>N(p1) = 4,  </a:t>
            </a:r>
          </a:p>
          <a:p>
            <a:pPr lvl="1"/>
            <a:r>
              <a:rPr lang="en-US"/>
              <a:t>T(p1) = 3 </a:t>
            </a:r>
            <a:endParaRPr lang="en-US" smtClean="0"/>
          </a:p>
          <a:p>
            <a:pPr lvl="1"/>
            <a:endParaRPr lang="en-US"/>
          </a:p>
          <a:p>
            <a:pPr lvl="1"/>
            <a:endParaRPr lang="en-US" smtClean="0"/>
          </a:p>
          <a:p>
            <a:pPr lvl="1"/>
            <a:endParaRPr lang="en-US"/>
          </a:p>
          <a:p>
            <a:pPr marL="273050" lvl="1" indent="-273050"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endParaRPr lang="en-US" smtClean="0"/>
          </a:p>
          <a:p>
            <a:pPr marL="273050" lvl="1" indent="-273050"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r>
              <a:rPr lang="en-US" smtClean="0"/>
              <a:t>Điều kiện c, d có </a:t>
            </a:r>
            <a:r>
              <a:rPr lang="en-US"/>
              <a:t>thể thay thế bằng </a:t>
            </a:r>
            <a:r>
              <a:rPr lang="en-US" smtClean="0"/>
              <a:t>2 điều </a:t>
            </a:r>
            <a:r>
              <a:rPr lang="en-US"/>
              <a:t>kiện sau</a:t>
            </a:r>
            <a:r>
              <a:rPr lang="en-US" smtClean="0"/>
              <a:t>:</a:t>
            </a:r>
          </a:p>
          <a:p>
            <a:pPr lvl="1"/>
            <a:r>
              <a:rPr lang="en-US" smtClean="0"/>
              <a:t>c</a:t>
            </a:r>
            <a:r>
              <a:rPr lang="en-US"/>
              <a:t>’) p2.p4.p8  = 0 </a:t>
            </a:r>
          </a:p>
          <a:p>
            <a:pPr lvl="1"/>
            <a:r>
              <a:rPr lang="en-US" smtClean="0"/>
              <a:t>d</a:t>
            </a:r>
            <a:r>
              <a:rPr lang="en-US"/>
              <a:t>’) p2.p6.p8  = </a:t>
            </a:r>
            <a:r>
              <a:rPr lang="en-US" smtClean="0"/>
              <a:t>0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2D6DCDD-5C52-4389-85E6-8B985C520CE2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1520743"/>
              </p:ext>
            </p:extLst>
          </p:nvPr>
        </p:nvGraphicFramePr>
        <p:xfrm>
          <a:off x="6019800" y="2133600"/>
          <a:ext cx="2667000" cy="2286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89000"/>
                <a:gridCol w="889000"/>
                <a:gridCol w="889000"/>
              </a:tblGrid>
              <a:tr h="762000"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2400" baseline="-25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2400" baseline="-25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2400" baseline="-25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762000"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2400" baseline="-25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>
                          <a:latin typeface="Times New Roman" pitchFamily="18" charset="0"/>
                          <a:cs typeface="Times New Roman" pitchFamily="18" charset="0"/>
                        </a:rPr>
                        <a:t>p</a:t>
                      </a:r>
                      <a:r>
                        <a:rPr lang="en-US" sz="2400" baseline="-2500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2400" baseline="-25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2400" baseline="-25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762000"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2400" baseline="-25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2400" baseline="-25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2400" baseline="-25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179136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mtClean="0"/>
              <a:t>4.3. </a:t>
            </a:r>
            <a:r>
              <a:rPr lang="vi-VN" smtClean="0"/>
              <a:t>Tìm </a:t>
            </a:r>
            <a:r>
              <a:rPr lang="vi-VN"/>
              <a:t>xương không dựa trên làm </a:t>
            </a:r>
            <a:r>
              <a:rPr lang="vi-VN" smtClean="0"/>
              <a:t>mảnh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vi-VN"/>
              <a:t>Để tách được xương của đối tượng có thể sử dụng đường biên của đối </a:t>
            </a:r>
            <a:r>
              <a:rPr lang="vi-VN" smtClean="0"/>
              <a:t>tượng</a:t>
            </a:r>
            <a:r>
              <a:rPr lang="vi-VN"/>
              <a:t>. </a:t>
            </a:r>
            <a:endParaRPr lang="en-US" smtClean="0"/>
          </a:p>
          <a:p>
            <a:r>
              <a:rPr lang="vi-VN" smtClean="0"/>
              <a:t>Với </a:t>
            </a:r>
            <a:r>
              <a:rPr lang="vi-VN"/>
              <a:t>điểm p bất kỳ trên đối tượng, ta bao nó bởi một đường biên. </a:t>
            </a:r>
            <a:endParaRPr lang="en-US" smtClean="0"/>
          </a:p>
          <a:p>
            <a:r>
              <a:rPr lang="vi-VN" smtClean="0"/>
              <a:t>Nếu </a:t>
            </a:r>
            <a:r>
              <a:rPr lang="vi-VN"/>
              <a:t>như có nhiều điểm biên có cùng khoảng cách ngắn nhất tới p thì p nằm </a:t>
            </a:r>
            <a:r>
              <a:rPr lang="vi-VN" smtClean="0"/>
              <a:t>trên </a:t>
            </a:r>
            <a:r>
              <a:rPr lang="vi-VN"/>
              <a:t>trục trung vị. Tập tất cả các điểm như vậy lập thành trục trung vị hay </a:t>
            </a:r>
            <a:r>
              <a:rPr lang="vi-VN" smtClean="0"/>
              <a:t>xương </a:t>
            </a:r>
            <a:r>
              <a:rPr lang="vi-VN"/>
              <a:t>của  đối tượng. </a:t>
            </a:r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2D6DCDD-5C52-4389-85E6-8B985C520CE2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1914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/>
              <a:t>v</a:t>
            </a:r>
            <a:r>
              <a:rPr lang="vi-VN"/>
              <a:t>iệc xác  định xương  được tiến hành thông qua  hai bước: </a:t>
            </a:r>
            <a:endParaRPr lang="en-US" smtClean="0"/>
          </a:p>
          <a:p>
            <a:pPr lvl="1"/>
            <a:r>
              <a:rPr lang="vi-VN" smtClean="0"/>
              <a:t>Bước </a:t>
            </a:r>
            <a:r>
              <a:rPr lang="vi-VN"/>
              <a:t>thứ nhất, tính khoảng cách từ mỗi điểm ảnh của đối tượng đến </a:t>
            </a:r>
            <a:r>
              <a:rPr lang="vi-VN" smtClean="0"/>
              <a:t>điểm </a:t>
            </a:r>
            <a:r>
              <a:rPr lang="vi-VN"/>
              <a:t>biên gần nhất. Như vậy cần phải tính toán khoảng cách tới tất cả </a:t>
            </a:r>
            <a:r>
              <a:rPr lang="vi-VN" smtClean="0"/>
              <a:t>các </a:t>
            </a:r>
            <a:r>
              <a:rPr lang="vi-VN"/>
              <a:t>điểm biên của ảnh. </a:t>
            </a:r>
          </a:p>
          <a:p>
            <a:pPr lvl="1"/>
            <a:r>
              <a:rPr lang="vi-VN" smtClean="0"/>
              <a:t>Bước </a:t>
            </a:r>
            <a:r>
              <a:rPr lang="vi-VN"/>
              <a:t>thứ hai, khoảng cách ảnh đã được tính toán và các điểm ảnh có </a:t>
            </a:r>
            <a:r>
              <a:rPr lang="vi-VN" smtClean="0"/>
              <a:t>giá </a:t>
            </a:r>
            <a:r>
              <a:rPr lang="vi-VN"/>
              <a:t>trị lớn nhất được xem là nằm trên xương của đối tượng.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2D6DCDD-5C52-4389-85E6-8B985C520CE2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055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vi-VN"/>
              <a:t>4.3.1. Khái quát về lược đồ Voronoi</a:t>
            </a:r>
          </a:p>
          <a:p>
            <a:r>
              <a:rPr lang="vi-VN"/>
              <a:t>4.3.2. Trục trung vị Voronoi rời rạc</a:t>
            </a:r>
          </a:p>
          <a:p>
            <a:r>
              <a:rPr lang="vi-VN"/>
              <a:t>4.3.3. Xương Voronoi rời rạc</a:t>
            </a:r>
          </a:p>
          <a:p>
            <a:r>
              <a:rPr lang="vi-VN"/>
              <a:t>4.3.4. Thuật toán tìm </a:t>
            </a:r>
            <a:r>
              <a:rPr lang="vi-VN" smtClean="0"/>
              <a:t>xương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2D6DCDD-5C52-4389-85E6-8B985C520CE2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188065" y="4191000"/>
            <a:ext cx="668804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Sinh viên tự đọc</a:t>
            </a:r>
            <a:endParaRPr lang="en-US" sz="5400" b="1" cap="none" spc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467611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vi-VN"/>
              <a:t>4.3.1. Khái quát về lược đồ </a:t>
            </a:r>
            <a:r>
              <a:rPr lang="vi-VN" smtClean="0"/>
              <a:t>Voronoi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2D6DCDD-5C52-4389-85E6-8B985C520CE2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9232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vi-VN"/>
              <a:t>4.3.2. Trục trung vị Voronoi rời </a:t>
            </a:r>
            <a:r>
              <a:rPr lang="vi-VN" smtClean="0"/>
              <a:t>rạc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2D6DCDD-5C52-4389-85E6-8B985C520CE2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90077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vi-VN"/>
              <a:t>4.3.3. Xương Voronoi rời </a:t>
            </a:r>
            <a:r>
              <a:rPr lang="vi-VN" smtClean="0"/>
              <a:t>rạc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2D6DCDD-5C52-4389-85E6-8B985C520CE2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03716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vi-VN"/>
              <a:t>4.3.4. Thuật toán tìm </a:t>
            </a:r>
            <a:r>
              <a:rPr lang="vi-VN" smtClean="0"/>
              <a:t>xương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2D6DCDD-5C52-4389-85E6-8B985C520CE2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9274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835025"/>
          </a:xfrm>
        </p:spPr>
        <p:txBody>
          <a:bodyPr/>
          <a:lstStyle/>
          <a:p>
            <a:r>
              <a:rPr lang="en-US" smtClean="0"/>
              <a:t>Nội dung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vi-VN"/>
              <a:t>4.1. Giới thiệu</a:t>
            </a:r>
          </a:p>
          <a:p>
            <a:r>
              <a:rPr lang="vi-VN"/>
              <a:t>4.2. Tìm xương dựa trên làm mảnh</a:t>
            </a:r>
          </a:p>
          <a:p>
            <a:r>
              <a:rPr lang="vi-VN"/>
              <a:t>4.2.1. Sơ lược về thuật toán làm mảnh</a:t>
            </a:r>
          </a:p>
          <a:p>
            <a:r>
              <a:rPr lang="vi-VN"/>
              <a:t>4.2.2. Một số thuật toán làm mảnh</a:t>
            </a:r>
          </a:p>
          <a:p>
            <a:r>
              <a:rPr lang="vi-VN"/>
              <a:t>4.3. Tìm xương không dựa trên làm mảnh</a:t>
            </a:r>
          </a:p>
          <a:p>
            <a:r>
              <a:rPr lang="vi-VN"/>
              <a:t>4.3.1. Khái quát về lược đồ Voronoi</a:t>
            </a:r>
          </a:p>
          <a:p>
            <a:r>
              <a:rPr lang="vi-VN"/>
              <a:t>4.3.2. Trục trung vị Voronoi rời rạc</a:t>
            </a:r>
          </a:p>
          <a:p>
            <a:r>
              <a:rPr lang="vi-VN"/>
              <a:t>4.3.3. Xương Voronoi rời rạc</a:t>
            </a:r>
          </a:p>
          <a:p>
            <a:r>
              <a:rPr lang="vi-VN"/>
              <a:t>4.3.4. Thuật toán tìm xương</a:t>
            </a:r>
          </a:p>
          <a:p>
            <a:endParaRPr lang="en-US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C620D21-291D-4EDA-9F2F-DF40CBFD8175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vi-VN"/>
              <a:t>4.1. Giới </a:t>
            </a:r>
            <a:r>
              <a:rPr lang="vi-VN" smtClean="0"/>
              <a:t>thiệu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vi-VN"/>
              <a:t>Xương được coi như hình dạng cơ bản của một đối tượng, với số ít </a:t>
            </a:r>
            <a:r>
              <a:rPr lang="vi-VN" smtClean="0"/>
              <a:t>các </a:t>
            </a:r>
            <a:r>
              <a:rPr lang="vi-VN"/>
              <a:t>điểm ảnh cơ bản. </a:t>
            </a:r>
            <a:endParaRPr lang="en-US" smtClean="0"/>
          </a:p>
          <a:p>
            <a:r>
              <a:rPr lang="vi-VN" smtClean="0"/>
              <a:t>Ta </a:t>
            </a:r>
            <a:r>
              <a:rPr lang="vi-VN"/>
              <a:t>có thể lấy được các thông tin về hình dạng nguyên </a:t>
            </a:r>
            <a:r>
              <a:rPr lang="vi-VN" smtClean="0"/>
              <a:t>bản </a:t>
            </a:r>
            <a:r>
              <a:rPr lang="vi-VN"/>
              <a:t>của một </a:t>
            </a:r>
            <a:r>
              <a:rPr lang="vi-VN" smtClean="0"/>
              <a:t>đ</a:t>
            </a:r>
            <a:r>
              <a:rPr lang="en-US" smtClean="0"/>
              <a:t>ối tượng</a:t>
            </a:r>
          </a:p>
          <a:p>
            <a:r>
              <a:rPr lang="en-US" smtClean="0"/>
              <a:t>Năm 1967, Blum đề xuất kỹ thuật tìm xương dựa vào việc biến đổi  trục trung gian “the </a:t>
            </a:r>
            <a:r>
              <a:rPr lang="en-US"/>
              <a:t>medial axis </a:t>
            </a:r>
            <a:r>
              <a:rPr lang="en-US" smtClean="0"/>
              <a:t>transforms - MAT” :  </a:t>
            </a:r>
            <a:endParaRPr lang="en-US"/>
          </a:p>
          <a:p>
            <a:r>
              <a:rPr lang="en-US" smtClean="0"/>
              <a:t>Gả sử 1 vùng R với biên (</a:t>
            </a:r>
            <a:r>
              <a:rPr lang="en-US"/>
              <a:t>boundary) B. </a:t>
            </a:r>
          </a:p>
          <a:p>
            <a:r>
              <a:rPr lang="en-US" smtClean="0"/>
              <a:t>Với mỗi điểm p trong </a:t>
            </a:r>
            <a:r>
              <a:rPr lang="en-US"/>
              <a:t>R, </a:t>
            </a:r>
            <a:r>
              <a:rPr lang="en-US" smtClean="0"/>
              <a:t>nếu p có lớn hơn 1 điểm lân cận gần nhất B</a:t>
            </a:r>
            <a:r>
              <a:rPr lang="en-US"/>
              <a:t>, </a:t>
            </a:r>
            <a:r>
              <a:rPr lang="en-US" smtClean="0"/>
              <a:t>thì p được coi là thuộc trục trung gian (hay xương) của vùng.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2D6DCDD-5C52-4389-85E6-8B985C520CE2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671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/>
              <a:t>Medial axis of three simple </a:t>
            </a:r>
            <a:r>
              <a:rPr lang="en-US" smtClean="0"/>
              <a:t>regions</a:t>
            </a:r>
          </a:p>
          <a:p>
            <a:endParaRPr lang="en-US"/>
          </a:p>
          <a:p>
            <a:endParaRPr lang="en-US" smtClean="0"/>
          </a:p>
          <a:p>
            <a:endParaRPr lang="en-US"/>
          </a:p>
          <a:p>
            <a:endParaRPr lang="en-US" smtClean="0"/>
          </a:p>
          <a:p>
            <a:endParaRPr lang="en-US"/>
          </a:p>
          <a:p>
            <a:r>
              <a:rPr lang="vi-VN"/>
              <a:t>Có thể chia thành hai loại thuật toán tìm xương cơ bản: </a:t>
            </a:r>
          </a:p>
          <a:p>
            <a:pPr lvl="1"/>
            <a:r>
              <a:rPr lang="vi-VN" smtClean="0"/>
              <a:t>Các </a:t>
            </a:r>
            <a:r>
              <a:rPr lang="vi-VN"/>
              <a:t>thuật toán tìm xương dựa trên làm mảnh </a:t>
            </a:r>
          </a:p>
          <a:p>
            <a:pPr lvl="1"/>
            <a:r>
              <a:rPr lang="vi-VN" smtClean="0"/>
              <a:t>Các </a:t>
            </a:r>
            <a:r>
              <a:rPr lang="vi-VN"/>
              <a:t>thuật toán tìm xương không dựa trên làm mảnh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2D6DCDD-5C52-4389-85E6-8B985C520CE2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risscrossEtching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981200"/>
            <a:ext cx="6376654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98938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smtClean="0"/>
              <a:t>VD Kiểm tra 1 điểm có thuộc xương không?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/>
              <a:t> </a:t>
            </a:r>
            <a:r>
              <a:rPr lang="en-US" sz="2000" i="1"/>
              <a:t>private bool TestPoint(int x, int y</a:t>
            </a:r>
            <a:r>
              <a:rPr lang="en-US" sz="2000" i="1" smtClean="0"/>
              <a:t>){</a:t>
            </a:r>
            <a:endParaRPr lang="en-US" sz="2000" i="1"/>
          </a:p>
          <a:p>
            <a:pPr marL="0" indent="0">
              <a:buNone/>
            </a:pPr>
            <a:r>
              <a:rPr lang="en-US" sz="2000" i="1" smtClean="0"/>
              <a:t>            double </a:t>
            </a:r>
            <a:r>
              <a:rPr lang="en-US" sz="2000" i="1"/>
              <a:t>l = 30000.0;  </a:t>
            </a:r>
            <a:r>
              <a:rPr lang="en-US" sz="2000" i="1" smtClean="0"/>
              <a:t>double </a:t>
            </a:r>
            <a:r>
              <a:rPr lang="en-US" sz="2000" i="1"/>
              <a:t>l1 = 30001.0</a:t>
            </a:r>
            <a:r>
              <a:rPr lang="en-US" sz="2000" i="1" smtClean="0"/>
              <a:t>;   </a:t>
            </a:r>
            <a:r>
              <a:rPr lang="en-US" sz="2000" i="1"/>
              <a:t>double tmp;</a:t>
            </a:r>
          </a:p>
          <a:p>
            <a:pPr marL="0" indent="0">
              <a:buNone/>
            </a:pPr>
            <a:r>
              <a:rPr lang="en-US" sz="2000" i="1" smtClean="0"/>
              <a:t>            for </a:t>
            </a:r>
            <a:r>
              <a:rPr lang="en-US" sz="2000" i="1"/>
              <a:t>(int i = 0; i &lt; m_imgInput.Width; i</a:t>
            </a:r>
            <a:r>
              <a:rPr lang="en-US" sz="2000" i="1" smtClean="0"/>
              <a:t>++) </a:t>
            </a:r>
            <a:r>
              <a:rPr lang="en-US" sz="2000" i="1"/>
              <a:t>{</a:t>
            </a:r>
          </a:p>
          <a:p>
            <a:pPr marL="0" indent="0">
              <a:buNone/>
            </a:pPr>
            <a:r>
              <a:rPr lang="en-US" sz="2000" i="1"/>
              <a:t>                </a:t>
            </a:r>
            <a:r>
              <a:rPr lang="en-US" sz="2000" i="1" smtClean="0"/>
              <a:t>   for </a:t>
            </a:r>
            <a:r>
              <a:rPr lang="en-US" sz="2000" i="1"/>
              <a:t>(int j = 0; j &lt; m_imgInput.Height; j</a:t>
            </a:r>
            <a:r>
              <a:rPr lang="en-US" sz="2000" i="1" smtClean="0"/>
              <a:t>++) </a:t>
            </a:r>
            <a:r>
              <a:rPr lang="en-US" sz="2000" i="1"/>
              <a:t>{</a:t>
            </a:r>
          </a:p>
          <a:p>
            <a:pPr marL="0" indent="0">
              <a:buNone/>
            </a:pPr>
            <a:r>
              <a:rPr lang="en-US" sz="2000" i="1"/>
              <a:t>                    </a:t>
            </a:r>
            <a:r>
              <a:rPr lang="en-US" sz="2000" i="1" smtClean="0"/>
              <a:t>     if </a:t>
            </a:r>
            <a:r>
              <a:rPr lang="en-US" sz="2000" i="1"/>
              <a:t>(m_imgInput.GetPixel(i, j).R == 0) </a:t>
            </a:r>
            <a:r>
              <a:rPr lang="en-US" sz="2000" i="1" smtClean="0"/>
              <a:t>{</a:t>
            </a:r>
            <a:endParaRPr lang="en-US" sz="2000" i="1"/>
          </a:p>
          <a:p>
            <a:pPr marL="0" indent="0">
              <a:buNone/>
            </a:pPr>
            <a:r>
              <a:rPr lang="en-US" sz="2000" i="1" smtClean="0"/>
              <a:t>                                 tmp </a:t>
            </a:r>
            <a:r>
              <a:rPr lang="en-US" sz="2000" i="1"/>
              <a:t>= Math.Sqrt(Math.Pow(x - i, 2) + Math.Pow(y - j, 2));</a:t>
            </a:r>
          </a:p>
          <a:p>
            <a:pPr marL="0" indent="0">
              <a:buNone/>
            </a:pPr>
            <a:r>
              <a:rPr lang="en-US" sz="2000" i="1"/>
              <a:t>                        </a:t>
            </a:r>
            <a:r>
              <a:rPr lang="en-US" sz="2000" i="1" smtClean="0"/>
              <a:t>         if </a:t>
            </a:r>
            <a:r>
              <a:rPr lang="en-US" sz="2000" i="1"/>
              <a:t>(tmp &lt;= l</a:t>
            </a:r>
            <a:r>
              <a:rPr lang="en-US" sz="2000" i="1" smtClean="0"/>
              <a:t>) {  l1 </a:t>
            </a:r>
            <a:r>
              <a:rPr lang="en-US" sz="2000" i="1"/>
              <a:t>= l</a:t>
            </a:r>
            <a:r>
              <a:rPr lang="en-US" sz="2000" i="1" smtClean="0"/>
              <a:t>;  </a:t>
            </a:r>
            <a:r>
              <a:rPr lang="en-US" sz="2000" i="1"/>
              <a:t>l = tmp</a:t>
            </a:r>
            <a:r>
              <a:rPr lang="en-US" sz="2000" i="1" smtClean="0"/>
              <a:t>;  }</a:t>
            </a:r>
            <a:endParaRPr lang="en-US" sz="2000" i="1"/>
          </a:p>
          <a:p>
            <a:pPr marL="0" indent="0">
              <a:buNone/>
            </a:pPr>
            <a:r>
              <a:rPr lang="en-US" sz="2000" i="1"/>
              <a:t>                    </a:t>
            </a:r>
            <a:r>
              <a:rPr lang="en-US" sz="2000" i="1" smtClean="0"/>
              <a:t>     }</a:t>
            </a:r>
            <a:endParaRPr lang="en-US" sz="2000" i="1"/>
          </a:p>
          <a:p>
            <a:pPr marL="0" indent="0">
              <a:buNone/>
            </a:pPr>
            <a:r>
              <a:rPr lang="en-US" sz="2000" i="1"/>
              <a:t>                }</a:t>
            </a:r>
          </a:p>
          <a:p>
            <a:pPr marL="0" indent="0">
              <a:buNone/>
            </a:pPr>
            <a:r>
              <a:rPr lang="en-US" sz="2000" i="1"/>
              <a:t>            }</a:t>
            </a:r>
          </a:p>
          <a:p>
            <a:pPr marL="0" indent="0">
              <a:buNone/>
            </a:pPr>
            <a:r>
              <a:rPr lang="en-US" sz="2000" i="1"/>
              <a:t>            if (l - l1 == 0</a:t>
            </a:r>
            <a:r>
              <a:rPr lang="en-US" sz="2000" i="1" smtClean="0"/>
              <a:t>) {  return </a:t>
            </a:r>
            <a:r>
              <a:rPr lang="en-US" sz="2000" i="1"/>
              <a:t>true</a:t>
            </a:r>
            <a:r>
              <a:rPr lang="en-US" sz="2000" i="1" smtClean="0"/>
              <a:t>;  </a:t>
            </a:r>
            <a:r>
              <a:rPr lang="en-US" sz="2000" i="1"/>
              <a:t>}</a:t>
            </a:r>
          </a:p>
          <a:p>
            <a:pPr marL="0" indent="0">
              <a:buNone/>
            </a:pPr>
            <a:r>
              <a:rPr lang="en-US" sz="2000" i="1"/>
              <a:t>            return false;</a:t>
            </a:r>
          </a:p>
          <a:p>
            <a:pPr marL="0" indent="0">
              <a:buNone/>
            </a:pPr>
            <a:r>
              <a:rPr lang="en-US" sz="2000" i="1"/>
              <a:t>        }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2D6DCDD-5C52-4389-85E6-8B985C520CE2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367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vi-VN"/>
              <a:t>4.2. Tìm xương dựa trên làm </a:t>
            </a:r>
            <a:r>
              <a:rPr lang="vi-VN" smtClean="0"/>
              <a:t>mảnh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vi-VN" smtClean="0"/>
              <a:t>4.2.1</a:t>
            </a:r>
            <a:r>
              <a:rPr lang="vi-VN"/>
              <a:t>. Sơ lược về thuật toán làm mảnh</a:t>
            </a:r>
          </a:p>
          <a:p>
            <a:r>
              <a:rPr lang="vi-VN"/>
              <a:t>4.2.2. Một số thuật toán làm </a:t>
            </a:r>
            <a:r>
              <a:rPr lang="vi-VN" smtClean="0"/>
              <a:t>mảnh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2D6DCDD-5C52-4389-85E6-8B985C520CE2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459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vi-VN"/>
              <a:t>4.2.1. Sơ lược về thuật toán làm </a:t>
            </a:r>
            <a:r>
              <a:rPr lang="vi-VN" smtClean="0"/>
              <a:t>mảnh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vi-VN" smtClean="0"/>
              <a:t>Thuật </a:t>
            </a:r>
            <a:r>
              <a:rPr lang="vi-VN"/>
              <a:t>toán làm mảnh ảnh số nhị phân là một trong các thuật toán quan </a:t>
            </a:r>
            <a:r>
              <a:rPr lang="vi-VN" smtClean="0"/>
              <a:t>trọng </a:t>
            </a:r>
            <a:r>
              <a:rPr lang="vi-VN"/>
              <a:t>trong xử lý ảnh và nhận dạng. </a:t>
            </a:r>
            <a:endParaRPr lang="en-US" smtClean="0"/>
          </a:p>
          <a:p>
            <a:r>
              <a:rPr lang="vi-VN"/>
              <a:t>Thuật toán làm </a:t>
            </a:r>
            <a:r>
              <a:rPr lang="vi-VN" smtClean="0"/>
              <a:t>mảnh</a:t>
            </a:r>
            <a:r>
              <a:rPr lang="en-US" smtClean="0"/>
              <a:t>:</a:t>
            </a:r>
          </a:p>
          <a:p>
            <a:pPr lvl="1"/>
            <a:r>
              <a:rPr lang="en-US" smtClean="0"/>
              <a:t>L</a:t>
            </a:r>
            <a:r>
              <a:rPr lang="vi-VN" smtClean="0"/>
              <a:t>ặp kiểm </a:t>
            </a:r>
            <a:r>
              <a:rPr lang="vi-VN"/>
              <a:t>tra </a:t>
            </a:r>
            <a:r>
              <a:rPr lang="en-US" smtClean="0"/>
              <a:t>tất cả </a:t>
            </a:r>
            <a:r>
              <a:rPr lang="vi-VN" smtClean="0"/>
              <a:t>các </a:t>
            </a:r>
            <a:r>
              <a:rPr lang="vi-VN"/>
              <a:t>điểm </a:t>
            </a:r>
            <a:r>
              <a:rPr lang="vi-VN" smtClean="0"/>
              <a:t>thuộc </a:t>
            </a:r>
            <a:r>
              <a:rPr lang="vi-VN"/>
              <a:t>đối tượng. </a:t>
            </a:r>
            <a:r>
              <a:rPr lang="en-US" smtClean="0"/>
              <a:t>N</a:t>
            </a:r>
            <a:r>
              <a:rPr lang="vi-VN" smtClean="0"/>
              <a:t>ếu</a:t>
            </a:r>
            <a:r>
              <a:rPr lang="en-US" smtClean="0"/>
              <a:t> điểm ảnh</a:t>
            </a:r>
            <a:r>
              <a:rPr lang="vi-VN" smtClean="0"/>
              <a:t> thoả </a:t>
            </a:r>
            <a:r>
              <a:rPr lang="vi-VN"/>
              <a:t>mãn điều kiện xoá </a:t>
            </a:r>
            <a:r>
              <a:rPr lang="vi-VN" smtClean="0"/>
              <a:t>thuật </a:t>
            </a:r>
            <a:r>
              <a:rPr lang="vi-VN"/>
              <a:t>toán thì nó sẽ bị xoá đi. </a:t>
            </a:r>
            <a:endParaRPr lang="en-US" smtClean="0"/>
          </a:p>
          <a:p>
            <a:pPr lvl="1"/>
            <a:r>
              <a:rPr lang="vi-VN" smtClean="0"/>
              <a:t>Quá </a:t>
            </a:r>
            <a:r>
              <a:rPr lang="vi-VN"/>
              <a:t>trình cứ lặp lại cho đến khi không còn </a:t>
            </a:r>
            <a:r>
              <a:rPr lang="vi-VN" smtClean="0"/>
              <a:t>điểm </a:t>
            </a:r>
            <a:r>
              <a:rPr lang="vi-VN"/>
              <a:t>biên nào được xoá. </a:t>
            </a:r>
            <a:endParaRPr lang="en-US" smtClean="0"/>
          </a:p>
          <a:p>
            <a:pPr lvl="1"/>
            <a:r>
              <a:rPr lang="vi-VN" smtClean="0"/>
              <a:t>Đối </a:t>
            </a:r>
            <a:r>
              <a:rPr lang="vi-VN"/>
              <a:t>tượng được bóc dần lớp biên cho đến khi nào </a:t>
            </a:r>
            <a:r>
              <a:rPr lang="vi-VN" smtClean="0"/>
              <a:t>bị </a:t>
            </a:r>
            <a:r>
              <a:rPr lang="vi-VN"/>
              <a:t>thu mảnh lại chỉ còn các điểm biên.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2D6DCDD-5C52-4389-85E6-8B985C520CE2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6536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vi-VN" smtClean="0"/>
              <a:t>Chất lượng của thuật toán làm mảnh  được  đánh giá theo các tiêu chuẩn</a:t>
            </a:r>
            <a:r>
              <a:rPr lang="en-US" smtClean="0"/>
              <a:t>:</a:t>
            </a:r>
          </a:p>
          <a:p>
            <a:pPr lvl="1"/>
            <a:r>
              <a:rPr lang="vi-VN" smtClean="0"/>
              <a:t>Bảo </a:t>
            </a:r>
            <a:r>
              <a:rPr lang="vi-VN"/>
              <a:t>toàn tính liên thông của đối tượng và phần bù của đối </a:t>
            </a:r>
            <a:r>
              <a:rPr lang="vi-VN" smtClean="0"/>
              <a:t>tượng</a:t>
            </a:r>
            <a:r>
              <a:rPr lang="en-US" smtClean="0"/>
              <a:t>, b</a:t>
            </a:r>
            <a:r>
              <a:rPr lang="vi-VN" smtClean="0"/>
              <a:t>ảo </a:t>
            </a:r>
            <a:r>
              <a:rPr lang="vi-VN"/>
              <a:t>toàn các thành phần liên thông </a:t>
            </a:r>
          </a:p>
          <a:p>
            <a:pPr lvl="1"/>
            <a:r>
              <a:rPr lang="vi-VN"/>
              <a:t>Sự tương hợp giữa xương và cấu trúc của ảnh đối tượng </a:t>
            </a:r>
          </a:p>
          <a:p>
            <a:pPr lvl="1"/>
            <a:r>
              <a:rPr lang="vi-VN" smtClean="0"/>
              <a:t>Xương </a:t>
            </a:r>
            <a:r>
              <a:rPr lang="vi-VN"/>
              <a:t>chỉ gồm các điểm biên, càng mảnh càng tốt </a:t>
            </a:r>
          </a:p>
          <a:p>
            <a:pPr lvl="1"/>
            <a:r>
              <a:rPr lang="vi-VN"/>
              <a:t>Bền vững đối với nhiễu </a:t>
            </a:r>
          </a:p>
          <a:p>
            <a:pPr lvl="1"/>
            <a:r>
              <a:rPr lang="vi-VN"/>
              <a:t>Xương cho phép khôi phục ảnh ban đầu của đối tượng </a:t>
            </a:r>
          </a:p>
          <a:p>
            <a:pPr lvl="1"/>
            <a:r>
              <a:rPr lang="vi-VN"/>
              <a:t>Xương thu  được  ở chính giữa  đường nét của  đối tượng  được  </a:t>
            </a:r>
            <a:r>
              <a:rPr lang="vi-VN" smtClean="0"/>
              <a:t>làm </a:t>
            </a:r>
            <a:r>
              <a:rPr lang="vi-VN"/>
              <a:t>mảnh </a:t>
            </a:r>
          </a:p>
          <a:p>
            <a:pPr lvl="1"/>
            <a:r>
              <a:rPr lang="vi-VN"/>
              <a:t>Xương nhận được bất biến với phép quay.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2D6DCDD-5C52-4389-85E6-8B985C520CE2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2163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vi-VN"/>
              <a:t>4.2.2. Một số thuật toán làm </a:t>
            </a:r>
            <a:r>
              <a:rPr lang="vi-VN" smtClean="0"/>
              <a:t>mảnh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M</a:t>
            </a:r>
            <a:r>
              <a:rPr lang="vi-VN" smtClean="0"/>
              <a:t>ột </a:t>
            </a:r>
            <a:r>
              <a:rPr lang="vi-VN"/>
              <a:t>số đặc điểm, ưu và khuyết điểm của các </a:t>
            </a:r>
            <a:r>
              <a:rPr lang="vi-VN" smtClean="0"/>
              <a:t>thuật </a:t>
            </a:r>
            <a:r>
              <a:rPr lang="vi-VN"/>
              <a:t>toán đã được nghiên cứu.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2D6DCDD-5C52-4389-85E6-8B985C520CE2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220722" y="3048000"/>
            <a:ext cx="668804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Sinh viên tự đọc</a:t>
            </a:r>
            <a:endParaRPr lang="en-US" sz="5400" b="1" cap="none" spc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6947350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>
    <a:lnDef>
      <a:spPr>
        <a:ln w="19050">
          <a:headEnd type="none" w="med" len="med"/>
          <a:tailEnd type="triangle" w="med" len="med"/>
        </a:ln>
      </a:spPr>
      <a:bodyPr/>
      <a:lstStyle/>
      <a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7790</TotalTime>
  <Words>1032</Words>
  <Application>Microsoft Office PowerPoint</Application>
  <PresentationFormat>On-screen Show (4:3)</PresentationFormat>
  <Paragraphs>135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Arial</vt:lpstr>
      <vt:lpstr>Georgia</vt:lpstr>
      <vt:lpstr>Times New Roman</vt:lpstr>
      <vt:lpstr>Verdana</vt:lpstr>
      <vt:lpstr>Wingdings</vt:lpstr>
      <vt:lpstr>Wingdings 2</vt:lpstr>
      <vt:lpstr>Civic</vt:lpstr>
      <vt:lpstr>Chương 4. Xương và các kỹ thuật tìm xương</vt:lpstr>
      <vt:lpstr>Nội dung</vt:lpstr>
      <vt:lpstr>4.1. Giới thiệu</vt:lpstr>
      <vt:lpstr>PowerPoint Presentation</vt:lpstr>
      <vt:lpstr>VD Kiểm tra 1 điểm có thuộc xương không?</vt:lpstr>
      <vt:lpstr>4.2. Tìm xương dựa trên làm mảnh</vt:lpstr>
      <vt:lpstr>4.2.1. Sơ lược về thuật toán làm mảnh</vt:lpstr>
      <vt:lpstr>PowerPoint Presentation</vt:lpstr>
      <vt:lpstr>4.2.2. Một số thuật toán làm mảnh</vt:lpstr>
      <vt:lpstr>Thuật toán làm mảnh đơn giản</vt:lpstr>
      <vt:lpstr>PowerPoint Presentation</vt:lpstr>
      <vt:lpstr>4.3. Tìm xương không dựa trên làm mảnh</vt:lpstr>
      <vt:lpstr>PowerPoint Presentation</vt:lpstr>
      <vt:lpstr>PowerPoint Presentation</vt:lpstr>
      <vt:lpstr>4.3.1. Khái quát về lược đồ Voronoi</vt:lpstr>
      <vt:lpstr>4.3.2. Trục trung vị Voronoi rời rạc</vt:lpstr>
      <vt:lpstr>4.3.3. Xương Voronoi rời rạc</vt:lpstr>
      <vt:lpstr>4.3.4. Thuật toán tìm xương</vt:lpstr>
    </vt:vector>
  </TitlesOfParts>
  <Company>MyQuan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Quan</dc:creator>
  <cp:lastModifiedBy>LEHUNG</cp:lastModifiedBy>
  <cp:revision>788</cp:revision>
  <dcterms:created xsi:type="dcterms:W3CDTF">2006-01-29T09:57:04Z</dcterms:created>
  <dcterms:modified xsi:type="dcterms:W3CDTF">2018-09-18T08:46:06Z</dcterms:modified>
</cp:coreProperties>
</file>