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8" r:id="rId3"/>
    <p:sldId id="289" r:id="rId4"/>
    <p:sldId id="290" r:id="rId5"/>
    <p:sldId id="291" r:id="rId6"/>
    <p:sldId id="293" r:id="rId7"/>
    <p:sldId id="294" r:id="rId8"/>
    <p:sldId id="292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94660"/>
  </p:normalViewPr>
  <p:slideViewPr>
    <p:cSldViewPr>
      <p:cViewPr varScale="1">
        <p:scale>
          <a:sx n="81" d="100"/>
          <a:sy n="81" d="100"/>
        </p:scale>
        <p:origin x="11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92689F-623B-46D7-A34F-A9878B66F15D}" type="datetimeFigureOut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C5FD05-6D7C-40F8-B5DA-F83C5A012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40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C562FC0-57DF-4B45-A66E-D96D3BA2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96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152400"/>
            <a:ext cx="7454900" cy="1981200"/>
          </a:xfrm>
        </p:spPr>
        <p:txBody>
          <a:bodyPr/>
          <a:lstStyle>
            <a:lvl1pPr>
              <a:defRPr sz="40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3E22-9E54-4869-B9BB-7114FCFAC843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Hệ điều hành</a:t>
            </a:r>
          </a:p>
        </p:txBody>
      </p:sp>
      <p:sp>
        <p:nvSpPr>
          <p:cNvPr id="1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F502247-0237-4B30-8342-323E24A3A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2" descr="Káº¿t quáº£ hÃ¬nh áº£nh cho logo Äáº¡i há»c bÃ¡ch khoa hÃ  ná»i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749300" cy="93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Káº¿t quáº£ hÃ¬nh áº£nh cho logo mica institu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61" y="241354"/>
            <a:ext cx="801303" cy="753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592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52727-1C7A-4559-89F6-F85C0DCD1BB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AA38-1830-43EF-959A-372D47AAD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6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C6A6-B4D3-48EF-A57E-DA6299052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2CF0-B632-47D5-8C12-FDA46EC2C76B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5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257800"/>
          </a:xfrm>
        </p:spPr>
        <p:txBody>
          <a:bodyPr/>
          <a:lstStyle>
            <a:lvl1pPr>
              <a:defRPr sz="2900">
                <a:latin typeface="Times New Roman" pitchFamily="18" charset="0"/>
                <a:cs typeface="Times New Roman" pitchFamily="18" charset="0"/>
              </a:defRPr>
            </a:lvl1pPr>
            <a:lvl2pPr marL="548640" indent="-274320">
              <a:buClr>
                <a:schemeClr val="accent1">
                  <a:lumMod val="75000"/>
                </a:schemeClr>
              </a:buClr>
              <a:buSzPct val="73000"/>
              <a:buFont typeface="Wingdings" pitchFamily="2" charset="2"/>
              <a:buChar char="§"/>
              <a:defRPr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2500">
                <a:latin typeface="Times New Roman" pitchFamily="18" charset="0"/>
                <a:cs typeface="Times New Roman" pitchFamily="18" charset="0"/>
              </a:defRPr>
            </a:lvl3pPr>
            <a:lvl4pPr>
              <a:defRPr sz="23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 sz="21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10541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DCDD-5C52-4389-85E6-8B985C520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46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9AAD-F9CD-4D40-890B-BE4FFC22DD20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A0BE6D-32AE-4425-A0A3-0E1DDD567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74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E873-C5D0-4C58-9DB4-BDC50D42C9DE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8E22F-8CDA-4457-8CF9-E793A35E1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32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1E20-B749-4E26-AE38-DA09B4504B02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8D250DC-D413-4990-9FD6-82F73A2A0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9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AF102-A91D-43F1-BDDC-367F05719FC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4E53-273D-4F00-AAA2-6A6D7EE02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9899A-5846-4A5C-984A-88F0F52B4A68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754C86-7AA6-4040-AB7C-732E9B84F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7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C50BAD-58CA-4EE8-BAEC-3896E8A9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EEE8-58C5-4483-AEB8-86567C58EDE4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14F1-0BD3-43B6-8814-4C260C565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96E04-9F62-42AD-AEE9-0AF759A0C505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6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098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5F0EE9-E2A8-4BF7-8EA2-7FAF233CFA6F}" type="datetime1">
              <a:rPr lang="en-US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vi-VN"/>
              <a:t>Hệ điều hành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32F7331-EF2C-4708-B04A-A936B37CD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782A86E-347D-4AF5-A8AB-00EE8CD9104D}" type="datetime1">
              <a:rPr lang="en-US" smtClean="0">
                <a:solidFill>
                  <a:srgbClr val="FFFFFF"/>
                </a:solidFill>
              </a:rPr>
              <a:pPr/>
              <a:t>9/18/2018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28600"/>
            <a:ext cx="7696200" cy="1828800"/>
          </a:xfrm>
        </p:spPr>
        <p:txBody>
          <a:bodyPr/>
          <a:lstStyle/>
          <a:p>
            <a:pPr eaLnBrk="1" hangingPunct="1"/>
            <a:r>
              <a:rPr lang="en-US" smtClean="0"/>
              <a:t>Chương 5. Các kỹ thuật hậu xử lý</a:t>
            </a:r>
          </a:p>
        </p:txBody>
      </p:sp>
      <p:sp>
        <p:nvSpPr>
          <p:cNvPr id="1331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mtClean="0">
                <a:solidFill>
                  <a:srgbClr val="FFFFFF"/>
                </a:solidFill>
              </a:rPr>
              <a:t>Xử lý ảnh – Image proccessing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F0399-1C09-47E7-866D-AE868DD677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286000" y="4191000"/>
            <a:ext cx="487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200" i="1" smtClean="0"/>
              <a:t>Ts. Vũ Hải</a:t>
            </a:r>
            <a:endParaRPr lang="en-US" sz="2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5.1.3. Thuật toán </a:t>
            </a:r>
            <a:r>
              <a:rPr lang="en-US" smtClean="0"/>
              <a:t>Angles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1600200"/>
          </a:xfrm>
        </p:spPr>
        <p:txBody>
          <a:bodyPr/>
          <a:lstStyle/>
          <a:p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quyết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giữ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hay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bỏ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3543505"/>
            <a:ext cx="68770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025"/>
          </a:xfrm>
        </p:spPr>
        <p:txBody>
          <a:bodyPr/>
          <a:lstStyle/>
          <a:p>
            <a:r>
              <a:rPr lang="en-US" smtClean="0"/>
              <a:t>Nội dung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/>
              <a:t>5.1. Rút gọn số lượng điểm biểu diễn</a:t>
            </a:r>
          </a:p>
          <a:p>
            <a:r>
              <a:rPr lang="en-US" sz="2400"/>
              <a:t>5.1.1. Giới thiệu</a:t>
            </a:r>
          </a:p>
          <a:p>
            <a:r>
              <a:rPr lang="en-US" sz="2400"/>
              <a:t>5.1.2. Thuật toán Douglas Peucker</a:t>
            </a:r>
          </a:p>
          <a:p>
            <a:r>
              <a:rPr lang="en-US" sz="2400"/>
              <a:t>5.1.3. Thuật toán Band width</a:t>
            </a:r>
          </a:p>
          <a:p>
            <a:r>
              <a:rPr lang="en-US" sz="2400"/>
              <a:t>5.1.4. Thuật toán Angles</a:t>
            </a:r>
          </a:p>
          <a:p>
            <a:r>
              <a:rPr lang="en-US" sz="2400" b="1"/>
              <a:t>5.2. Xấp xỉ đa giác bởi các hình cơ sở</a:t>
            </a:r>
          </a:p>
          <a:p>
            <a:r>
              <a:rPr lang="en-US" sz="2400"/>
              <a:t>5.2.1. Xấp xỉ đa giác theo bất biến đồng dạng</a:t>
            </a:r>
          </a:p>
          <a:p>
            <a:r>
              <a:rPr lang="en-US" sz="2400"/>
              <a:t>5.2.2. Xấp xỉ đa giác theo bất biến aphin</a:t>
            </a:r>
          </a:p>
          <a:p>
            <a:r>
              <a:rPr lang="en-US" sz="2400" b="1"/>
              <a:t>5.3. Biến đổi HOUGH</a:t>
            </a:r>
          </a:p>
          <a:p>
            <a:r>
              <a:rPr lang="en-US" sz="2400"/>
              <a:t>5.3.1. Biến đổi Hough cho đường thẳng</a:t>
            </a:r>
          </a:p>
          <a:p>
            <a:r>
              <a:rPr lang="en-US" sz="2400"/>
              <a:t>5.3.2. Biến đổi Hough cho đường thẳng trong tọa độ cực</a:t>
            </a:r>
          </a:p>
          <a:p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620D21-291D-4EDA-9F2F-DF40CBFD81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5.1. Rút gọn số lượng điểm biểu </a:t>
            </a:r>
            <a:r>
              <a:rPr lang="en-US" sz="3600" smtClean="0"/>
              <a:t>diễn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smtClean="0"/>
              <a:t>5.1.1</a:t>
            </a:r>
            <a:r>
              <a:rPr lang="en-US" sz="3200"/>
              <a:t>. Giới thiệu</a:t>
            </a:r>
          </a:p>
          <a:p>
            <a:r>
              <a:rPr lang="en-US" sz="3200"/>
              <a:t>5.1.2. Thuật toán Douglas Peucker</a:t>
            </a:r>
          </a:p>
          <a:p>
            <a:r>
              <a:rPr lang="en-US" sz="3200"/>
              <a:t>5.1.3. Thuật toán Band width</a:t>
            </a:r>
          </a:p>
          <a:p>
            <a:r>
              <a:rPr lang="en-US" sz="3200"/>
              <a:t>5.1.4. Thuật toán Angles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5.1.1. Giới </a:t>
            </a:r>
            <a:r>
              <a:rPr lang="en-US" sz="3600" smtClean="0"/>
              <a:t>thiệu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endParaRPr lang="en-US" dirty="0" smtClean="0"/>
          </a:p>
          <a:p>
            <a:pPr lvl="1"/>
            <a:r>
              <a:rPr lang="en-US" dirty="0" smtClean="0"/>
              <a:t>L</a:t>
            </a:r>
            <a:r>
              <a:rPr lang="vi-VN" dirty="0" smtClean="0"/>
              <a:t>iệu </a:t>
            </a:r>
            <a:r>
              <a:rPr lang="vi-VN" dirty="0"/>
              <a:t>có thể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vi-VN" dirty="0" smtClean="0"/>
              <a:t>bớt </a:t>
            </a:r>
            <a:r>
              <a:rPr lang="vi-VN" dirty="0"/>
              <a:t>các điểm thu được để giảm thiểu không </a:t>
            </a:r>
            <a:r>
              <a:rPr lang="vi-VN" dirty="0" smtClean="0"/>
              <a:t>quan </a:t>
            </a:r>
            <a:r>
              <a:rPr lang="vi-VN" dirty="0"/>
              <a:t>lưu trữ và thuận tiện cho việc đối sách hay </a:t>
            </a:r>
            <a:r>
              <a:rPr lang="vi-VN" dirty="0" smtClean="0"/>
              <a:t>không</a:t>
            </a:r>
            <a:r>
              <a:rPr lang="en-US" dirty="0" smtClean="0"/>
              <a:t> ?</a:t>
            </a:r>
          </a:p>
          <a:p>
            <a:r>
              <a:rPr lang="vi-VN" dirty="0" smtClean="0"/>
              <a:t>Bài </a:t>
            </a:r>
            <a:r>
              <a:rPr lang="vi-VN" dirty="0"/>
              <a:t>toán:  </a:t>
            </a:r>
          </a:p>
          <a:p>
            <a:pPr lvl="1"/>
            <a:r>
              <a:rPr lang="vi-VN" dirty="0"/>
              <a:t>Cho  đường cong gồm n  điểm trong mặt phẳng (x</a:t>
            </a:r>
            <a:r>
              <a:rPr lang="vi-VN" baseline="-25000" dirty="0"/>
              <a:t>1</a:t>
            </a:r>
            <a:r>
              <a:rPr lang="vi-VN" dirty="0"/>
              <a:t>, y</a:t>
            </a:r>
            <a:r>
              <a:rPr lang="vi-VN" baseline="-25000" dirty="0"/>
              <a:t>1</a:t>
            </a:r>
            <a:r>
              <a:rPr lang="vi-VN" dirty="0"/>
              <a:t>), (x</a:t>
            </a:r>
            <a:r>
              <a:rPr lang="vi-VN" baseline="-25000" dirty="0"/>
              <a:t>2</a:t>
            </a:r>
            <a:r>
              <a:rPr lang="vi-VN" dirty="0"/>
              <a:t>, y</a:t>
            </a:r>
            <a:r>
              <a:rPr lang="vi-VN" baseline="-25000" dirty="0"/>
              <a:t>2</a:t>
            </a:r>
            <a:r>
              <a:rPr lang="vi-VN" dirty="0"/>
              <a:t>)… </a:t>
            </a:r>
            <a:r>
              <a:rPr lang="vi-VN" dirty="0" smtClean="0"/>
              <a:t>(</a:t>
            </a:r>
            <a:r>
              <a:rPr lang="vi-VN" dirty="0"/>
              <a:t>x</a:t>
            </a:r>
            <a:r>
              <a:rPr lang="vi-VN" baseline="-25000" dirty="0"/>
              <a:t>n</a:t>
            </a:r>
            <a:r>
              <a:rPr lang="vi-VN" dirty="0"/>
              <a:t>,y</a:t>
            </a:r>
            <a:r>
              <a:rPr lang="vi-VN" baseline="-25000" dirty="0"/>
              <a:t>n</a:t>
            </a:r>
            <a:r>
              <a:rPr lang="vi-VN" dirty="0"/>
              <a:t>). Hãy bỏ bớt 1 số điểm thuộc đường cong sao cho đường cong mới </a:t>
            </a:r>
            <a:r>
              <a:rPr lang="vi-VN" dirty="0" smtClean="0"/>
              <a:t>nhận </a:t>
            </a:r>
            <a:r>
              <a:rPr lang="vi-VN" dirty="0"/>
              <a:t>được là (X</a:t>
            </a:r>
            <a:r>
              <a:rPr lang="vi-VN" baseline="-25000" dirty="0"/>
              <a:t>i1</a:t>
            </a:r>
            <a:r>
              <a:rPr lang="vi-VN" dirty="0"/>
              <a:t>; Y</a:t>
            </a:r>
            <a:r>
              <a:rPr lang="vi-VN" baseline="-25000" dirty="0"/>
              <a:t>i1</a:t>
            </a:r>
            <a:r>
              <a:rPr lang="vi-VN" dirty="0"/>
              <a:t>), (X</a:t>
            </a:r>
            <a:r>
              <a:rPr lang="vi-VN" baseline="-25000" dirty="0"/>
              <a:t>i2</a:t>
            </a:r>
            <a:r>
              <a:rPr lang="vi-VN" dirty="0"/>
              <a:t>; Y</a:t>
            </a:r>
            <a:r>
              <a:rPr lang="vi-VN" baseline="-25000" dirty="0"/>
              <a:t>i2</a:t>
            </a:r>
            <a:r>
              <a:rPr lang="vi-VN" dirty="0"/>
              <a:t>)… (X</a:t>
            </a:r>
            <a:r>
              <a:rPr lang="vi-VN" baseline="-25000" dirty="0"/>
              <a:t>im</a:t>
            </a:r>
            <a:r>
              <a:rPr lang="vi-VN" dirty="0"/>
              <a:t>;  Y</a:t>
            </a:r>
            <a:r>
              <a:rPr lang="vi-VN" baseline="-25000" dirty="0"/>
              <a:t>im</a:t>
            </a:r>
            <a:r>
              <a:rPr lang="vi-VN" dirty="0"/>
              <a:t>) “gần giống” với đường cong </a:t>
            </a:r>
            <a:r>
              <a:rPr lang="vi-VN" dirty="0" smtClean="0"/>
              <a:t>ban </a:t>
            </a:r>
            <a:r>
              <a:rPr lang="vi-VN" dirty="0"/>
              <a:t>đầu.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/>
              <a:t>Một số độ đo “gần giống” </a:t>
            </a:r>
            <a:r>
              <a:rPr lang="en-US" dirty="0" smtClean="0"/>
              <a:t>– </a:t>
            </a:r>
            <a:r>
              <a:rPr lang="en-US" b="1" i="1" dirty="0" err="1" smtClean="0"/>
              <a:t>Một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lời</a:t>
            </a:r>
            <a:r>
              <a:rPr lang="en-US" b="1" i="1" dirty="0" smtClean="0"/>
              <a:t> </a:t>
            </a:r>
            <a:r>
              <a:rPr lang="en-US" b="1" i="1" dirty="0" err="1" smtClean="0"/>
              <a:t>giải</a:t>
            </a:r>
            <a:r>
              <a:rPr lang="en-US" b="1" i="1" dirty="0" smtClean="0"/>
              <a:t> </a:t>
            </a:r>
            <a:r>
              <a:rPr lang="en-US" b="1" i="1" dirty="0" err="1" smtClean="0"/>
              <a:t>tương</a:t>
            </a:r>
            <a:r>
              <a:rPr lang="en-US" b="1" i="1" dirty="0" smtClean="0"/>
              <a:t> </a:t>
            </a:r>
            <a:r>
              <a:rPr lang="en-US" b="1" i="1" dirty="0" err="1" smtClean="0"/>
              <a:t>đối</a:t>
            </a:r>
            <a:endParaRPr lang="vi-VN" b="1" i="1" dirty="0"/>
          </a:p>
          <a:p>
            <a:pPr lvl="1"/>
            <a:r>
              <a:rPr lang="vi-VN" dirty="0" smtClean="0"/>
              <a:t>Chiều </a:t>
            </a:r>
            <a:r>
              <a:rPr lang="vi-VN" dirty="0"/>
              <a:t>dài (chiều rộng) của hình chữ nhật </a:t>
            </a:r>
            <a:r>
              <a:rPr lang="vi-VN" dirty="0" smtClean="0"/>
              <a:t>nh</a:t>
            </a:r>
            <a:r>
              <a:rPr lang="en-US" dirty="0"/>
              <a:t>ỏ</a:t>
            </a:r>
            <a:r>
              <a:rPr lang="vi-VN" dirty="0" smtClean="0"/>
              <a:t> </a:t>
            </a:r>
            <a:r>
              <a:rPr lang="vi-VN" dirty="0"/>
              <a:t>nhất chứa đường cong  </a:t>
            </a:r>
          </a:p>
          <a:p>
            <a:pPr lvl="1"/>
            <a:r>
              <a:rPr lang="vi-VN" dirty="0" smtClean="0"/>
              <a:t>Khoảng </a:t>
            </a:r>
            <a:r>
              <a:rPr lang="vi-VN" dirty="0"/>
              <a:t>cách lớn nhất từ đường cong đến đoạn thẳng nối 2 đầu </a:t>
            </a:r>
            <a:r>
              <a:rPr lang="vi-VN" dirty="0" smtClean="0"/>
              <a:t>m</a:t>
            </a:r>
            <a:r>
              <a:rPr lang="en-US" dirty="0" err="1" smtClean="0"/>
              <a:t>út</a:t>
            </a:r>
            <a:r>
              <a:rPr lang="vi-VN" dirty="0" smtClean="0"/>
              <a:t> của </a:t>
            </a:r>
            <a:r>
              <a:rPr lang="vi-VN" dirty="0"/>
              <a:t>đường cong  </a:t>
            </a:r>
          </a:p>
          <a:p>
            <a:pPr lvl="1"/>
            <a:r>
              <a:rPr lang="vi-VN" dirty="0" smtClean="0"/>
              <a:t>Số </a:t>
            </a:r>
            <a:r>
              <a:rPr lang="vi-VN" dirty="0"/>
              <a:t>lần đường cong cắt đoạn thẳng nối 2 đầu </a:t>
            </a:r>
            <a:r>
              <a:rPr lang="vi-VN" dirty="0" smtClean="0"/>
              <a:t>m</a:t>
            </a:r>
            <a:r>
              <a:rPr lang="en-US" dirty="0"/>
              <a:t>ú</a:t>
            </a:r>
            <a:r>
              <a:rPr lang="vi-VN" dirty="0" smtClean="0"/>
              <a:t>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5.1.2. Thuật toán Douglas Peucker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dirty="0"/>
              <a:t>Ý </a:t>
            </a:r>
            <a:r>
              <a:rPr lang="vi-VN" dirty="0" smtClean="0"/>
              <a:t>tưởng</a:t>
            </a:r>
            <a:r>
              <a:rPr lang="en-US" dirty="0" smtClean="0"/>
              <a:t>:</a:t>
            </a:r>
            <a:r>
              <a:rPr lang="vi-VN" dirty="0" smtClean="0"/>
              <a:t> </a:t>
            </a:r>
            <a:r>
              <a:rPr lang="en-US" dirty="0" smtClean="0"/>
              <a:t>X</a:t>
            </a:r>
            <a:r>
              <a:rPr lang="vi-VN" dirty="0" smtClean="0"/>
              <a:t>ét </a:t>
            </a:r>
            <a:r>
              <a:rPr lang="vi-VN" dirty="0"/>
              <a:t>xem khoảng </a:t>
            </a:r>
            <a:r>
              <a:rPr lang="vi-VN" dirty="0" smtClean="0"/>
              <a:t>cách </a:t>
            </a:r>
            <a:r>
              <a:rPr lang="vi-VN" dirty="0"/>
              <a:t>lớn nhất từ đường cong tới đoạn thẳng nối hai đầu mút đường cong </a:t>
            </a:r>
            <a:r>
              <a:rPr lang="vi-VN" dirty="0" smtClean="0"/>
              <a:t>có </a:t>
            </a:r>
            <a:r>
              <a:rPr lang="vi-VN" dirty="0"/>
              <a:t>lớn hơn ngưỡng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vi-VN" dirty="0" smtClean="0"/>
              <a:t>không</a:t>
            </a:r>
            <a:r>
              <a:rPr lang="vi-VN" dirty="0"/>
              <a:t>. </a:t>
            </a:r>
            <a:endParaRPr lang="en-US" dirty="0" smtClean="0"/>
          </a:p>
          <a:p>
            <a:pPr lvl="1"/>
            <a:r>
              <a:rPr lang="vi-VN" dirty="0" smtClean="0"/>
              <a:t>Nếu đúng</a:t>
            </a:r>
            <a:r>
              <a:rPr lang="en-US" dirty="0" smtClean="0"/>
              <a:t>, </a:t>
            </a:r>
            <a:r>
              <a:rPr lang="en-US" dirty="0" err="1" smtClean="0"/>
              <a:t>thì</a:t>
            </a:r>
            <a:r>
              <a:rPr lang="vi-VN" dirty="0" smtClean="0"/>
              <a:t> </a:t>
            </a:r>
            <a:r>
              <a:rPr lang="vi-VN" dirty="0"/>
              <a:t>điểm xa </a:t>
            </a:r>
            <a:r>
              <a:rPr lang="vi-VN" dirty="0" smtClean="0"/>
              <a:t>nhất </a:t>
            </a:r>
            <a:r>
              <a:rPr lang="vi-VN" dirty="0"/>
              <a:t>được </a:t>
            </a:r>
            <a:r>
              <a:rPr lang="vi-VN" dirty="0" smtClean="0"/>
              <a:t>giữ</a:t>
            </a:r>
            <a:r>
              <a:rPr lang="en-US" dirty="0" smtClean="0"/>
              <a:t> </a:t>
            </a:r>
            <a:r>
              <a:rPr lang="vi-VN" dirty="0" smtClean="0"/>
              <a:t>lại </a:t>
            </a:r>
            <a:r>
              <a:rPr lang="vi-VN" dirty="0"/>
              <a:t>làm điểm chia đường </a:t>
            </a:r>
            <a:r>
              <a:rPr lang="vi-VN" dirty="0" smtClean="0"/>
              <a:t>cong</a:t>
            </a:r>
            <a:r>
              <a:rPr lang="en-US" dirty="0" smtClean="0"/>
              <a:t>.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tục</a:t>
            </a:r>
            <a:r>
              <a:rPr lang="en-US" dirty="0" smtClean="0"/>
              <a:t> </a:t>
            </a:r>
            <a:r>
              <a:rPr lang="vi-VN" dirty="0" smtClean="0"/>
              <a:t>thuật toán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vi-VN" dirty="0" smtClean="0"/>
              <a:t> hai </a:t>
            </a:r>
            <a:r>
              <a:rPr lang="vi-VN" dirty="0"/>
              <a:t>đường cong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vi-VN" dirty="0" smtClean="0"/>
              <a:t>được</a:t>
            </a:r>
            <a:r>
              <a:rPr lang="vi-VN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N</a:t>
            </a:r>
            <a:r>
              <a:rPr lang="vi-VN" dirty="0" smtClean="0"/>
              <a:t>gược </a:t>
            </a:r>
            <a:r>
              <a:rPr lang="vi-VN" dirty="0"/>
              <a:t>lại, </a:t>
            </a:r>
            <a:r>
              <a:rPr lang="vi-VN" dirty="0" smtClean="0"/>
              <a:t>kết quả</a:t>
            </a:r>
            <a:r>
              <a:rPr lang="en-US" dirty="0" smtClean="0"/>
              <a:t> </a:t>
            </a:r>
            <a:r>
              <a:rPr lang="vi-VN" dirty="0" smtClean="0"/>
              <a:t>là </a:t>
            </a:r>
            <a:r>
              <a:rPr lang="vi-VN" dirty="0"/>
              <a:t>hai điểm đầu mút của đường cong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90601" y="3547227"/>
            <a:ext cx="6629399" cy="3417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986051" y="1793018"/>
            <a:ext cx="6632812" cy="1788197"/>
          </a:xfrm>
          <a:custGeom>
            <a:avLst/>
            <a:gdLst>
              <a:gd name="connsiteX0" fmla="*/ 0 w 6632812"/>
              <a:gd name="connsiteY0" fmla="*/ 1788197 h 1788197"/>
              <a:gd name="connsiteX1" fmla="*/ 341194 w 6632812"/>
              <a:gd name="connsiteY1" fmla="*/ 1365116 h 1788197"/>
              <a:gd name="connsiteX2" fmla="*/ 750627 w 6632812"/>
              <a:gd name="connsiteY2" fmla="*/ 1419707 h 1788197"/>
              <a:gd name="connsiteX3" fmla="*/ 1173707 w 6632812"/>
              <a:gd name="connsiteY3" fmla="*/ 1105809 h 1788197"/>
              <a:gd name="connsiteX4" fmla="*/ 1651379 w 6632812"/>
              <a:gd name="connsiteY4" fmla="*/ 1324173 h 1788197"/>
              <a:gd name="connsiteX5" fmla="*/ 2279176 w 6632812"/>
              <a:gd name="connsiteY5" fmla="*/ 791910 h 1788197"/>
              <a:gd name="connsiteX6" fmla="*/ 2552131 w 6632812"/>
              <a:gd name="connsiteY6" fmla="*/ 901092 h 1788197"/>
              <a:gd name="connsiteX7" fmla="*/ 3507474 w 6632812"/>
              <a:gd name="connsiteY7" fmla="*/ 340 h 1788197"/>
              <a:gd name="connsiteX8" fmla="*/ 4135271 w 6632812"/>
              <a:gd name="connsiteY8" fmla="*/ 791910 h 1788197"/>
              <a:gd name="connsiteX9" fmla="*/ 4926842 w 6632812"/>
              <a:gd name="connsiteY9" fmla="*/ 559898 h 1788197"/>
              <a:gd name="connsiteX10" fmla="*/ 5404513 w 6632812"/>
              <a:gd name="connsiteY10" fmla="*/ 873797 h 1788197"/>
              <a:gd name="connsiteX11" fmla="*/ 6196083 w 6632812"/>
              <a:gd name="connsiteY11" fmla="*/ 750967 h 1788197"/>
              <a:gd name="connsiteX12" fmla="*/ 6632812 w 6632812"/>
              <a:gd name="connsiteY12" fmla="*/ 1760901 h 178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632812" h="1788197">
                <a:moveTo>
                  <a:pt x="0" y="1788197"/>
                </a:moveTo>
                <a:cubicBezTo>
                  <a:pt x="108045" y="1607364"/>
                  <a:pt x="216090" y="1426531"/>
                  <a:pt x="341194" y="1365116"/>
                </a:cubicBezTo>
                <a:cubicBezTo>
                  <a:pt x="466298" y="1303701"/>
                  <a:pt x="611875" y="1462925"/>
                  <a:pt x="750627" y="1419707"/>
                </a:cubicBezTo>
                <a:cubicBezTo>
                  <a:pt x="889379" y="1376489"/>
                  <a:pt x="1023582" y="1121731"/>
                  <a:pt x="1173707" y="1105809"/>
                </a:cubicBezTo>
                <a:cubicBezTo>
                  <a:pt x="1323832" y="1089887"/>
                  <a:pt x="1467134" y="1376489"/>
                  <a:pt x="1651379" y="1324173"/>
                </a:cubicBezTo>
                <a:cubicBezTo>
                  <a:pt x="1835624" y="1271857"/>
                  <a:pt x="2129051" y="862423"/>
                  <a:pt x="2279176" y="791910"/>
                </a:cubicBezTo>
                <a:cubicBezTo>
                  <a:pt x="2429301" y="721397"/>
                  <a:pt x="2347415" y="1033020"/>
                  <a:pt x="2552131" y="901092"/>
                </a:cubicBezTo>
                <a:cubicBezTo>
                  <a:pt x="2756847" y="769164"/>
                  <a:pt x="3243617" y="18537"/>
                  <a:pt x="3507474" y="340"/>
                </a:cubicBezTo>
                <a:cubicBezTo>
                  <a:pt x="3771331" y="-17857"/>
                  <a:pt x="3898710" y="698650"/>
                  <a:pt x="4135271" y="791910"/>
                </a:cubicBezTo>
                <a:cubicBezTo>
                  <a:pt x="4371832" y="885170"/>
                  <a:pt x="4715302" y="546250"/>
                  <a:pt x="4926842" y="559898"/>
                </a:cubicBezTo>
                <a:cubicBezTo>
                  <a:pt x="5138382" y="573546"/>
                  <a:pt x="5192973" y="841952"/>
                  <a:pt x="5404513" y="873797"/>
                </a:cubicBezTo>
                <a:cubicBezTo>
                  <a:pt x="5616053" y="905642"/>
                  <a:pt x="5991367" y="603116"/>
                  <a:pt x="6196083" y="750967"/>
                </a:cubicBezTo>
                <a:cubicBezTo>
                  <a:pt x="6400799" y="898818"/>
                  <a:pt x="6516805" y="1329859"/>
                  <a:pt x="6632812" y="1760901"/>
                </a:cubicBezTo>
              </a:path>
            </a:pathLst>
          </a:custGeom>
          <a:noFill/>
          <a:ln w="952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7"/>
          </p:cNvCxnSpPr>
          <p:nvPr/>
        </p:nvCxnSpPr>
        <p:spPr>
          <a:xfrm>
            <a:off x="4493525" y="1793358"/>
            <a:ext cx="2275" cy="1787857"/>
          </a:xfrm>
          <a:prstGeom prst="line">
            <a:avLst/>
          </a:prstGeom>
          <a:ln w="19050"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38200" y="3042128"/>
            <a:ext cx="6905768" cy="41035"/>
          </a:xfrm>
          <a:prstGeom prst="line">
            <a:avLst/>
          </a:prstGeom>
          <a:ln w="19050"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47932" y="31424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/>
              <a:t>θ</a:t>
            </a:r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7014950" y="3042128"/>
            <a:ext cx="0" cy="505099"/>
          </a:xfrm>
          <a:prstGeom prst="line">
            <a:avLst/>
          </a:prstGeom>
          <a:ln w="19050"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3525" y="244076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</a:t>
            </a:r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62027" y="4658278"/>
            <a:ext cx="3933773" cy="1787857"/>
            <a:chOff x="307867" y="4658278"/>
            <a:chExt cx="3933773" cy="1787857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307867" y="5556499"/>
              <a:ext cx="3933773" cy="1364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 rot="1611486">
              <a:off x="519483" y="4658278"/>
              <a:ext cx="3507474" cy="1787857"/>
            </a:xfrm>
            <a:custGeom>
              <a:avLst/>
              <a:gdLst>
                <a:gd name="connsiteX0" fmla="*/ 0 w 6632812"/>
                <a:gd name="connsiteY0" fmla="*/ 1788197 h 1788197"/>
                <a:gd name="connsiteX1" fmla="*/ 341194 w 6632812"/>
                <a:gd name="connsiteY1" fmla="*/ 1365116 h 1788197"/>
                <a:gd name="connsiteX2" fmla="*/ 750627 w 6632812"/>
                <a:gd name="connsiteY2" fmla="*/ 1419707 h 1788197"/>
                <a:gd name="connsiteX3" fmla="*/ 1173707 w 6632812"/>
                <a:gd name="connsiteY3" fmla="*/ 1105809 h 1788197"/>
                <a:gd name="connsiteX4" fmla="*/ 1651379 w 6632812"/>
                <a:gd name="connsiteY4" fmla="*/ 1324173 h 1788197"/>
                <a:gd name="connsiteX5" fmla="*/ 2279176 w 6632812"/>
                <a:gd name="connsiteY5" fmla="*/ 791910 h 1788197"/>
                <a:gd name="connsiteX6" fmla="*/ 2552131 w 6632812"/>
                <a:gd name="connsiteY6" fmla="*/ 901092 h 1788197"/>
                <a:gd name="connsiteX7" fmla="*/ 3507474 w 6632812"/>
                <a:gd name="connsiteY7" fmla="*/ 340 h 1788197"/>
                <a:gd name="connsiteX8" fmla="*/ 4135271 w 6632812"/>
                <a:gd name="connsiteY8" fmla="*/ 791910 h 1788197"/>
                <a:gd name="connsiteX9" fmla="*/ 4926842 w 6632812"/>
                <a:gd name="connsiteY9" fmla="*/ 559898 h 1788197"/>
                <a:gd name="connsiteX10" fmla="*/ 5404513 w 6632812"/>
                <a:gd name="connsiteY10" fmla="*/ 873797 h 1788197"/>
                <a:gd name="connsiteX11" fmla="*/ 6196083 w 6632812"/>
                <a:gd name="connsiteY11" fmla="*/ 750967 h 1788197"/>
                <a:gd name="connsiteX12" fmla="*/ 6632812 w 6632812"/>
                <a:gd name="connsiteY12" fmla="*/ 1760901 h 1788197"/>
                <a:gd name="connsiteX0" fmla="*/ 0 w 6196083"/>
                <a:gd name="connsiteY0" fmla="*/ 1788197 h 1788197"/>
                <a:gd name="connsiteX1" fmla="*/ 341194 w 6196083"/>
                <a:gd name="connsiteY1" fmla="*/ 1365116 h 1788197"/>
                <a:gd name="connsiteX2" fmla="*/ 750627 w 6196083"/>
                <a:gd name="connsiteY2" fmla="*/ 1419707 h 1788197"/>
                <a:gd name="connsiteX3" fmla="*/ 1173707 w 6196083"/>
                <a:gd name="connsiteY3" fmla="*/ 1105809 h 1788197"/>
                <a:gd name="connsiteX4" fmla="*/ 1651379 w 6196083"/>
                <a:gd name="connsiteY4" fmla="*/ 1324173 h 1788197"/>
                <a:gd name="connsiteX5" fmla="*/ 2279176 w 6196083"/>
                <a:gd name="connsiteY5" fmla="*/ 791910 h 1788197"/>
                <a:gd name="connsiteX6" fmla="*/ 2552131 w 6196083"/>
                <a:gd name="connsiteY6" fmla="*/ 901092 h 1788197"/>
                <a:gd name="connsiteX7" fmla="*/ 3507474 w 6196083"/>
                <a:gd name="connsiteY7" fmla="*/ 340 h 1788197"/>
                <a:gd name="connsiteX8" fmla="*/ 4135271 w 6196083"/>
                <a:gd name="connsiteY8" fmla="*/ 791910 h 1788197"/>
                <a:gd name="connsiteX9" fmla="*/ 4926842 w 6196083"/>
                <a:gd name="connsiteY9" fmla="*/ 559898 h 1788197"/>
                <a:gd name="connsiteX10" fmla="*/ 5404513 w 6196083"/>
                <a:gd name="connsiteY10" fmla="*/ 873797 h 1788197"/>
                <a:gd name="connsiteX11" fmla="*/ 6196083 w 6196083"/>
                <a:gd name="connsiteY11" fmla="*/ 750967 h 1788197"/>
                <a:gd name="connsiteX0" fmla="*/ 0 w 5404513"/>
                <a:gd name="connsiteY0" fmla="*/ 1788197 h 1788197"/>
                <a:gd name="connsiteX1" fmla="*/ 341194 w 5404513"/>
                <a:gd name="connsiteY1" fmla="*/ 1365116 h 1788197"/>
                <a:gd name="connsiteX2" fmla="*/ 750627 w 5404513"/>
                <a:gd name="connsiteY2" fmla="*/ 1419707 h 1788197"/>
                <a:gd name="connsiteX3" fmla="*/ 1173707 w 5404513"/>
                <a:gd name="connsiteY3" fmla="*/ 1105809 h 1788197"/>
                <a:gd name="connsiteX4" fmla="*/ 1651379 w 5404513"/>
                <a:gd name="connsiteY4" fmla="*/ 1324173 h 1788197"/>
                <a:gd name="connsiteX5" fmla="*/ 2279176 w 5404513"/>
                <a:gd name="connsiteY5" fmla="*/ 791910 h 1788197"/>
                <a:gd name="connsiteX6" fmla="*/ 2552131 w 5404513"/>
                <a:gd name="connsiteY6" fmla="*/ 901092 h 1788197"/>
                <a:gd name="connsiteX7" fmla="*/ 3507474 w 5404513"/>
                <a:gd name="connsiteY7" fmla="*/ 340 h 1788197"/>
                <a:gd name="connsiteX8" fmla="*/ 4135271 w 5404513"/>
                <a:gd name="connsiteY8" fmla="*/ 791910 h 1788197"/>
                <a:gd name="connsiteX9" fmla="*/ 4926842 w 5404513"/>
                <a:gd name="connsiteY9" fmla="*/ 559898 h 1788197"/>
                <a:gd name="connsiteX10" fmla="*/ 5404513 w 5404513"/>
                <a:gd name="connsiteY10" fmla="*/ 873797 h 1788197"/>
                <a:gd name="connsiteX0" fmla="*/ 0 w 4926842"/>
                <a:gd name="connsiteY0" fmla="*/ 1788197 h 1788197"/>
                <a:gd name="connsiteX1" fmla="*/ 341194 w 4926842"/>
                <a:gd name="connsiteY1" fmla="*/ 1365116 h 1788197"/>
                <a:gd name="connsiteX2" fmla="*/ 750627 w 4926842"/>
                <a:gd name="connsiteY2" fmla="*/ 1419707 h 1788197"/>
                <a:gd name="connsiteX3" fmla="*/ 1173707 w 4926842"/>
                <a:gd name="connsiteY3" fmla="*/ 1105809 h 1788197"/>
                <a:gd name="connsiteX4" fmla="*/ 1651379 w 4926842"/>
                <a:gd name="connsiteY4" fmla="*/ 1324173 h 1788197"/>
                <a:gd name="connsiteX5" fmla="*/ 2279176 w 4926842"/>
                <a:gd name="connsiteY5" fmla="*/ 791910 h 1788197"/>
                <a:gd name="connsiteX6" fmla="*/ 2552131 w 4926842"/>
                <a:gd name="connsiteY6" fmla="*/ 901092 h 1788197"/>
                <a:gd name="connsiteX7" fmla="*/ 3507474 w 4926842"/>
                <a:gd name="connsiteY7" fmla="*/ 340 h 1788197"/>
                <a:gd name="connsiteX8" fmla="*/ 4135271 w 4926842"/>
                <a:gd name="connsiteY8" fmla="*/ 791910 h 1788197"/>
                <a:gd name="connsiteX9" fmla="*/ 4926842 w 4926842"/>
                <a:gd name="connsiteY9" fmla="*/ 559898 h 1788197"/>
                <a:gd name="connsiteX0" fmla="*/ 0 w 4135271"/>
                <a:gd name="connsiteY0" fmla="*/ 1788197 h 1788197"/>
                <a:gd name="connsiteX1" fmla="*/ 341194 w 4135271"/>
                <a:gd name="connsiteY1" fmla="*/ 1365116 h 1788197"/>
                <a:gd name="connsiteX2" fmla="*/ 750627 w 4135271"/>
                <a:gd name="connsiteY2" fmla="*/ 1419707 h 1788197"/>
                <a:gd name="connsiteX3" fmla="*/ 1173707 w 4135271"/>
                <a:gd name="connsiteY3" fmla="*/ 1105809 h 1788197"/>
                <a:gd name="connsiteX4" fmla="*/ 1651379 w 4135271"/>
                <a:gd name="connsiteY4" fmla="*/ 1324173 h 1788197"/>
                <a:gd name="connsiteX5" fmla="*/ 2279176 w 4135271"/>
                <a:gd name="connsiteY5" fmla="*/ 791910 h 1788197"/>
                <a:gd name="connsiteX6" fmla="*/ 2552131 w 4135271"/>
                <a:gd name="connsiteY6" fmla="*/ 901092 h 1788197"/>
                <a:gd name="connsiteX7" fmla="*/ 3507474 w 4135271"/>
                <a:gd name="connsiteY7" fmla="*/ 340 h 1788197"/>
                <a:gd name="connsiteX8" fmla="*/ 4135271 w 4135271"/>
                <a:gd name="connsiteY8" fmla="*/ 791910 h 1788197"/>
                <a:gd name="connsiteX0" fmla="*/ 0 w 3507474"/>
                <a:gd name="connsiteY0" fmla="*/ 1787857 h 1787857"/>
                <a:gd name="connsiteX1" fmla="*/ 341194 w 3507474"/>
                <a:gd name="connsiteY1" fmla="*/ 1364776 h 1787857"/>
                <a:gd name="connsiteX2" fmla="*/ 750627 w 3507474"/>
                <a:gd name="connsiteY2" fmla="*/ 1419367 h 1787857"/>
                <a:gd name="connsiteX3" fmla="*/ 1173707 w 3507474"/>
                <a:gd name="connsiteY3" fmla="*/ 1105469 h 1787857"/>
                <a:gd name="connsiteX4" fmla="*/ 1651379 w 3507474"/>
                <a:gd name="connsiteY4" fmla="*/ 1323833 h 1787857"/>
                <a:gd name="connsiteX5" fmla="*/ 2279176 w 3507474"/>
                <a:gd name="connsiteY5" fmla="*/ 791570 h 1787857"/>
                <a:gd name="connsiteX6" fmla="*/ 2552131 w 3507474"/>
                <a:gd name="connsiteY6" fmla="*/ 900752 h 1787857"/>
                <a:gd name="connsiteX7" fmla="*/ 3507474 w 3507474"/>
                <a:gd name="connsiteY7" fmla="*/ 0 h 178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07474" h="1787857">
                  <a:moveTo>
                    <a:pt x="0" y="1787857"/>
                  </a:moveTo>
                  <a:cubicBezTo>
                    <a:pt x="108045" y="1607024"/>
                    <a:pt x="216090" y="1426191"/>
                    <a:pt x="341194" y="1364776"/>
                  </a:cubicBezTo>
                  <a:cubicBezTo>
                    <a:pt x="466298" y="1303361"/>
                    <a:pt x="611875" y="1462585"/>
                    <a:pt x="750627" y="1419367"/>
                  </a:cubicBezTo>
                  <a:cubicBezTo>
                    <a:pt x="889379" y="1376149"/>
                    <a:pt x="1023582" y="1121391"/>
                    <a:pt x="1173707" y="1105469"/>
                  </a:cubicBezTo>
                  <a:cubicBezTo>
                    <a:pt x="1323832" y="1089547"/>
                    <a:pt x="1467134" y="1376149"/>
                    <a:pt x="1651379" y="1323833"/>
                  </a:cubicBezTo>
                  <a:cubicBezTo>
                    <a:pt x="1835624" y="1271517"/>
                    <a:pt x="2129051" y="862083"/>
                    <a:pt x="2279176" y="791570"/>
                  </a:cubicBezTo>
                  <a:cubicBezTo>
                    <a:pt x="2429301" y="721057"/>
                    <a:pt x="2347415" y="1032680"/>
                    <a:pt x="2552131" y="900752"/>
                  </a:cubicBezTo>
                  <a:cubicBezTo>
                    <a:pt x="2756847" y="768824"/>
                    <a:pt x="3243617" y="18197"/>
                    <a:pt x="3507474" y="0"/>
                  </a:cubicBezTo>
                </a:path>
              </a:pathLst>
            </a:custGeom>
            <a:noFill/>
            <a:ln w="95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132734" y="4666510"/>
            <a:ext cx="3587133" cy="1760901"/>
            <a:chOff x="5132734" y="4666510"/>
            <a:chExt cx="3587133" cy="1760901"/>
          </a:xfrm>
        </p:grpSpPr>
        <p:cxnSp>
          <p:nvCxnSpPr>
            <p:cNvPr id="44" name="Straight Connector 43"/>
            <p:cNvCxnSpPr/>
            <p:nvPr/>
          </p:nvCxnSpPr>
          <p:spPr>
            <a:xfrm flipH="1" flipV="1">
              <a:off x="5132734" y="5554442"/>
              <a:ext cx="3587133" cy="2942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Freeform 44"/>
            <p:cNvSpPr/>
            <p:nvPr/>
          </p:nvSpPr>
          <p:spPr>
            <a:xfrm rot="19815707">
              <a:off x="5336335" y="4666510"/>
              <a:ext cx="3125338" cy="1760901"/>
            </a:xfrm>
            <a:custGeom>
              <a:avLst/>
              <a:gdLst>
                <a:gd name="connsiteX0" fmla="*/ 0 w 6632812"/>
                <a:gd name="connsiteY0" fmla="*/ 1788197 h 1788197"/>
                <a:gd name="connsiteX1" fmla="*/ 341194 w 6632812"/>
                <a:gd name="connsiteY1" fmla="*/ 1365116 h 1788197"/>
                <a:gd name="connsiteX2" fmla="*/ 750627 w 6632812"/>
                <a:gd name="connsiteY2" fmla="*/ 1419707 h 1788197"/>
                <a:gd name="connsiteX3" fmla="*/ 1173707 w 6632812"/>
                <a:gd name="connsiteY3" fmla="*/ 1105809 h 1788197"/>
                <a:gd name="connsiteX4" fmla="*/ 1651379 w 6632812"/>
                <a:gd name="connsiteY4" fmla="*/ 1324173 h 1788197"/>
                <a:gd name="connsiteX5" fmla="*/ 2279176 w 6632812"/>
                <a:gd name="connsiteY5" fmla="*/ 791910 h 1788197"/>
                <a:gd name="connsiteX6" fmla="*/ 2552131 w 6632812"/>
                <a:gd name="connsiteY6" fmla="*/ 901092 h 1788197"/>
                <a:gd name="connsiteX7" fmla="*/ 3507474 w 6632812"/>
                <a:gd name="connsiteY7" fmla="*/ 340 h 1788197"/>
                <a:gd name="connsiteX8" fmla="*/ 4135271 w 6632812"/>
                <a:gd name="connsiteY8" fmla="*/ 791910 h 1788197"/>
                <a:gd name="connsiteX9" fmla="*/ 4926842 w 6632812"/>
                <a:gd name="connsiteY9" fmla="*/ 559898 h 1788197"/>
                <a:gd name="connsiteX10" fmla="*/ 5404513 w 6632812"/>
                <a:gd name="connsiteY10" fmla="*/ 873797 h 1788197"/>
                <a:gd name="connsiteX11" fmla="*/ 6196083 w 6632812"/>
                <a:gd name="connsiteY11" fmla="*/ 750967 h 1788197"/>
                <a:gd name="connsiteX12" fmla="*/ 6632812 w 6632812"/>
                <a:gd name="connsiteY12" fmla="*/ 1760901 h 1788197"/>
                <a:gd name="connsiteX0" fmla="*/ 0 w 6291618"/>
                <a:gd name="connsiteY0" fmla="*/ 1365116 h 1760901"/>
                <a:gd name="connsiteX1" fmla="*/ 409433 w 6291618"/>
                <a:gd name="connsiteY1" fmla="*/ 1419707 h 1760901"/>
                <a:gd name="connsiteX2" fmla="*/ 832513 w 6291618"/>
                <a:gd name="connsiteY2" fmla="*/ 1105809 h 1760901"/>
                <a:gd name="connsiteX3" fmla="*/ 1310185 w 6291618"/>
                <a:gd name="connsiteY3" fmla="*/ 1324173 h 1760901"/>
                <a:gd name="connsiteX4" fmla="*/ 1937982 w 6291618"/>
                <a:gd name="connsiteY4" fmla="*/ 791910 h 1760901"/>
                <a:gd name="connsiteX5" fmla="*/ 2210937 w 6291618"/>
                <a:gd name="connsiteY5" fmla="*/ 901092 h 1760901"/>
                <a:gd name="connsiteX6" fmla="*/ 3166280 w 6291618"/>
                <a:gd name="connsiteY6" fmla="*/ 340 h 1760901"/>
                <a:gd name="connsiteX7" fmla="*/ 3794077 w 6291618"/>
                <a:gd name="connsiteY7" fmla="*/ 791910 h 1760901"/>
                <a:gd name="connsiteX8" fmla="*/ 4585648 w 6291618"/>
                <a:gd name="connsiteY8" fmla="*/ 559898 h 1760901"/>
                <a:gd name="connsiteX9" fmla="*/ 5063319 w 6291618"/>
                <a:gd name="connsiteY9" fmla="*/ 873797 h 1760901"/>
                <a:gd name="connsiteX10" fmla="*/ 5854889 w 6291618"/>
                <a:gd name="connsiteY10" fmla="*/ 750967 h 1760901"/>
                <a:gd name="connsiteX11" fmla="*/ 6291618 w 6291618"/>
                <a:gd name="connsiteY11" fmla="*/ 1760901 h 1760901"/>
                <a:gd name="connsiteX0" fmla="*/ 0 w 5882185"/>
                <a:gd name="connsiteY0" fmla="*/ 1419707 h 1760901"/>
                <a:gd name="connsiteX1" fmla="*/ 423080 w 5882185"/>
                <a:gd name="connsiteY1" fmla="*/ 1105809 h 1760901"/>
                <a:gd name="connsiteX2" fmla="*/ 900752 w 5882185"/>
                <a:gd name="connsiteY2" fmla="*/ 1324173 h 1760901"/>
                <a:gd name="connsiteX3" fmla="*/ 1528549 w 5882185"/>
                <a:gd name="connsiteY3" fmla="*/ 791910 h 1760901"/>
                <a:gd name="connsiteX4" fmla="*/ 1801504 w 5882185"/>
                <a:gd name="connsiteY4" fmla="*/ 901092 h 1760901"/>
                <a:gd name="connsiteX5" fmla="*/ 2756847 w 5882185"/>
                <a:gd name="connsiteY5" fmla="*/ 340 h 1760901"/>
                <a:gd name="connsiteX6" fmla="*/ 3384644 w 5882185"/>
                <a:gd name="connsiteY6" fmla="*/ 791910 h 1760901"/>
                <a:gd name="connsiteX7" fmla="*/ 4176215 w 5882185"/>
                <a:gd name="connsiteY7" fmla="*/ 559898 h 1760901"/>
                <a:gd name="connsiteX8" fmla="*/ 4653886 w 5882185"/>
                <a:gd name="connsiteY8" fmla="*/ 873797 h 1760901"/>
                <a:gd name="connsiteX9" fmla="*/ 5445456 w 5882185"/>
                <a:gd name="connsiteY9" fmla="*/ 750967 h 1760901"/>
                <a:gd name="connsiteX10" fmla="*/ 5882185 w 5882185"/>
                <a:gd name="connsiteY10" fmla="*/ 1760901 h 1760901"/>
                <a:gd name="connsiteX0" fmla="*/ 0 w 5882185"/>
                <a:gd name="connsiteY0" fmla="*/ 1419707 h 1760901"/>
                <a:gd name="connsiteX1" fmla="*/ 423080 w 5882185"/>
                <a:gd name="connsiteY1" fmla="*/ 1105809 h 1760901"/>
                <a:gd name="connsiteX2" fmla="*/ 900752 w 5882185"/>
                <a:gd name="connsiteY2" fmla="*/ 1324173 h 1760901"/>
                <a:gd name="connsiteX3" fmla="*/ 1528549 w 5882185"/>
                <a:gd name="connsiteY3" fmla="*/ 791910 h 1760901"/>
                <a:gd name="connsiteX4" fmla="*/ 1801504 w 5882185"/>
                <a:gd name="connsiteY4" fmla="*/ 901092 h 1760901"/>
                <a:gd name="connsiteX5" fmla="*/ 2756847 w 5882185"/>
                <a:gd name="connsiteY5" fmla="*/ 340 h 1760901"/>
                <a:gd name="connsiteX6" fmla="*/ 3384644 w 5882185"/>
                <a:gd name="connsiteY6" fmla="*/ 791910 h 1760901"/>
                <a:gd name="connsiteX7" fmla="*/ 4176215 w 5882185"/>
                <a:gd name="connsiteY7" fmla="*/ 559898 h 1760901"/>
                <a:gd name="connsiteX8" fmla="*/ 4653886 w 5882185"/>
                <a:gd name="connsiteY8" fmla="*/ 873797 h 1760901"/>
                <a:gd name="connsiteX9" fmla="*/ 5445456 w 5882185"/>
                <a:gd name="connsiteY9" fmla="*/ 750967 h 1760901"/>
                <a:gd name="connsiteX10" fmla="*/ 5882185 w 5882185"/>
                <a:gd name="connsiteY10" fmla="*/ 1760901 h 1760901"/>
                <a:gd name="connsiteX0" fmla="*/ 0 w 5459105"/>
                <a:gd name="connsiteY0" fmla="*/ 1105809 h 1760901"/>
                <a:gd name="connsiteX1" fmla="*/ 477672 w 5459105"/>
                <a:gd name="connsiteY1" fmla="*/ 1324173 h 1760901"/>
                <a:gd name="connsiteX2" fmla="*/ 1105469 w 5459105"/>
                <a:gd name="connsiteY2" fmla="*/ 791910 h 1760901"/>
                <a:gd name="connsiteX3" fmla="*/ 1378424 w 5459105"/>
                <a:gd name="connsiteY3" fmla="*/ 901092 h 1760901"/>
                <a:gd name="connsiteX4" fmla="*/ 2333767 w 5459105"/>
                <a:gd name="connsiteY4" fmla="*/ 340 h 1760901"/>
                <a:gd name="connsiteX5" fmla="*/ 2961564 w 5459105"/>
                <a:gd name="connsiteY5" fmla="*/ 791910 h 1760901"/>
                <a:gd name="connsiteX6" fmla="*/ 3753135 w 5459105"/>
                <a:gd name="connsiteY6" fmla="*/ 559898 h 1760901"/>
                <a:gd name="connsiteX7" fmla="*/ 4230806 w 5459105"/>
                <a:gd name="connsiteY7" fmla="*/ 873797 h 1760901"/>
                <a:gd name="connsiteX8" fmla="*/ 5022376 w 5459105"/>
                <a:gd name="connsiteY8" fmla="*/ 750967 h 1760901"/>
                <a:gd name="connsiteX9" fmla="*/ 5459105 w 5459105"/>
                <a:gd name="connsiteY9" fmla="*/ 1760901 h 1760901"/>
                <a:gd name="connsiteX0" fmla="*/ 0 w 4981433"/>
                <a:gd name="connsiteY0" fmla="*/ 1324173 h 1760901"/>
                <a:gd name="connsiteX1" fmla="*/ 627797 w 4981433"/>
                <a:gd name="connsiteY1" fmla="*/ 791910 h 1760901"/>
                <a:gd name="connsiteX2" fmla="*/ 900752 w 4981433"/>
                <a:gd name="connsiteY2" fmla="*/ 901092 h 1760901"/>
                <a:gd name="connsiteX3" fmla="*/ 1856095 w 4981433"/>
                <a:gd name="connsiteY3" fmla="*/ 340 h 1760901"/>
                <a:gd name="connsiteX4" fmla="*/ 2483892 w 4981433"/>
                <a:gd name="connsiteY4" fmla="*/ 791910 h 1760901"/>
                <a:gd name="connsiteX5" fmla="*/ 3275463 w 4981433"/>
                <a:gd name="connsiteY5" fmla="*/ 559898 h 1760901"/>
                <a:gd name="connsiteX6" fmla="*/ 3753134 w 4981433"/>
                <a:gd name="connsiteY6" fmla="*/ 873797 h 1760901"/>
                <a:gd name="connsiteX7" fmla="*/ 4544704 w 4981433"/>
                <a:gd name="connsiteY7" fmla="*/ 750967 h 1760901"/>
                <a:gd name="connsiteX8" fmla="*/ 4981433 w 4981433"/>
                <a:gd name="connsiteY8" fmla="*/ 1760901 h 1760901"/>
                <a:gd name="connsiteX0" fmla="*/ 0 w 4353636"/>
                <a:gd name="connsiteY0" fmla="*/ 791910 h 1760901"/>
                <a:gd name="connsiteX1" fmla="*/ 272955 w 4353636"/>
                <a:gd name="connsiteY1" fmla="*/ 901092 h 1760901"/>
                <a:gd name="connsiteX2" fmla="*/ 1228298 w 4353636"/>
                <a:gd name="connsiteY2" fmla="*/ 340 h 1760901"/>
                <a:gd name="connsiteX3" fmla="*/ 1856095 w 4353636"/>
                <a:gd name="connsiteY3" fmla="*/ 791910 h 1760901"/>
                <a:gd name="connsiteX4" fmla="*/ 2647666 w 4353636"/>
                <a:gd name="connsiteY4" fmla="*/ 559898 h 1760901"/>
                <a:gd name="connsiteX5" fmla="*/ 3125337 w 4353636"/>
                <a:gd name="connsiteY5" fmla="*/ 873797 h 1760901"/>
                <a:gd name="connsiteX6" fmla="*/ 3916907 w 4353636"/>
                <a:gd name="connsiteY6" fmla="*/ 750967 h 1760901"/>
                <a:gd name="connsiteX7" fmla="*/ 4353636 w 4353636"/>
                <a:gd name="connsiteY7" fmla="*/ 1760901 h 1760901"/>
                <a:gd name="connsiteX0" fmla="*/ 0 w 4080681"/>
                <a:gd name="connsiteY0" fmla="*/ 901092 h 1760901"/>
                <a:gd name="connsiteX1" fmla="*/ 955343 w 4080681"/>
                <a:gd name="connsiteY1" fmla="*/ 340 h 1760901"/>
                <a:gd name="connsiteX2" fmla="*/ 1583140 w 4080681"/>
                <a:gd name="connsiteY2" fmla="*/ 791910 h 1760901"/>
                <a:gd name="connsiteX3" fmla="*/ 2374711 w 4080681"/>
                <a:gd name="connsiteY3" fmla="*/ 559898 h 1760901"/>
                <a:gd name="connsiteX4" fmla="*/ 2852382 w 4080681"/>
                <a:gd name="connsiteY4" fmla="*/ 873797 h 1760901"/>
                <a:gd name="connsiteX5" fmla="*/ 3643952 w 4080681"/>
                <a:gd name="connsiteY5" fmla="*/ 750967 h 1760901"/>
                <a:gd name="connsiteX6" fmla="*/ 4080681 w 4080681"/>
                <a:gd name="connsiteY6" fmla="*/ 1760901 h 1760901"/>
                <a:gd name="connsiteX0" fmla="*/ 0 w 3125338"/>
                <a:gd name="connsiteY0" fmla="*/ 340 h 1760901"/>
                <a:gd name="connsiteX1" fmla="*/ 627797 w 3125338"/>
                <a:gd name="connsiteY1" fmla="*/ 791910 h 1760901"/>
                <a:gd name="connsiteX2" fmla="*/ 1419368 w 3125338"/>
                <a:gd name="connsiteY2" fmla="*/ 559898 h 1760901"/>
                <a:gd name="connsiteX3" fmla="*/ 1897039 w 3125338"/>
                <a:gd name="connsiteY3" fmla="*/ 873797 h 1760901"/>
                <a:gd name="connsiteX4" fmla="*/ 2688609 w 3125338"/>
                <a:gd name="connsiteY4" fmla="*/ 750967 h 1760901"/>
                <a:gd name="connsiteX5" fmla="*/ 3125338 w 3125338"/>
                <a:gd name="connsiteY5" fmla="*/ 1760901 h 1760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25338" h="1760901">
                  <a:moveTo>
                    <a:pt x="0" y="340"/>
                  </a:moveTo>
                  <a:cubicBezTo>
                    <a:pt x="263857" y="-17857"/>
                    <a:pt x="391236" y="698650"/>
                    <a:pt x="627797" y="791910"/>
                  </a:cubicBezTo>
                  <a:cubicBezTo>
                    <a:pt x="864358" y="885170"/>
                    <a:pt x="1207828" y="546250"/>
                    <a:pt x="1419368" y="559898"/>
                  </a:cubicBezTo>
                  <a:cubicBezTo>
                    <a:pt x="1630908" y="573546"/>
                    <a:pt x="1685499" y="841952"/>
                    <a:pt x="1897039" y="873797"/>
                  </a:cubicBezTo>
                  <a:cubicBezTo>
                    <a:pt x="2108579" y="905642"/>
                    <a:pt x="2483893" y="603116"/>
                    <a:pt x="2688609" y="750967"/>
                  </a:cubicBezTo>
                  <a:cubicBezTo>
                    <a:pt x="2893325" y="898818"/>
                    <a:pt x="3009331" y="1329859"/>
                    <a:pt x="3125338" y="1760901"/>
                  </a:cubicBezTo>
                </a:path>
              </a:pathLst>
            </a:custGeom>
            <a:noFill/>
            <a:ln w="95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8" name="Straight Arrow Connector 57"/>
          <p:cNvCxnSpPr>
            <a:stCxn id="17" idx="5"/>
          </p:cNvCxnSpPr>
          <p:nvPr/>
        </p:nvCxnSpPr>
        <p:spPr>
          <a:xfrm flipH="1">
            <a:off x="3076432" y="2584928"/>
            <a:ext cx="188795" cy="3130072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7" idx="9"/>
            <a:endCxn id="45" idx="2"/>
          </p:cNvCxnSpPr>
          <p:nvPr/>
        </p:nvCxnSpPr>
        <p:spPr>
          <a:xfrm>
            <a:off x="5912893" y="2352916"/>
            <a:ext cx="702676" cy="2986791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endParaRPr lang="en-US" dirty="0" smtClean="0"/>
          </a:p>
          <a:p>
            <a:pPr lvl="1"/>
            <a:r>
              <a:rPr lang="vi-VN" dirty="0" smtClean="0"/>
              <a:t>Bước </a:t>
            </a:r>
            <a:r>
              <a:rPr lang="vi-VN" dirty="0"/>
              <a:t>1: Chọn ngưỡng </a:t>
            </a:r>
            <a:r>
              <a:rPr lang="el-GR" dirty="0"/>
              <a:t>θ. </a:t>
            </a:r>
          </a:p>
          <a:p>
            <a:pPr lvl="1"/>
            <a:r>
              <a:rPr lang="vi-VN" dirty="0" smtClean="0"/>
              <a:t>Bước </a:t>
            </a:r>
            <a:r>
              <a:rPr lang="vi-VN" dirty="0"/>
              <a:t>2: Tìm khoảng cách lớn nhất từ đường cong tới đoạn thẳng </a:t>
            </a:r>
            <a:r>
              <a:rPr lang="vi-VN" dirty="0" smtClean="0"/>
              <a:t>nối </a:t>
            </a:r>
            <a:r>
              <a:rPr lang="vi-VN" dirty="0"/>
              <a:t>hai đầu đoạn đường cong h. </a:t>
            </a:r>
          </a:p>
          <a:p>
            <a:pPr lvl="1"/>
            <a:r>
              <a:rPr lang="vi-VN" dirty="0" smtClean="0"/>
              <a:t>Bước </a:t>
            </a:r>
            <a:r>
              <a:rPr lang="vi-VN" dirty="0"/>
              <a:t>3: Nếu h ≤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vi-VN" dirty="0" smtClean="0"/>
              <a:t>thì </a:t>
            </a:r>
            <a:r>
              <a:rPr lang="vi-VN" dirty="0"/>
              <a:t>dừng. </a:t>
            </a:r>
          </a:p>
          <a:p>
            <a:pPr lvl="1"/>
            <a:r>
              <a:rPr lang="vi-VN" dirty="0" smtClean="0"/>
              <a:t>Bước </a:t>
            </a:r>
            <a:r>
              <a:rPr lang="vi-VN" dirty="0"/>
              <a:t>4: Nếu h &gt; </a:t>
            </a:r>
            <a:r>
              <a:rPr lang="el-GR" dirty="0" smtClean="0"/>
              <a:t>θ</a:t>
            </a:r>
            <a:r>
              <a:rPr lang="en-US" dirty="0" smtClean="0"/>
              <a:t> </a:t>
            </a:r>
            <a:r>
              <a:rPr lang="vi-VN" dirty="0" smtClean="0"/>
              <a:t>thì giữ</a:t>
            </a:r>
            <a:r>
              <a:rPr lang="en-US" dirty="0" smtClean="0"/>
              <a:t> </a:t>
            </a:r>
            <a:r>
              <a:rPr lang="vi-VN" dirty="0" smtClean="0"/>
              <a:t>lại </a:t>
            </a:r>
            <a:r>
              <a:rPr lang="vi-VN" dirty="0"/>
              <a:t>điểm đạt cực đại này và quay </a:t>
            </a:r>
            <a:r>
              <a:rPr lang="vi-VN" dirty="0" smtClean="0"/>
              <a:t>trở</a:t>
            </a:r>
            <a:r>
              <a:rPr lang="en-US" dirty="0" smtClean="0"/>
              <a:t> </a:t>
            </a:r>
            <a:r>
              <a:rPr lang="vi-VN" dirty="0" smtClean="0"/>
              <a:t>lại bước 1</a:t>
            </a:r>
            <a:r>
              <a:rPr lang="en-US" dirty="0" smtClean="0"/>
              <a:t> (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cong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)</a:t>
            </a:r>
            <a:r>
              <a:rPr lang="vi-VN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5.1.3. Thuật toán Band width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Ý </a:t>
            </a:r>
            <a:r>
              <a:rPr lang="en-US" dirty="0" err="1" smtClean="0"/>
              <a:t>tưởng</a:t>
            </a:r>
            <a:r>
              <a:rPr lang="en-US" dirty="0" smtClean="0"/>
              <a:t>: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vi-VN" dirty="0" smtClean="0"/>
              <a:t>một </a:t>
            </a:r>
            <a:r>
              <a:rPr lang="vi-VN" dirty="0"/>
              <a:t>dải băng di chuyển </a:t>
            </a:r>
            <a:r>
              <a:rPr lang="vi-VN" dirty="0" smtClean="0"/>
              <a:t>từ </a:t>
            </a:r>
            <a:r>
              <a:rPr lang="vi-VN" dirty="0"/>
              <a:t>đầu </a:t>
            </a:r>
            <a:r>
              <a:rPr lang="vi-VN" dirty="0" smtClean="0"/>
              <a:t>đường </a:t>
            </a:r>
            <a:r>
              <a:rPr lang="vi-VN" dirty="0"/>
              <a:t>cong dọc theo đường cong sao cho đường cong nằm </a:t>
            </a:r>
            <a:r>
              <a:rPr lang="vi-VN" dirty="0" smtClean="0"/>
              <a:t>trong </a:t>
            </a:r>
            <a:r>
              <a:rPr lang="vi-VN" dirty="0"/>
              <a:t>di băng </a:t>
            </a:r>
            <a:r>
              <a:rPr lang="vi-VN" dirty="0" smtClean="0"/>
              <a:t>đến </a:t>
            </a:r>
            <a:r>
              <a:rPr lang="vi-VN" dirty="0"/>
              <a:t>khi có điểm thuộc đường cong chạm vào biên của </a:t>
            </a:r>
            <a:r>
              <a:rPr lang="vi-VN" dirty="0" smtClean="0"/>
              <a:t>dải </a:t>
            </a:r>
            <a:r>
              <a:rPr lang="vi-VN" dirty="0"/>
              <a:t>băng, điểm này sẽ được </a:t>
            </a:r>
            <a:r>
              <a:rPr lang="vi-VN" dirty="0" smtClean="0"/>
              <a:t>giữ</a:t>
            </a:r>
            <a:r>
              <a:rPr lang="en-US" dirty="0" smtClean="0"/>
              <a:t> </a:t>
            </a:r>
            <a:r>
              <a:rPr lang="vi-VN" dirty="0" smtClean="0"/>
              <a:t>lại</a:t>
            </a:r>
            <a:r>
              <a:rPr lang="vi-VN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Lặp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vi-VN" dirty="0" smtClean="0"/>
              <a:t>với </a:t>
            </a:r>
            <a:r>
              <a:rPr lang="vi-VN" dirty="0"/>
              <a:t>phần </a:t>
            </a:r>
            <a:r>
              <a:rPr lang="vi-VN" dirty="0" smtClean="0"/>
              <a:t>còn </a:t>
            </a:r>
            <a:r>
              <a:rPr lang="vi-VN" dirty="0"/>
              <a:t>lại của đường cong bắt đầu từ điểm vừa tìm được cho đến khi hết </a:t>
            </a:r>
            <a:r>
              <a:rPr lang="vi-VN" dirty="0" smtClean="0"/>
              <a:t>đường </a:t>
            </a:r>
            <a:r>
              <a:rPr lang="vi-VN" dirty="0"/>
              <a:t>cong.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6DCDD-5C52-4389-85E6-8B985C520C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4267200"/>
            <a:ext cx="65436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19050">
          <a:headEnd type="none" w="med" len="med"/>
          <a:tailEnd type="triangle" w="med" len="med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7967</TotalTime>
  <Words>557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Georgia</vt:lpstr>
      <vt:lpstr>Times New Roman</vt:lpstr>
      <vt:lpstr>Verdana</vt:lpstr>
      <vt:lpstr>Wingdings</vt:lpstr>
      <vt:lpstr>Wingdings 2</vt:lpstr>
      <vt:lpstr>Civic</vt:lpstr>
      <vt:lpstr>Chương 5. Các kỹ thuật hậu xử lý</vt:lpstr>
      <vt:lpstr>Nội dung</vt:lpstr>
      <vt:lpstr>5.1. Rút gọn số lượng điểm biểu diễn</vt:lpstr>
      <vt:lpstr>5.1.1. Giới thiệu</vt:lpstr>
      <vt:lpstr>PowerPoint Presentation</vt:lpstr>
      <vt:lpstr>5.1.2. Thuật toán Douglas Peucker</vt:lpstr>
      <vt:lpstr>PowerPoint Presentation</vt:lpstr>
      <vt:lpstr>PowerPoint Presentation</vt:lpstr>
      <vt:lpstr>5.1.3. Thuật toán Band width</vt:lpstr>
      <vt:lpstr>5.1.3. Thuật toán Angles</vt:lpstr>
    </vt:vector>
  </TitlesOfParts>
  <Company>MyQuan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Quan</dc:creator>
  <cp:lastModifiedBy>LEHUNG</cp:lastModifiedBy>
  <cp:revision>809</cp:revision>
  <dcterms:created xsi:type="dcterms:W3CDTF">2006-01-29T09:57:04Z</dcterms:created>
  <dcterms:modified xsi:type="dcterms:W3CDTF">2018-09-18T08:46:18Z</dcterms:modified>
</cp:coreProperties>
</file>